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574" r:id="rId4"/>
  </p:sldMasterIdLst>
  <p:notesMasterIdLst>
    <p:notesMasterId r:id="rId20"/>
  </p:notesMasterIdLst>
  <p:handoutMasterIdLst>
    <p:handoutMasterId r:id="rId21"/>
  </p:handoutMasterIdLst>
  <p:sldIdLst>
    <p:sldId id="397" r:id="rId5"/>
    <p:sldId id="506" r:id="rId6"/>
    <p:sldId id="510" r:id="rId7"/>
    <p:sldId id="511" r:id="rId8"/>
    <p:sldId id="512" r:id="rId9"/>
    <p:sldId id="513" r:id="rId10"/>
    <p:sldId id="509" r:id="rId11"/>
    <p:sldId id="496" r:id="rId12"/>
    <p:sldId id="520" r:id="rId13"/>
    <p:sldId id="516" r:id="rId14"/>
    <p:sldId id="521" r:id="rId15"/>
    <p:sldId id="517" r:id="rId16"/>
    <p:sldId id="514" r:id="rId17"/>
    <p:sldId id="518" r:id="rId18"/>
    <p:sldId id="515" r:id="rId19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6">
          <p15:clr>
            <a:srgbClr val="A4A3A4"/>
          </p15:clr>
        </p15:guide>
        <p15:guide id="2" pos="28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ynn_whit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929"/>
    <a:srgbClr val="FF3399"/>
    <a:srgbClr val="FF00FF"/>
    <a:srgbClr val="C4D2E9"/>
    <a:srgbClr val="CC006A"/>
    <a:srgbClr val="98B3D0"/>
    <a:srgbClr val="6893C8"/>
    <a:srgbClr val="FFFFFF"/>
    <a:srgbClr val="FFCE61"/>
    <a:srgbClr val="1D4B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9" autoAdjust="0"/>
    <p:restoredTop sz="96845" autoAdjust="0"/>
  </p:normalViewPr>
  <p:slideViewPr>
    <p:cSldViewPr snapToGrid="0">
      <p:cViewPr varScale="1">
        <p:scale>
          <a:sx n="72" d="100"/>
          <a:sy n="72" d="100"/>
        </p:scale>
        <p:origin x="1326" y="72"/>
      </p:cViewPr>
      <p:guideLst>
        <p:guide orient="horz" pos="1266"/>
        <p:guide pos="2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3162" y="-90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2A48C-AEA1-AC45-BF22-7FD5C3E29232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8A0A2-1C0E-4644-B3DB-E172A5E38E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123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1" y="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907"/>
            <a:ext cx="489066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5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1" y="9431815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EEEFA8D-B82E-41BF-885B-E27E5D7AB50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08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48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ヒラギノ角ゴ Pro W3" pitchFamily="81" charset="-128"/>
        <a:cs typeface="ヒラギノ角ゴ Pro W3" pitchFamily="8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ヒラギノ角ゴ Pro W3" pitchFamily="81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7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Arial"/>
                <a:ea typeface="ＭＳ Ｐゴシック" pitchFamily="48" charset="-128"/>
                <a:cs typeface="ＭＳ Ｐゴシック" pitchFamily="-107" charset="-128"/>
              </a:rPr>
              <a:t>Intro slide</a:t>
            </a:r>
            <a:r>
              <a:rPr lang="en-US" sz="1200" kern="1200" dirty="0">
                <a:solidFill>
                  <a:schemeClr val="tx1"/>
                </a:solidFill>
                <a:latin typeface="Arial"/>
                <a:ea typeface="ＭＳ Ｐゴシック" pitchFamily="48" charset="-128"/>
                <a:cs typeface="ＭＳ Ｐゴシック" pitchFamily="-107" charset="-128"/>
              </a:rPr>
              <a:t>:  </a:t>
            </a:r>
          </a:p>
          <a:p>
            <a:endParaRPr lang="en-US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737A0E-387F-4C73-8C2A-EC383C68EEE5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ASZ_logo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484187"/>
            <a:ext cx="5389563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50000" y="4873998"/>
            <a:ext cx="82800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0000" y="3600000"/>
            <a:ext cx="8280000" cy="110799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600" b="0" i="0" smtClean="0">
                <a:solidFill>
                  <a:srgbClr val="CC006A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0000" y="5040000"/>
            <a:ext cx="8280000" cy="7386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defRPr sz="2400" b="0" i="0" smtClean="0">
                <a:solidFill>
                  <a:srgbClr val="292929"/>
                </a:solidFill>
                <a:latin typeface="Corbel" pitchFamily="34" charset="0"/>
                <a:ea typeface="Corbe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Lichtgro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auw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Hemels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en_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>
          <a:xfrm>
            <a:off x="432000" y="1332000"/>
            <a:ext cx="8280000" cy="2042610"/>
          </a:xfrm>
          <a:prstGeom prst="rect">
            <a:avLst/>
          </a:prstGeom>
        </p:spPr>
        <p:txBody>
          <a:bodyPr/>
          <a:lstStyle>
            <a:lvl4pPr>
              <a:defRPr sz="1800"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21668345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en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5904" y="1348740"/>
            <a:ext cx="8280000" cy="432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</a:lstStyle>
          <a:p>
            <a:pPr lvl="0"/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474980" y="6446584"/>
            <a:ext cx="2603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smtClean="0">
                <a:solidFill>
                  <a:schemeClr val="accent4"/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AB7ADB-12CD-4943-A938-7CA3A8F6FC0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useo Sans For Dell" pitchFamily="2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Museo Sans For Dell" pitchFamily="2" charset="0"/>
              <a:ea typeface="+mn-ea"/>
              <a:cs typeface="+mn-cs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_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176" y="38100"/>
            <a:ext cx="8244842" cy="96012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lang="en-US" dirty="0"/>
            </a:lvl1pPr>
          </a:lstStyle>
          <a:p>
            <a:pPr lvl="0"/>
            <a:endParaRPr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>
          <a:xfrm>
            <a:off x="449944" y="1310640"/>
            <a:ext cx="3922713" cy="210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nl-NL" sz="2200" b="0" smtClean="0">
                <a:solidFill>
                  <a:schemeClr val="bg2"/>
                </a:solidFill>
              </a:defRPr>
            </a:lvl1pPr>
            <a:lvl2pPr>
              <a:defRPr lang="nl-NL" sz="1800" b="0" smtClean="0">
                <a:solidFill>
                  <a:schemeClr val="bg2"/>
                </a:solidFill>
              </a:defRPr>
            </a:lvl2pPr>
            <a:lvl3pPr>
              <a:defRPr lang="nl-NL" sz="1600" b="0" smtClean="0">
                <a:solidFill>
                  <a:schemeClr val="bg2"/>
                </a:solidFill>
              </a:defRPr>
            </a:lvl3pPr>
            <a:lvl4pPr>
              <a:defRPr lang="nl-NL" sz="1600" b="0" smtClean="0">
                <a:latin typeface="+mn-lt"/>
              </a:defRPr>
            </a:lvl4pPr>
            <a:lvl5pPr>
              <a:defRPr lang="nl-BE" sz="1600" b="0">
                <a:latin typeface="+mn-lt"/>
              </a:defRPr>
            </a:lvl5pPr>
          </a:lstStyle>
          <a:p>
            <a:pPr lvl="0">
              <a:spcBef>
                <a:spcPts val="1600"/>
              </a:spcBef>
            </a:pPr>
            <a:r>
              <a:rPr lang="nl-NL" dirty="0"/>
              <a:t>Klik om de modelstijlen te bewerken</a:t>
            </a:r>
          </a:p>
          <a:p>
            <a:pPr marL="574675" lvl="1" indent="-231775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9" name="Tijdelijke aanduiding voor tekst 5"/>
          <p:cNvSpPr>
            <a:spLocks noGrp="1"/>
          </p:cNvSpPr>
          <p:nvPr>
            <p:ph type="body" sz="quarter" idx="15"/>
          </p:nvPr>
        </p:nvSpPr>
        <p:spPr>
          <a:xfrm>
            <a:off x="4581526" y="1310640"/>
            <a:ext cx="3922713" cy="210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nl-NL" sz="2200" b="0" smtClean="0">
                <a:solidFill>
                  <a:schemeClr val="bg2"/>
                </a:solidFill>
              </a:defRPr>
            </a:lvl1pPr>
            <a:lvl2pPr>
              <a:defRPr lang="nl-NL" sz="1800" b="0" smtClean="0">
                <a:solidFill>
                  <a:schemeClr val="bg2"/>
                </a:solidFill>
              </a:defRPr>
            </a:lvl2pPr>
            <a:lvl3pPr>
              <a:defRPr lang="nl-NL" sz="1600" b="0" smtClean="0">
                <a:solidFill>
                  <a:schemeClr val="bg2"/>
                </a:solidFill>
              </a:defRPr>
            </a:lvl3pPr>
            <a:lvl4pPr>
              <a:defRPr lang="nl-NL" sz="1600" b="0" smtClean="0">
                <a:latin typeface="+mn-lt"/>
              </a:defRPr>
            </a:lvl4pPr>
            <a:lvl5pPr>
              <a:defRPr lang="nl-BE" sz="1600" b="0">
                <a:latin typeface="+mn-lt"/>
              </a:defRPr>
            </a:lvl5pPr>
          </a:lstStyle>
          <a:p>
            <a:pPr lvl="0">
              <a:spcBef>
                <a:spcPts val="1600"/>
              </a:spcBef>
            </a:pPr>
            <a:r>
              <a:rPr lang="nl-NL" dirty="0"/>
              <a:t>Klik om de modelstijlen te bewerken</a:t>
            </a:r>
          </a:p>
          <a:p>
            <a:pPr marL="574675" lvl="1" indent="-231775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kel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432000" y="1152525"/>
            <a:ext cx="8280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/>
              <a:ea typeface="ＭＳ Ｐゴシック" pitchFamily="48" charset="-128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oodpa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Donker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32000" y="36000"/>
            <a:ext cx="8280000" cy="9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432000" y="1152525"/>
            <a:ext cx="8280000" cy="0"/>
          </a:xfrm>
          <a:prstGeom prst="line">
            <a:avLst/>
          </a:prstGeom>
          <a:noFill/>
          <a:ln w="9525">
            <a:solidFill>
              <a:srgbClr val="98B3D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/>
              <a:ea typeface="ＭＳ Ｐゴシック" pitchFamily="48" charset="-128"/>
            </a:endParaRPr>
          </a:p>
        </p:txBody>
      </p:sp>
      <p:pic>
        <p:nvPicPr>
          <p:cNvPr id="8" name="Picture 3" descr="ASZ_logo_RGB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5832000"/>
            <a:ext cx="1554480" cy="84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3"/>
          </p:nvPr>
        </p:nvSpPr>
        <p:spPr>
          <a:xfrm>
            <a:off x="957240" y="6457232"/>
            <a:ext cx="2895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nl-BE" sz="900">
                <a:solidFill>
                  <a:srgbClr val="CC006A"/>
                </a:solidFill>
                <a:latin typeface="Corbe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6578400" y="6457232"/>
            <a:ext cx="2133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nl-BE" sz="900" smtClean="0">
                <a:solidFill>
                  <a:srgbClr val="292929"/>
                </a:solidFill>
                <a:latin typeface="Corbel" pitchFamily="34" charset="0"/>
              </a:defRPr>
            </a:lvl1pPr>
          </a:lstStyle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75" r:id="rId1"/>
    <p:sldLayoutId id="2147484587" r:id="rId2"/>
    <p:sldLayoutId id="2147484576" r:id="rId3"/>
    <p:sldLayoutId id="2147484577" r:id="rId4"/>
    <p:sldLayoutId id="2147484578" r:id="rId5"/>
    <p:sldLayoutId id="2147484579" r:id="rId6"/>
    <p:sldLayoutId id="2147484581" r:id="rId7"/>
    <p:sldLayoutId id="2147484584" r:id="rId8"/>
    <p:sldLayoutId id="2147484582" r:id="rId9"/>
    <p:sldLayoutId id="2147484583" r:id="rId10"/>
    <p:sldLayoutId id="2147484580" r:id="rId11"/>
    <p:sldLayoutId id="2147484585" r:id="rId12"/>
  </p:sldLayoutIdLst>
  <p:transition spd="med">
    <p:wipe dir="r"/>
  </p:transition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aseline="0">
          <a:solidFill>
            <a:srgbClr val="CC006A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71463" indent="-271463" algn="l" rtl="0" eaLnBrk="1" fontAlgn="base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Font typeface="Wingdings" pitchFamily="2" charset="2"/>
        <a:buChar char="§"/>
        <a:defRPr sz="28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1pPr>
      <a:lvl2pPr marL="630000" indent="-270000" algn="l" rtl="0" eaLnBrk="1" fontAlgn="base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bg1"/>
        </a:buClr>
        <a:buFont typeface="Courier New" pitchFamily="49" charset="0"/>
        <a:buChar char="o"/>
        <a:defRPr sz="24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2pPr>
      <a:lvl3pPr marL="990000" indent="-270000" algn="l" rtl="0" eaLnBrk="1" fontAlgn="base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bg1"/>
        </a:buClr>
        <a:buFontTx/>
        <a:buChar char="+"/>
        <a:defRPr sz="20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nl/url?sa=i&amp;rct=j&amp;q=&amp;esrc=s&amp;source=images&amp;cd=&amp;cad=rja&amp;uact=8&amp;ved=2ahUKEwjGh6ilsKLhAhXSDuwKHTWqClgQjRx6BAgBEAU&amp;url=https://www.schoolplaten.com/kleurplaat-weegschaal-i19264.html&amp;psig=AOvVaw2mOo8uxA3wkS6ABCU81obw&amp;ust=1553778011625645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000" y="3600000"/>
            <a:ext cx="8280000" cy="1753878"/>
          </a:xfrm>
        </p:spPr>
        <p:txBody>
          <a:bodyPr/>
          <a:lstStyle/>
          <a:p>
            <a:pPr algn="ctr"/>
            <a:br>
              <a:rPr lang="en-US" sz="2800" dirty="0">
                <a:ea typeface="ＭＳ Ｐゴシック" pitchFamily="34" charset="-128"/>
              </a:rPr>
            </a:br>
            <a:br>
              <a:rPr lang="en-US" sz="2800" dirty="0">
                <a:ea typeface="ＭＳ Ｐゴシック" pitchFamily="34" charset="-128"/>
              </a:rPr>
            </a:br>
            <a:r>
              <a:rPr lang="en-US" sz="2800" dirty="0">
                <a:ea typeface="ＭＳ Ｐゴシック" pitchFamily="34" charset="-128"/>
              </a:rPr>
              <a:t>We Care for You</a:t>
            </a:r>
            <a:br>
              <a:rPr lang="en-US" sz="2800" dirty="0">
                <a:ea typeface="ＭＳ Ｐゴシック" pitchFamily="34" charset="-128"/>
              </a:rPr>
            </a:br>
            <a:br>
              <a:rPr lang="en-US" sz="1800" dirty="0">
                <a:ea typeface="ＭＳ Ｐゴシック" pitchFamily="34" charset="-128"/>
              </a:rPr>
            </a:br>
            <a:r>
              <a:rPr lang="nl-BE" sz="1800" dirty="0"/>
              <a:t>Gefinancierd door de FOD Sociale Zekerheid in het kader van pilootprojecten voor de preventie van psychische </a:t>
            </a:r>
            <a:r>
              <a:rPr lang="nl-BE" sz="1800" dirty="0" err="1"/>
              <a:t>werkgerelateerde</a:t>
            </a:r>
            <a:r>
              <a:rPr lang="nl-BE" sz="1800" dirty="0"/>
              <a:t> aandoeningen</a:t>
            </a:r>
            <a:br>
              <a:rPr lang="nl-BE" sz="2800" dirty="0"/>
            </a:br>
            <a:endParaRPr lang="en-US" sz="2800" dirty="0">
              <a:ea typeface="ＭＳ Ｐゴシック" pitchFamily="34" charset="-128"/>
            </a:endParaRPr>
          </a:p>
        </p:txBody>
      </p:sp>
      <p:sp>
        <p:nvSpPr>
          <p:cNvPr id="6" name="Content Placeholder 1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dirty="0" err="1"/>
              <a:t>Strategische</a:t>
            </a:r>
            <a:r>
              <a:rPr lang="en-US" dirty="0"/>
              <a:t> </a:t>
            </a:r>
            <a:r>
              <a:rPr lang="en-US" dirty="0" err="1"/>
              <a:t>terugkomdag</a:t>
            </a:r>
            <a:endParaRPr lang="en-US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745" y="4798932"/>
            <a:ext cx="2233368" cy="97973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10</a:t>
            </a:fld>
            <a:endParaRPr lang="nl-BE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47725"/>
            <a:ext cx="4813455" cy="108427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1535" y="1386348"/>
            <a:ext cx="5692877" cy="5432548"/>
          </a:xfrm>
          <a:prstGeom prst="rect">
            <a:avLst/>
          </a:prstGeom>
          <a:ln>
            <a:solidFill>
              <a:srgbClr val="292929"/>
            </a:solidFill>
          </a:ln>
        </p:spPr>
      </p:pic>
    </p:spTree>
    <p:extLst>
      <p:ext uri="{BB962C8B-B14F-4D97-AF65-F5344CB8AC3E}">
        <p14:creationId xmlns:p14="http://schemas.microsoft.com/office/powerpoint/2010/main" val="3321206465"/>
      </p:ext>
    </p:extLst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5550"/>
          <a:stretch/>
        </p:blipFill>
        <p:spPr>
          <a:xfrm>
            <a:off x="5603552" y="95865"/>
            <a:ext cx="3259394" cy="3827206"/>
          </a:xfrm>
          <a:prstGeom prst="rect">
            <a:avLst/>
          </a:prstGeom>
          <a:ln>
            <a:solidFill>
              <a:srgbClr val="292929"/>
            </a:solidFill>
          </a:ln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11</a:t>
            </a:fld>
            <a:endParaRPr lang="nl-BE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47725"/>
            <a:ext cx="4813455" cy="108427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951" y="1405742"/>
            <a:ext cx="5171552" cy="4369896"/>
          </a:xfrm>
          <a:prstGeom prst="rect">
            <a:avLst/>
          </a:prstGeom>
          <a:ln>
            <a:solidFill>
              <a:srgbClr val="292929"/>
            </a:solidFill>
          </a:ln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5"/>
          <a:srcRect l="26464" b="22639"/>
          <a:stretch/>
        </p:blipFill>
        <p:spPr>
          <a:xfrm>
            <a:off x="5618920" y="4021340"/>
            <a:ext cx="3244026" cy="2532897"/>
          </a:xfrm>
          <a:prstGeom prst="rect">
            <a:avLst/>
          </a:prstGeom>
          <a:ln>
            <a:solidFill>
              <a:srgbClr val="292929"/>
            </a:solidFill>
          </a:ln>
        </p:spPr>
      </p:pic>
    </p:spTree>
    <p:extLst>
      <p:ext uri="{BB962C8B-B14F-4D97-AF65-F5344CB8AC3E}">
        <p14:creationId xmlns:p14="http://schemas.microsoft.com/office/powerpoint/2010/main" val="3158514214"/>
      </p:ext>
    </p:extLst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12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>
          <a:xfrm>
            <a:off x="432000" y="1332000"/>
            <a:ext cx="8280000" cy="4578470"/>
          </a:xfrm>
        </p:spPr>
        <p:txBody>
          <a:bodyPr/>
          <a:lstStyle/>
          <a:p>
            <a:r>
              <a:rPr lang="nl-BE" dirty="0"/>
              <a:t>Online tool tegen stress en burn-out</a:t>
            </a:r>
          </a:p>
          <a:p>
            <a:r>
              <a:rPr lang="nl-BE" dirty="0"/>
              <a:t>Op je eigen tempo</a:t>
            </a:r>
          </a:p>
          <a:p>
            <a:r>
              <a:rPr lang="nl-BE" dirty="0"/>
              <a:t>Naar je eigen noden</a:t>
            </a:r>
          </a:p>
          <a:p>
            <a:r>
              <a:rPr lang="nl-BE" dirty="0"/>
              <a:t>Tot eind 2019 beschikbaar</a:t>
            </a:r>
          </a:p>
          <a:p>
            <a:r>
              <a:rPr lang="nl-BE" dirty="0"/>
              <a:t>Toegang aanvragen bij Greet Parewyck</a:t>
            </a:r>
          </a:p>
          <a:p>
            <a:r>
              <a:rPr lang="nl-BE" dirty="0"/>
              <a:t>! Beperkt aanbod!</a:t>
            </a:r>
          </a:p>
          <a:p>
            <a:r>
              <a:rPr lang="nl-BE" dirty="0"/>
              <a:t>Infosessies: 23 en 24 april (A, W en G)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47725"/>
            <a:ext cx="4813455" cy="108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870476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Yeah</a:t>
            </a:r>
            <a:r>
              <a:rPr lang="nl-BE" dirty="0"/>
              <a:t>, right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13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>
          <a:xfrm>
            <a:off x="432000" y="1331999"/>
            <a:ext cx="8280000" cy="4512209"/>
          </a:xfrm>
        </p:spPr>
        <p:txBody>
          <a:bodyPr/>
          <a:lstStyle/>
          <a:p>
            <a:r>
              <a:rPr lang="nl-BE" dirty="0"/>
              <a:t>Werkt dit allemaal wel?</a:t>
            </a:r>
          </a:p>
          <a:p>
            <a:pPr lvl="1"/>
            <a:r>
              <a:rPr lang="nl-BE" dirty="0"/>
              <a:t>-&gt; bewijzen of weerleggen</a:t>
            </a:r>
          </a:p>
          <a:p>
            <a:pPr lvl="1"/>
            <a:r>
              <a:rPr lang="nl-BE" dirty="0"/>
              <a:t>-&gt; 500 medewerkers kunnen deelnemen aan de UBOS</a:t>
            </a:r>
          </a:p>
          <a:p>
            <a:pPr lvl="1"/>
            <a:r>
              <a:rPr lang="nl-BE" dirty="0"/>
              <a:t>Mail van </a:t>
            </a:r>
            <a:r>
              <a:rPr lang="nl-BE" dirty="0" err="1"/>
              <a:t>Liantis</a:t>
            </a:r>
            <a:r>
              <a:rPr lang="nl-BE" dirty="0"/>
              <a:t> met uitnodiging tot deelname begin april en december</a:t>
            </a:r>
          </a:p>
          <a:p>
            <a:pPr lvl="1"/>
            <a:endParaRPr lang="nl-BE" dirty="0"/>
          </a:p>
          <a:p>
            <a:pPr lvl="1"/>
            <a:r>
              <a:rPr lang="nl-BE" dirty="0"/>
              <a:t>Doelstelling: efficiëntie aantonen of weerleggen en aldus implementeren of schrappen</a:t>
            </a:r>
          </a:p>
          <a:p>
            <a:pPr lvl="1"/>
            <a:endParaRPr lang="nl-BE" dirty="0"/>
          </a:p>
          <a:p>
            <a:pPr marL="360000" lvl="1" indent="0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89467587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14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>
          <a:xfrm>
            <a:off x="432000" y="1332000"/>
            <a:ext cx="8280000" cy="3703826"/>
          </a:xfrm>
        </p:spPr>
        <p:txBody>
          <a:bodyPr/>
          <a:lstStyle/>
          <a:p>
            <a:pPr marL="0" indent="0" algn="ctr">
              <a:buNone/>
            </a:pPr>
            <a:endParaRPr lang="nl-BE" dirty="0"/>
          </a:p>
          <a:p>
            <a:pPr marL="0" indent="0" algn="ctr">
              <a:buNone/>
            </a:pPr>
            <a:endParaRPr lang="nl-BE" dirty="0"/>
          </a:p>
          <a:p>
            <a:pPr marL="0" indent="0" algn="ctr">
              <a:buNone/>
            </a:pPr>
            <a:endParaRPr lang="nl-BE" dirty="0"/>
          </a:p>
          <a:p>
            <a:pPr marL="0" indent="0" algn="ctr">
              <a:buNone/>
            </a:pPr>
            <a:r>
              <a:rPr lang="nl-BE" dirty="0"/>
              <a:t>wecareforyou@asz.be</a:t>
            </a:r>
          </a:p>
        </p:txBody>
      </p:sp>
    </p:spTree>
    <p:extLst>
      <p:ext uri="{BB962C8B-B14F-4D97-AF65-F5344CB8AC3E}">
        <p14:creationId xmlns:p14="http://schemas.microsoft.com/office/powerpoint/2010/main" val="1546716525"/>
      </p:ext>
    </p:extLst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15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5469"/>
            <a:ext cx="9144000" cy="608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94122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Feit of fabel? 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2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>
          <a:xfrm>
            <a:off x="432000" y="1331999"/>
            <a:ext cx="8280000" cy="4379687"/>
          </a:xfrm>
        </p:spPr>
        <p:txBody>
          <a:bodyPr/>
          <a:lstStyle/>
          <a:p>
            <a:r>
              <a:rPr lang="nl-BE" b="1" dirty="0"/>
              <a:t>Een burn-out is typisch voor deze tijd</a:t>
            </a:r>
          </a:p>
          <a:p>
            <a:r>
              <a:rPr lang="nl-BE" b="1" dirty="0"/>
              <a:t>Vrouwen branden sneller op</a:t>
            </a:r>
          </a:p>
          <a:p>
            <a:r>
              <a:rPr lang="nl-BE" b="1" dirty="0"/>
              <a:t>Een burn-out is iets voor </a:t>
            </a:r>
            <a:r>
              <a:rPr lang="nl-BE" b="1" dirty="0" err="1"/>
              <a:t>midlifers</a:t>
            </a:r>
            <a:endParaRPr lang="nl-BE" b="1" dirty="0"/>
          </a:p>
          <a:p>
            <a:r>
              <a:rPr lang="nl-BE" b="1" dirty="0"/>
              <a:t>Wie zijn leven onder controle heeft, blijft gespaard</a:t>
            </a:r>
          </a:p>
          <a:p>
            <a:r>
              <a:rPr lang="nl-BE" b="1" dirty="0"/>
              <a:t>Slechte werkomstandigheden bevorderen een burn-out</a:t>
            </a:r>
          </a:p>
          <a:p>
            <a:r>
              <a:rPr lang="nl-BE" b="1" dirty="0"/>
              <a:t>Een burn-out heeft ook te maken met je </a:t>
            </a:r>
            <a:r>
              <a:rPr lang="nl-BE" b="1" dirty="0" err="1"/>
              <a:t>privé-leven</a:t>
            </a:r>
            <a:endParaRPr lang="nl-BE" b="1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3186221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3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380314"/>
            <a:ext cx="74295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139864"/>
      </p:ext>
    </p:extLst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4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902" y="1739813"/>
            <a:ext cx="3810196" cy="3378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531802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5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60" y="1362456"/>
            <a:ext cx="2926080" cy="413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780234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We Care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-team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6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BE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653540"/>
            <a:ext cx="4876800" cy="355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521717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rc_mi" descr="Afbeeldingsresultaat voor afbeelding weegschaal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152" y="2413541"/>
            <a:ext cx="5219700" cy="36957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Balans in evenwicht brengen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7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49944" y="1310640"/>
            <a:ext cx="3922713" cy="3785652"/>
          </a:xfrm>
        </p:spPr>
        <p:txBody>
          <a:bodyPr/>
          <a:lstStyle/>
          <a:p>
            <a:r>
              <a:rPr lang="nl-BE" dirty="0"/>
              <a:t>Arbeidsvoorwaarden</a:t>
            </a:r>
          </a:p>
          <a:p>
            <a:r>
              <a:rPr lang="nl-BE" dirty="0"/>
              <a:t>Arbeidsomstandigheden</a:t>
            </a:r>
          </a:p>
          <a:p>
            <a:r>
              <a:rPr lang="nl-BE" dirty="0"/>
              <a:t>Interpersoonlijke contacten</a:t>
            </a:r>
          </a:p>
          <a:p>
            <a:r>
              <a:rPr lang="nl-BE" dirty="0"/>
              <a:t>Persoonlijke bagage</a:t>
            </a:r>
          </a:p>
          <a:p>
            <a:r>
              <a:rPr lang="nl-BE" dirty="0"/>
              <a:t>Thuiscontext</a:t>
            </a:r>
          </a:p>
          <a:p>
            <a:r>
              <a:rPr lang="nl-BE" dirty="0"/>
              <a:t>…</a:t>
            </a:r>
          </a:p>
          <a:p>
            <a:endParaRPr lang="nl-BE" dirty="0"/>
          </a:p>
          <a:p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5"/>
          </p:nvPr>
        </p:nvSpPr>
        <p:spPr>
          <a:xfrm>
            <a:off x="4581526" y="1310640"/>
            <a:ext cx="3922713" cy="4278094"/>
          </a:xfrm>
        </p:spPr>
        <p:txBody>
          <a:bodyPr/>
          <a:lstStyle/>
          <a:p>
            <a:r>
              <a:rPr lang="nl-BE" dirty="0"/>
              <a:t>Draagkracht</a:t>
            </a:r>
          </a:p>
          <a:p>
            <a:r>
              <a:rPr lang="nl-BE" dirty="0"/>
              <a:t>Beschermende factoren</a:t>
            </a:r>
          </a:p>
          <a:p>
            <a:endParaRPr lang="nl-BE" dirty="0"/>
          </a:p>
          <a:p>
            <a:pPr algn="ctr"/>
            <a:endParaRPr lang="nl-BE" dirty="0"/>
          </a:p>
          <a:p>
            <a:pPr algn="ctr"/>
            <a:endParaRPr lang="nl-BE" dirty="0"/>
          </a:p>
          <a:p>
            <a:pPr algn="ctr"/>
            <a:endParaRPr lang="nl-BE" dirty="0"/>
          </a:p>
          <a:p>
            <a:pPr algn="ctr"/>
            <a:endParaRPr lang="nl-BE" dirty="0"/>
          </a:p>
          <a:p>
            <a:pPr algn="ctr"/>
            <a:endParaRPr lang="nl-BE" dirty="0"/>
          </a:p>
          <a:p>
            <a:pPr marL="0" indent="0" algn="ctr">
              <a:buNone/>
            </a:pPr>
            <a:r>
              <a:rPr lang="nl-BE" dirty="0"/>
              <a:t>ZELFZORG</a:t>
            </a:r>
          </a:p>
        </p:txBody>
      </p:sp>
      <p:sp>
        <p:nvSpPr>
          <p:cNvPr id="6" name="Pijl: omlaag 5"/>
          <p:cNvSpPr/>
          <p:nvPr/>
        </p:nvSpPr>
        <p:spPr>
          <a:xfrm>
            <a:off x="6137482" y="4320208"/>
            <a:ext cx="424069" cy="583095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3123902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Initiatieven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8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Gesprekken, laagdrempelig met opgeleide collega’s</a:t>
            </a:r>
          </a:p>
          <a:p>
            <a:r>
              <a:rPr lang="nl-BE" dirty="0"/>
              <a:t>21 teams: Burn-out interactief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r>
              <a:rPr lang="nl-BE" dirty="0" err="1"/>
              <a:t>Reïntegratiebeleid</a:t>
            </a:r>
            <a:endParaRPr lang="nl-BE" dirty="0"/>
          </a:p>
          <a:p>
            <a:r>
              <a:rPr lang="nl-BE" dirty="0"/>
              <a:t>Kortingen op fitness, </a:t>
            </a:r>
            <a:r>
              <a:rPr lang="nl-BE" dirty="0" err="1"/>
              <a:t>welness</a:t>
            </a:r>
            <a:r>
              <a:rPr lang="nl-BE" dirty="0"/>
              <a:t>, …</a:t>
            </a:r>
          </a:p>
          <a:p>
            <a:r>
              <a:rPr lang="nl-BE" dirty="0" err="1"/>
              <a:t>Intervisoren</a:t>
            </a:r>
            <a:endParaRPr lang="nl-BE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95" y="2626232"/>
            <a:ext cx="4813455" cy="108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374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We Care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team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9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449944" y="1310640"/>
            <a:ext cx="3922713" cy="4616648"/>
          </a:xfrm>
        </p:spPr>
        <p:txBody>
          <a:bodyPr/>
          <a:lstStyle/>
          <a:p>
            <a:r>
              <a:rPr lang="nl-BE" dirty="0"/>
              <a:t>Van Audenhove Tina</a:t>
            </a:r>
          </a:p>
          <a:p>
            <a:r>
              <a:rPr lang="nl-BE" dirty="0"/>
              <a:t>Parewyck Greet</a:t>
            </a:r>
          </a:p>
          <a:p>
            <a:r>
              <a:rPr lang="nl-BE" dirty="0"/>
              <a:t>Rossel Ellen </a:t>
            </a:r>
          </a:p>
          <a:p>
            <a:r>
              <a:rPr lang="nl-BE" dirty="0"/>
              <a:t>Valcke Idris </a:t>
            </a:r>
          </a:p>
          <a:p>
            <a:r>
              <a:rPr lang="nl-BE" dirty="0"/>
              <a:t>Van Glabeke Sara </a:t>
            </a:r>
          </a:p>
          <a:p>
            <a:r>
              <a:rPr lang="nl-BE"/>
              <a:t>Karolien </a:t>
            </a:r>
            <a:r>
              <a:rPr lang="nl-BE" dirty="0"/>
              <a:t>Kerckhofs</a:t>
            </a:r>
          </a:p>
          <a:p>
            <a:endParaRPr lang="nl-BE" dirty="0"/>
          </a:p>
          <a:p>
            <a:r>
              <a:rPr lang="nl-BE" dirty="0"/>
              <a:t>Telefonisch, per mail, in de gang, ANONIEM</a:t>
            </a:r>
          </a:p>
          <a:p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5"/>
          </p:nvPr>
        </p:nvSpPr>
        <p:spPr>
          <a:xfrm>
            <a:off x="4581526" y="1310640"/>
            <a:ext cx="3922713" cy="4278094"/>
          </a:xfrm>
        </p:spPr>
        <p:txBody>
          <a:bodyPr/>
          <a:lstStyle/>
          <a:p>
            <a:r>
              <a:rPr lang="nl-BE" dirty="0"/>
              <a:t>Verhoeyen Silke </a:t>
            </a:r>
          </a:p>
          <a:p>
            <a:r>
              <a:rPr lang="nl-BE" dirty="0"/>
              <a:t>Capiau Veronique </a:t>
            </a:r>
          </a:p>
          <a:p>
            <a:r>
              <a:rPr lang="nl-BE" dirty="0"/>
              <a:t>Heyvaert Annelies </a:t>
            </a:r>
          </a:p>
          <a:p>
            <a:r>
              <a:rPr lang="nl-BE" dirty="0"/>
              <a:t>Roelandt Sofie </a:t>
            </a:r>
          </a:p>
          <a:p>
            <a:r>
              <a:rPr lang="nl-BE" dirty="0"/>
              <a:t>Tavares da Silva Luis Filipe </a:t>
            </a:r>
          </a:p>
          <a:p>
            <a:r>
              <a:rPr lang="nl-BE" dirty="0"/>
              <a:t>Dr.  Thierry Verplancke</a:t>
            </a:r>
          </a:p>
          <a:p>
            <a:endParaRPr lang="nl-BE" dirty="0"/>
          </a:p>
          <a:p>
            <a:endParaRPr lang="nl-BE" dirty="0"/>
          </a:p>
          <a:p>
            <a:pPr marL="0" indent="0" algn="ctr">
              <a:buNone/>
            </a:pP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9656433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4x3_ASZ_PPTX_Template_Huisstijl_2011">
  <a:themeElements>
    <a:clrScheme name="ASZ Huisstijl 2011">
      <a:dk1>
        <a:srgbClr val="1C1C1C"/>
      </a:dk1>
      <a:lt1>
        <a:srgbClr val="444444"/>
      </a:lt1>
      <a:dk2>
        <a:srgbClr val="81A4B9"/>
      </a:dk2>
      <a:lt2>
        <a:srgbClr val="FFFFFF"/>
      </a:lt2>
      <a:accent1>
        <a:srgbClr val="AD0066"/>
      </a:accent1>
      <a:accent2>
        <a:srgbClr val="D13D94"/>
      </a:accent2>
      <a:accent3>
        <a:srgbClr val="F5851F"/>
      </a:accent3>
      <a:accent4>
        <a:srgbClr val="CADA2A"/>
      </a:accent4>
      <a:accent5>
        <a:srgbClr val="81A4B9"/>
      </a:accent5>
      <a:accent6>
        <a:srgbClr val="CFE8F6"/>
      </a:accent6>
      <a:hlink>
        <a:srgbClr val="FF00FF"/>
      </a:hlink>
      <a:folHlink>
        <a:srgbClr val="900090"/>
      </a:folHlink>
    </a:clrScheme>
    <a:fontScheme name="ASZ Huisstijl 2011">
      <a:majorFont>
        <a:latin typeface="Lucida Sans Unicode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4x3_Dell_PPTX_Template_BW1 1">
        <a:dk1>
          <a:srgbClr val="444444"/>
        </a:dk1>
        <a:lt1>
          <a:srgbClr val="0085C3"/>
        </a:lt1>
        <a:dk2>
          <a:srgbClr val="FFFFFF"/>
        </a:dk2>
        <a:lt2>
          <a:srgbClr val="000000"/>
        </a:lt2>
        <a:accent1>
          <a:srgbClr val="B7295A"/>
        </a:accent1>
        <a:accent2>
          <a:srgbClr val="F2AF00"/>
        </a:accent2>
        <a:accent3>
          <a:srgbClr val="AAC2DE"/>
        </a:accent3>
        <a:accent4>
          <a:srgbClr val="393939"/>
        </a:accent4>
        <a:accent5>
          <a:srgbClr val="D8ACB5"/>
        </a:accent5>
        <a:accent6>
          <a:srgbClr val="DB9E00"/>
        </a:accent6>
        <a:hlink>
          <a:srgbClr val="DC5034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_ip_UnifiedCompliancePolicyUIAction xmlns="http://schemas.microsoft.com/sharepoint/v3" xsi:nil="true"/>
    <_ip_UnifiedCompliancePolicyProperties xmlns="http://schemas.microsoft.com/sharepoint/v3" xsi:nil="true"/>
    <_dlc_DocId xmlns="888c19c8-2d53-45e3-b4cf-13c3fd8922d3">SRNSVQQ3ZVQM-1365036356-6050</_dlc_DocId>
    <_dlc_DocIdUrl xmlns="888c19c8-2d53-45e3-b4cf-13c3fd8922d3">
      <Url>https://mobiusgroup.sharepoint.com/sites/mobius/Projects/FODSZ1405/_layouts/15/DocIdRedir.aspx?ID=SRNSVQQ3ZVQM-1365036356-6050</Url>
      <Description>SRNSVQQ3ZVQM-1365036356-6050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459B090-EE42-4D58-A8EA-D41DB51C5716}">
  <ds:schemaRefs>
    <ds:schemaRef ds:uri="http://schemas.microsoft.com/office/2006/documentManagement/types"/>
    <ds:schemaRef ds:uri="3324c3f5-f25b-42af-8eb0-c06c8d122b21"/>
    <ds:schemaRef ds:uri="6e685b49-195c-499d-9cf5-d25a3508e333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7CE9E69-39BE-4024-88FA-E9A32E54D1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4FB40A-4A64-4E56-A1FA-BF64996A3D87}"/>
</file>

<file path=customXml/itemProps4.xml><?xml version="1.0" encoding="utf-8"?>
<ds:datastoreItem xmlns:ds="http://schemas.openxmlformats.org/officeDocument/2006/customXml" ds:itemID="{E38AC423-D27B-43B6-9269-0D28675E0487}"/>
</file>

<file path=docProps/app.xml><?xml version="1.0" encoding="utf-8"?>
<Properties xmlns="http://schemas.openxmlformats.org/officeDocument/2006/extended-properties" xmlns:vt="http://schemas.openxmlformats.org/officeDocument/2006/docPropsVTypes">
  <Template>Dell KACE template.pot</Template>
  <TotalTime>14229</TotalTime>
  <Words>240</Words>
  <Application>Microsoft Office PowerPoint</Application>
  <PresentationFormat>Diavoorstelling (4:3)</PresentationFormat>
  <Paragraphs>85</Paragraphs>
  <Slides>15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8" baseType="lpstr">
      <vt:lpstr>ＭＳ Ｐゴシック</vt:lpstr>
      <vt:lpstr>Arial</vt:lpstr>
      <vt:lpstr>Arial Black</vt:lpstr>
      <vt:lpstr>Corbel</vt:lpstr>
      <vt:lpstr>Courier New</vt:lpstr>
      <vt:lpstr>Lucida Sans Unicode</vt:lpstr>
      <vt:lpstr>Museo For Dell</vt:lpstr>
      <vt:lpstr>Museo For Dell 300</vt:lpstr>
      <vt:lpstr>Museo Sans For Dell</vt:lpstr>
      <vt:lpstr>Trebuchet MS</vt:lpstr>
      <vt:lpstr>Wingdings</vt:lpstr>
      <vt:lpstr>ヒラギノ角ゴ Pro W3</vt:lpstr>
      <vt:lpstr>4x3_ASZ_PPTX_Template_Huisstijl_2011</vt:lpstr>
      <vt:lpstr>  We Care for You  Gefinancierd door de FOD Sociale Zekerheid in het kader van pilootprojecten voor de preventie van psychische werkgerelateerde aandoeningen </vt:lpstr>
      <vt:lpstr>Feit of fabel? </vt:lpstr>
      <vt:lpstr>PowerPoint-presentatie</vt:lpstr>
      <vt:lpstr>PowerPoint-presentatie</vt:lpstr>
      <vt:lpstr>PowerPoint-presentatie</vt:lpstr>
      <vt:lpstr>We Care for You -team</vt:lpstr>
      <vt:lpstr>Balans in evenwicht brengen</vt:lpstr>
      <vt:lpstr>Initiatieven</vt:lpstr>
      <vt:lpstr>We Care for you team</vt:lpstr>
      <vt:lpstr>PowerPoint-presentatie</vt:lpstr>
      <vt:lpstr>PowerPoint-presentatie</vt:lpstr>
      <vt:lpstr>PowerPoint-presentatie</vt:lpstr>
      <vt:lpstr>Yeah, right</vt:lpstr>
      <vt:lpstr>PowerPoint-presentatie</vt:lpstr>
      <vt:lpstr>PowerPoint-presentatie</vt:lpstr>
    </vt:vector>
  </TitlesOfParts>
  <Company>LOEWCO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Loew</dc:creator>
  <cp:lastModifiedBy>Kerckhofs Karolien</cp:lastModifiedBy>
  <cp:revision>522</cp:revision>
  <cp:lastPrinted>2017-03-09T08:32:38Z</cp:lastPrinted>
  <dcterms:created xsi:type="dcterms:W3CDTF">2010-04-12T05:16:21Z</dcterms:created>
  <dcterms:modified xsi:type="dcterms:W3CDTF">2019-11-19T12:32:25Z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e06ea511-2037-4b4c-baf9-63d2d7089e0d</vt:lpwstr>
  </property>
</Properties>
</file>