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574" r:id="rId4"/>
  </p:sldMasterIdLst>
  <p:notesMasterIdLst>
    <p:notesMasterId r:id="rId15"/>
  </p:notesMasterIdLst>
  <p:handoutMasterIdLst>
    <p:handoutMasterId r:id="rId16"/>
  </p:handoutMasterIdLst>
  <p:sldIdLst>
    <p:sldId id="397" r:id="rId5"/>
    <p:sldId id="494" r:id="rId6"/>
    <p:sldId id="492" r:id="rId7"/>
    <p:sldId id="495" r:id="rId8"/>
    <p:sldId id="496" r:id="rId9"/>
    <p:sldId id="497" r:id="rId10"/>
    <p:sldId id="498" r:id="rId11"/>
    <p:sldId id="504" r:id="rId12"/>
    <p:sldId id="505" r:id="rId13"/>
    <p:sldId id="503" r:id="rId14"/>
  </p:sldIdLst>
  <p:sldSz cx="9144000" cy="6858000" type="screen4x3"/>
  <p:notesSz cx="6669088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66">
          <p15:clr>
            <a:srgbClr val="A4A3A4"/>
          </p15:clr>
        </p15:guide>
        <p15:guide id="2" pos="289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ynn_white" initials="w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FF"/>
    <a:srgbClr val="C4D2E9"/>
    <a:srgbClr val="CC006A"/>
    <a:srgbClr val="292929"/>
    <a:srgbClr val="98B3D0"/>
    <a:srgbClr val="6893C8"/>
    <a:srgbClr val="FFFFFF"/>
    <a:srgbClr val="FFCE61"/>
    <a:srgbClr val="1D4B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9" autoAdjust="0"/>
    <p:restoredTop sz="96845" autoAdjust="0"/>
  </p:normalViewPr>
  <p:slideViewPr>
    <p:cSldViewPr snapToGrid="0">
      <p:cViewPr varScale="1">
        <p:scale>
          <a:sx n="72" d="100"/>
          <a:sy n="72" d="100"/>
        </p:scale>
        <p:origin x="1326" y="72"/>
      </p:cViewPr>
      <p:guideLst>
        <p:guide orient="horz" pos="1266"/>
        <p:guide pos="2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3162" y="-90"/>
      </p:cViewPr>
      <p:guideLst>
        <p:guide orient="horz" pos="3127"/>
        <p:guide pos="21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ustomXml" Target="../customXml/item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2A48C-AEA1-AC45-BF22-7FD5C3E29232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8A0A2-1C0E-4644-B3DB-E172A5E38E8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123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151" y="1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212" y="4715907"/>
            <a:ext cx="4890665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5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151" y="9431815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8EEEFA8D-B82E-41BF-885B-E27E5D7AB50D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8082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48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ヒラギノ角ゴ Pro W3" pitchFamily="81" charset="-128"/>
        <a:cs typeface="ヒラギノ角ゴ Pro W3" pitchFamily="81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ヒラギノ角ゴ Pro W3" pitchFamily="81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07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latin typeface="Arial"/>
                <a:ea typeface="ＭＳ Ｐゴシック" pitchFamily="48" charset="-128"/>
                <a:cs typeface="ＭＳ Ｐゴシック" pitchFamily="-107" charset="-128"/>
              </a:rPr>
              <a:t>Intro slide</a:t>
            </a:r>
            <a:r>
              <a:rPr lang="en-US" sz="1200" kern="1200" dirty="0">
                <a:solidFill>
                  <a:schemeClr val="tx1"/>
                </a:solidFill>
                <a:latin typeface="Arial"/>
                <a:ea typeface="ＭＳ Ｐゴシック" pitchFamily="48" charset="-128"/>
                <a:cs typeface="ＭＳ Ｐゴシック" pitchFamily="-107" charset="-128"/>
              </a:rPr>
              <a:t>:  </a:t>
            </a:r>
          </a:p>
          <a:p>
            <a:endParaRPr lang="en-US" dirty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737A0E-387F-4C73-8C2A-EC383C68EEE5}" type="slidenum">
              <a:rPr lang="en-US" smtClean="0">
                <a:ea typeface="ＭＳ Ｐゴシック" pitchFamily="34" charset="-128"/>
              </a:rPr>
              <a:pPr>
                <a:defRPr/>
              </a:pPr>
              <a:t>1</a:t>
            </a:fld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ASZ_logo_RGB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484187"/>
            <a:ext cx="5389563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450000" y="4873998"/>
            <a:ext cx="82800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 bwMode="gray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 pitchFamily="34" charset="0"/>
            </a:endParaRPr>
          </a:p>
        </p:txBody>
      </p:sp>
      <p:sp>
        <p:nvSpPr>
          <p:cNvPr id="7" name="Rectangle 6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 pitchFamily="34" charset="0"/>
            </a:endParaRPr>
          </a:p>
        </p:txBody>
      </p:sp>
      <p:sp>
        <p:nvSpPr>
          <p:cNvPr id="361476" name="Title Placeholder 21"/>
          <p:cNvSpPr>
            <a:spLocks noGrp="1"/>
          </p:cNvSpPr>
          <p:nvPr>
            <p:ph type="ctrTitle"/>
          </p:nvPr>
        </p:nvSpPr>
        <p:spPr>
          <a:xfrm>
            <a:off x="450000" y="3600000"/>
            <a:ext cx="8280000" cy="110799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600" b="0" i="0" smtClean="0">
                <a:solidFill>
                  <a:srgbClr val="CC006A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61477" name="Text Placeholder 12"/>
          <p:cNvSpPr>
            <a:spLocks noGrp="1"/>
          </p:cNvSpPr>
          <p:nvPr>
            <p:ph type="subTitle" idx="1"/>
          </p:nvPr>
        </p:nvSpPr>
        <p:spPr>
          <a:xfrm>
            <a:off x="450000" y="5040000"/>
            <a:ext cx="8280000" cy="7386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  <a:defRPr sz="2400" b="0" i="0" smtClean="0">
                <a:solidFill>
                  <a:srgbClr val="292929"/>
                </a:solidFill>
                <a:latin typeface="Corbel" pitchFamily="34" charset="0"/>
                <a:ea typeface="Corbe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Lichtgro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Blauwgrij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Hemels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en_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/>
          </p:nvPr>
        </p:nvSpPr>
        <p:spPr>
          <a:xfrm>
            <a:off x="432000" y="1332000"/>
            <a:ext cx="8280000" cy="2042610"/>
          </a:xfrm>
          <a:prstGeom prst="rect">
            <a:avLst/>
          </a:prstGeom>
        </p:spPr>
        <p:txBody>
          <a:bodyPr/>
          <a:lstStyle>
            <a:lvl4pPr>
              <a:defRPr sz="1800"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321668345"/>
      </p:ext>
    </p:extLst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en_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5904" y="1348740"/>
            <a:ext cx="8280000" cy="432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</a:lstStyle>
          <a:p>
            <a:pPr lvl="0"/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474980" y="6446584"/>
            <a:ext cx="2603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 smtClean="0">
                <a:solidFill>
                  <a:schemeClr val="accent4"/>
                </a:solidFill>
                <a:latin typeface="Museo Sans For Dell" pitchFamily="2" charset="0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AB7ADB-12CD-4943-A938-7CA3A8F6FC0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Museo Sans For Dell" pitchFamily="2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Museo Sans For Dell" pitchFamily="2" charset="0"/>
              <a:ea typeface="+mn-ea"/>
              <a:cs typeface="+mn-cs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_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176" y="38100"/>
            <a:ext cx="8244842" cy="96012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lang="en-US" dirty="0"/>
            </a:lvl1pPr>
          </a:lstStyle>
          <a:p>
            <a:pPr lvl="0"/>
            <a:endParaRPr lang="en-US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4"/>
          </p:nvPr>
        </p:nvSpPr>
        <p:spPr>
          <a:xfrm>
            <a:off x="449944" y="1310640"/>
            <a:ext cx="3922713" cy="2107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lang="nl-NL" sz="2200" b="0" smtClean="0">
                <a:solidFill>
                  <a:schemeClr val="bg2"/>
                </a:solidFill>
              </a:defRPr>
            </a:lvl1pPr>
            <a:lvl2pPr>
              <a:defRPr lang="nl-NL" sz="1800" b="0" smtClean="0">
                <a:solidFill>
                  <a:schemeClr val="bg2"/>
                </a:solidFill>
              </a:defRPr>
            </a:lvl2pPr>
            <a:lvl3pPr>
              <a:defRPr lang="nl-NL" sz="1600" b="0" smtClean="0">
                <a:solidFill>
                  <a:schemeClr val="bg2"/>
                </a:solidFill>
              </a:defRPr>
            </a:lvl3pPr>
            <a:lvl4pPr>
              <a:defRPr lang="nl-NL" sz="1600" b="0" smtClean="0">
                <a:latin typeface="+mn-lt"/>
              </a:defRPr>
            </a:lvl4pPr>
            <a:lvl5pPr>
              <a:defRPr lang="nl-BE" sz="1600" b="0">
                <a:latin typeface="+mn-lt"/>
              </a:defRPr>
            </a:lvl5pPr>
          </a:lstStyle>
          <a:p>
            <a:pPr lvl="0">
              <a:spcBef>
                <a:spcPts val="1600"/>
              </a:spcBef>
            </a:pPr>
            <a:r>
              <a:rPr lang="nl-NL" dirty="0"/>
              <a:t>Klik om de modelstijlen te bewerken</a:t>
            </a:r>
          </a:p>
          <a:p>
            <a:pPr marL="574675" lvl="1" indent="-231775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9" name="Tijdelijke aanduiding voor tekst 5"/>
          <p:cNvSpPr>
            <a:spLocks noGrp="1"/>
          </p:cNvSpPr>
          <p:nvPr>
            <p:ph type="body" sz="quarter" idx="15"/>
          </p:nvPr>
        </p:nvSpPr>
        <p:spPr>
          <a:xfrm>
            <a:off x="4581526" y="1310640"/>
            <a:ext cx="3922713" cy="2107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lang="nl-NL" sz="2200" b="0" smtClean="0">
                <a:solidFill>
                  <a:schemeClr val="bg2"/>
                </a:solidFill>
              </a:defRPr>
            </a:lvl1pPr>
            <a:lvl2pPr>
              <a:defRPr lang="nl-NL" sz="1800" b="0" smtClean="0">
                <a:solidFill>
                  <a:schemeClr val="bg2"/>
                </a:solidFill>
              </a:defRPr>
            </a:lvl2pPr>
            <a:lvl3pPr>
              <a:defRPr lang="nl-NL" sz="1600" b="0" smtClean="0">
                <a:solidFill>
                  <a:schemeClr val="bg2"/>
                </a:solidFill>
              </a:defRPr>
            </a:lvl3pPr>
            <a:lvl4pPr>
              <a:defRPr lang="nl-NL" sz="1600" b="0" smtClean="0">
                <a:latin typeface="+mn-lt"/>
              </a:defRPr>
            </a:lvl4pPr>
            <a:lvl5pPr>
              <a:defRPr lang="nl-BE" sz="1600" b="0">
                <a:latin typeface="+mn-lt"/>
              </a:defRPr>
            </a:lvl5pPr>
          </a:lstStyle>
          <a:p>
            <a:pPr lvl="0">
              <a:spcBef>
                <a:spcPts val="1600"/>
              </a:spcBef>
            </a:pPr>
            <a:r>
              <a:rPr lang="nl-NL" dirty="0"/>
              <a:t>Klik om de modelstijlen te bewerken</a:t>
            </a:r>
          </a:p>
          <a:p>
            <a:pPr marL="574675" lvl="1" indent="-231775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kel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0"/>
          <p:cNvSpPr>
            <a:spLocks noChangeShapeType="1"/>
          </p:cNvSpPr>
          <p:nvPr userDrawn="1"/>
        </p:nvSpPr>
        <p:spPr bwMode="auto">
          <a:xfrm>
            <a:off x="432000" y="1152525"/>
            <a:ext cx="82800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/>
              <a:ea typeface="ＭＳ Ｐゴシック" pitchFamily="48" charset="-128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Roodpa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R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Donkerora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32000" y="36000"/>
            <a:ext cx="8280000" cy="94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432000" y="1152525"/>
            <a:ext cx="8280000" cy="0"/>
          </a:xfrm>
          <a:prstGeom prst="line">
            <a:avLst/>
          </a:prstGeom>
          <a:noFill/>
          <a:ln w="9525">
            <a:solidFill>
              <a:srgbClr val="98B3D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/>
              <a:ea typeface="ＭＳ Ｐゴシック" pitchFamily="48" charset="-128"/>
            </a:endParaRPr>
          </a:p>
        </p:txBody>
      </p:sp>
      <p:pic>
        <p:nvPicPr>
          <p:cNvPr id="8" name="Picture 3" descr="ASZ_logo_RGB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" y="5832000"/>
            <a:ext cx="1554480" cy="848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3"/>
          </p:nvPr>
        </p:nvSpPr>
        <p:spPr>
          <a:xfrm>
            <a:off x="957240" y="6457232"/>
            <a:ext cx="28956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lang="nl-BE" sz="900">
                <a:solidFill>
                  <a:srgbClr val="CC006A"/>
                </a:solidFill>
                <a:latin typeface="Corbe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6578400" y="6457232"/>
            <a:ext cx="21336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lang="nl-BE" sz="900" smtClean="0">
                <a:solidFill>
                  <a:srgbClr val="292929"/>
                </a:solidFill>
                <a:latin typeface="Corbel" pitchFamily="34" charset="0"/>
              </a:defRPr>
            </a:lvl1pPr>
          </a:lstStyle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75" r:id="rId1"/>
    <p:sldLayoutId id="2147484587" r:id="rId2"/>
    <p:sldLayoutId id="2147484576" r:id="rId3"/>
    <p:sldLayoutId id="2147484577" r:id="rId4"/>
    <p:sldLayoutId id="2147484578" r:id="rId5"/>
    <p:sldLayoutId id="2147484579" r:id="rId6"/>
    <p:sldLayoutId id="2147484581" r:id="rId7"/>
    <p:sldLayoutId id="2147484584" r:id="rId8"/>
    <p:sldLayoutId id="2147484582" r:id="rId9"/>
    <p:sldLayoutId id="2147484583" r:id="rId10"/>
    <p:sldLayoutId id="2147484580" r:id="rId11"/>
    <p:sldLayoutId id="2147484585" r:id="rId12"/>
  </p:sldLayoutIdLst>
  <p:transition spd="med">
    <p:wipe dir="r"/>
  </p:transition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aseline="0">
          <a:solidFill>
            <a:srgbClr val="CC006A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useo For Dell" charset="0"/>
          <a:ea typeface="Museo For Dell" charset="0"/>
          <a:cs typeface="Museo For Del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useo For Dell" charset="0"/>
          <a:ea typeface="Museo For Dell" charset="0"/>
          <a:cs typeface="Museo For Del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useo For Dell" charset="0"/>
          <a:ea typeface="Museo For Dell" charset="0"/>
          <a:cs typeface="Museo For Del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useo For Dell" charset="0"/>
          <a:ea typeface="Museo For Dell" charset="0"/>
          <a:cs typeface="Museo For Dell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71463" indent="-271463" algn="l" rtl="0" eaLnBrk="1" fontAlgn="base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Font typeface="Wingdings" pitchFamily="2" charset="2"/>
        <a:buChar char="§"/>
        <a:defRPr sz="2800">
          <a:solidFill>
            <a:srgbClr val="292929"/>
          </a:solidFill>
          <a:latin typeface="Corbel" pitchFamily="34" charset="0"/>
          <a:ea typeface="Corbel" pitchFamily="34" charset="0"/>
          <a:cs typeface="Corbel" pitchFamily="34" charset="0"/>
        </a:defRPr>
      </a:lvl1pPr>
      <a:lvl2pPr marL="630000" indent="-270000" algn="l" rtl="0" eaLnBrk="1" fontAlgn="base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bg1"/>
        </a:buClr>
        <a:buFont typeface="Courier New" pitchFamily="49" charset="0"/>
        <a:buChar char="o"/>
        <a:defRPr sz="2400">
          <a:solidFill>
            <a:srgbClr val="292929"/>
          </a:solidFill>
          <a:latin typeface="Corbel" pitchFamily="34" charset="0"/>
          <a:ea typeface="Corbel" pitchFamily="34" charset="0"/>
          <a:cs typeface="Corbel" pitchFamily="34" charset="0"/>
        </a:defRPr>
      </a:lvl2pPr>
      <a:lvl3pPr marL="990000" indent="-270000" algn="l" rtl="0" eaLnBrk="1" fontAlgn="base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bg1"/>
        </a:buClr>
        <a:buFontTx/>
        <a:buChar char="+"/>
        <a:defRPr sz="2000">
          <a:solidFill>
            <a:srgbClr val="292929"/>
          </a:solidFill>
          <a:latin typeface="Corbel" pitchFamily="34" charset="0"/>
          <a:ea typeface="Corbel" pitchFamily="34" charset="0"/>
          <a:cs typeface="Corbel" pitchFamily="34" charset="0"/>
        </a:defRPr>
      </a:lvl3pPr>
      <a:lvl4pPr marL="1246188" indent="-2222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bg1"/>
        </a:buClr>
        <a:buFont typeface="Museo For Dell 300" charset="0"/>
        <a:buChar char="–"/>
        <a:defRPr>
          <a:solidFill>
            <a:schemeClr val="bg2"/>
          </a:solidFill>
          <a:latin typeface="Museo Sans For Dell" pitchFamily="2" charset="0"/>
          <a:ea typeface="Museo Sans For Dell" pitchFamily="2" charset="0"/>
          <a:cs typeface="Museo Sans For Dell" charset="0"/>
        </a:defRPr>
      </a:lvl4pPr>
      <a:lvl5pPr marL="1608138" indent="-2365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bg1"/>
        </a:buClr>
        <a:buFont typeface="Museo For Dell 300" charset="0"/>
        <a:buChar char="–"/>
        <a:defRPr>
          <a:solidFill>
            <a:schemeClr val="bg2"/>
          </a:solidFill>
          <a:latin typeface="Museo Sans For Dell" pitchFamily="2" charset="0"/>
          <a:ea typeface="Museo Sans For Dell" pitchFamily="2" charset="0"/>
          <a:cs typeface="Museo Sans For Dell" charset="0"/>
        </a:defRPr>
      </a:lvl5pPr>
      <a:lvl6pPr marL="20653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6pPr>
      <a:lvl7pPr marL="2522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7pPr>
      <a:lvl8pPr marL="29797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8pPr>
      <a:lvl9pPr marL="34369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0000" y="2888973"/>
            <a:ext cx="8280000" cy="2345635"/>
          </a:xfrm>
        </p:spPr>
        <p:txBody>
          <a:bodyPr/>
          <a:lstStyle/>
          <a:p>
            <a:pPr algn="ctr"/>
            <a:br>
              <a:rPr lang="en-US" sz="2800" dirty="0">
                <a:ea typeface="ＭＳ Ｐゴシック" pitchFamily="34" charset="-128"/>
              </a:rPr>
            </a:br>
            <a:br>
              <a:rPr lang="en-US" sz="2800" dirty="0">
                <a:ea typeface="ＭＳ Ｐゴシック" pitchFamily="34" charset="-128"/>
              </a:rPr>
            </a:br>
            <a:br>
              <a:rPr lang="en-US" sz="2800" dirty="0">
                <a:ea typeface="ＭＳ Ｐゴシック" pitchFamily="34" charset="-128"/>
              </a:rPr>
            </a:br>
            <a:br>
              <a:rPr lang="en-US" sz="2800" dirty="0">
                <a:ea typeface="ＭＳ Ｐゴシック" pitchFamily="34" charset="-128"/>
              </a:rPr>
            </a:br>
            <a:r>
              <a:rPr lang="en-US" sz="2800" dirty="0">
                <a:ea typeface="ＭＳ Ｐゴシック" pitchFamily="34" charset="-128"/>
              </a:rPr>
              <a:t>We Care for You</a:t>
            </a:r>
            <a:br>
              <a:rPr lang="en-US" sz="2800" dirty="0">
                <a:ea typeface="ＭＳ Ｐゴシック" pitchFamily="34" charset="-128"/>
              </a:rPr>
            </a:br>
            <a:r>
              <a:rPr lang="nl-BE" sz="1800" dirty="0"/>
              <a:t>Gefinancierd door de FOD Sociale Zekerheid in het kader van pilootprojecten voor de preventie van psychische </a:t>
            </a:r>
            <a:r>
              <a:rPr lang="nl-BE" sz="1800" dirty="0" err="1"/>
              <a:t>werkgerelateerde</a:t>
            </a:r>
            <a:r>
              <a:rPr lang="nl-BE" sz="1800" dirty="0"/>
              <a:t> aandoeningen</a:t>
            </a:r>
            <a:br>
              <a:rPr lang="nl-BE" sz="2800" dirty="0"/>
            </a:br>
            <a:endParaRPr lang="en-US" sz="2800" dirty="0">
              <a:ea typeface="ＭＳ Ｐゴシック" pitchFamily="34" charset="-128"/>
            </a:endParaRPr>
          </a:p>
        </p:txBody>
      </p:sp>
      <p:sp>
        <p:nvSpPr>
          <p:cNvPr id="6" name="Content Placeholder 1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800"/>
              </a:spcBef>
            </a:pPr>
            <a:r>
              <a:rPr lang="en-US" dirty="0">
                <a:cs typeface="Microsoft Tai Le" pitchFamily="34" charset="0"/>
              </a:rPr>
              <a:t>Karolien Kerckhofs	</a:t>
            </a:r>
          </a:p>
          <a:p>
            <a:pPr>
              <a:spcBef>
                <a:spcPts val="800"/>
              </a:spcBef>
            </a:pPr>
            <a:r>
              <a:rPr lang="en-US" dirty="0"/>
              <a:t>18/03/2019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6261" y="4983423"/>
            <a:ext cx="1939783" cy="851817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Outputs</a:t>
            </a:r>
            <a:r>
              <a:rPr lang="nl-BE" dirty="0"/>
              <a:t> FOD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10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/>
              <a:t>Draaiboek</a:t>
            </a:r>
          </a:p>
          <a:p>
            <a:r>
              <a:rPr lang="nl-BE" dirty="0"/>
              <a:t>Inventaris valkuilen – oplossingen</a:t>
            </a:r>
          </a:p>
          <a:p>
            <a:r>
              <a:rPr lang="nl-BE" dirty="0"/>
              <a:t>Vragenlijsten voor de verschillende subdoelstellingen</a:t>
            </a:r>
          </a:p>
          <a:p>
            <a:r>
              <a:rPr lang="nl-BE" dirty="0"/>
              <a:t>Werking MST</a:t>
            </a:r>
          </a:p>
          <a:p>
            <a:r>
              <a:rPr lang="nl-BE" dirty="0"/>
              <a:t>Delen best </a:t>
            </a:r>
            <a:r>
              <a:rPr lang="nl-BE" dirty="0" err="1"/>
              <a:t>practices</a:t>
            </a:r>
            <a:endParaRPr lang="nl-BE" dirty="0"/>
          </a:p>
          <a:p>
            <a:r>
              <a:rPr lang="nl-BE" dirty="0"/>
              <a:t>Beschikbaar stellen van de presentaties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73472889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Doelstelling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2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1"/>
            <a:r>
              <a:rPr lang="nl-BE" dirty="0"/>
              <a:t>Bespreekbaar maken</a:t>
            </a:r>
          </a:p>
          <a:p>
            <a:pPr lvl="1"/>
            <a:r>
              <a:rPr lang="nl-BE" dirty="0"/>
              <a:t>Uitval voorkomen</a:t>
            </a:r>
          </a:p>
          <a:p>
            <a:pPr lvl="1"/>
            <a:r>
              <a:rPr lang="nl-BE" dirty="0"/>
              <a:t>Begeleiding bij re-integratie</a:t>
            </a:r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marL="360000" lvl="1" indent="0">
              <a:buNone/>
            </a:pPr>
            <a:endParaRPr lang="nl-BE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285" y="2910499"/>
            <a:ext cx="4676775" cy="3419475"/>
          </a:xfrm>
          <a:prstGeom prst="rect">
            <a:avLst/>
          </a:prstGeom>
        </p:spPr>
      </p:pic>
      <p:sp>
        <p:nvSpPr>
          <p:cNvPr id="10" name="Stroomdiagram: Verbindingslijn 9"/>
          <p:cNvSpPr/>
          <p:nvPr/>
        </p:nvSpPr>
        <p:spPr>
          <a:xfrm>
            <a:off x="7066359" y="2692866"/>
            <a:ext cx="1157681" cy="1149292"/>
          </a:xfrm>
          <a:prstGeom prst="flowChartConnector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400" dirty="0"/>
              <a:t>anderen</a:t>
            </a:r>
          </a:p>
        </p:txBody>
      </p:sp>
    </p:spTree>
    <p:extLst>
      <p:ext uri="{BB962C8B-B14F-4D97-AF65-F5344CB8AC3E}">
        <p14:creationId xmlns:p14="http://schemas.microsoft.com/office/powerpoint/2010/main" val="685200859"/>
      </p:ext>
    </p:extLst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Hoe?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3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60000" lvl="1" indent="0">
              <a:buNone/>
            </a:pPr>
            <a:endParaRPr lang="nl-BE" sz="2000" dirty="0"/>
          </a:p>
          <a:p>
            <a:endParaRPr lang="nl-BE" sz="240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00" y="1332000"/>
            <a:ext cx="7818539" cy="4420954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Opstartfase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4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/>
              <a:t>Samenstelling projectteam</a:t>
            </a:r>
          </a:p>
          <a:p>
            <a:r>
              <a:rPr lang="nl-BE" dirty="0"/>
              <a:t>Overlegstructuren vastleggen: MAT, VP, MST, HOC, CPBW</a:t>
            </a:r>
          </a:p>
          <a:p>
            <a:r>
              <a:rPr lang="nl-BE" dirty="0"/>
              <a:t>Communicatieplan uitwerken</a:t>
            </a:r>
          </a:p>
        </p:txBody>
      </p:sp>
    </p:spTree>
    <p:extLst>
      <p:ext uri="{BB962C8B-B14F-4D97-AF65-F5344CB8AC3E}">
        <p14:creationId xmlns:p14="http://schemas.microsoft.com/office/powerpoint/2010/main" val="960358848"/>
      </p:ext>
    </p:extLst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Analyse van de huidige situatie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5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/>
              <a:t>Afname UBOS (nulmeting)</a:t>
            </a:r>
          </a:p>
        </p:txBody>
      </p:sp>
    </p:spTree>
    <p:extLst>
      <p:ext uri="{BB962C8B-B14F-4D97-AF65-F5344CB8AC3E}">
        <p14:creationId xmlns:p14="http://schemas.microsoft.com/office/powerpoint/2010/main" val="1510337434"/>
      </p:ext>
    </p:extLst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Uitwerking gewenste situatie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6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/>
              <a:t>Bekendmaking werkgroep</a:t>
            </a:r>
          </a:p>
          <a:p>
            <a:r>
              <a:rPr lang="nl-BE" dirty="0"/>
              <a:t>Gezondheidsaanbod</a:t>
            </a:r>
          </a:p>
          <a:p>
            <a:r>
              <a:rPr lang="nl-BE" dirty="0"/>
              <a:t>Zelfzorg: verzorgen zonder zorgen</a:t>
            </a:r>
          </a:p>
          <a:p>
            <a:r>
              <a:rPr lang="nl-BE" dirty="0"/>
              <a:t>Offertes opvragen opleidingen teams</a:t>
            </a:r>
          </a:p>
          <a:p>
            <a:r>
              <a:rPr lang="nl-BE" dirty="0"/>
              <a:t>Offertes opvragen opleiding eerstelijnsteam</a:t>
            </a:r>
          </a:p>
          <a:p>
            <a:r>
              <a:rPr lang="nl-BE" dirty="0"/>
              <a:t>Offertes opvragen opleiding </a:t>
            </a:r>
            <a:r>
              <a:rPr lang="nl-BE" dirty="0" err="1"/>
              <a:t>intervisor</a:t>
            </a:r>
            <a:r>
              <a:rPr lang="nl-BE" dirty="0"/>
              <a:t> </a:t>
            </a:r>
          </a:p>
          <a:p>
            <a:r>
              <a:rPr lang="nl-BE" dirty="0"/>
              <a:t>MST werking uitbreiden</a:t>
            </a:r>
          </a:p>
          <a:p>
            <a:r>
              <a:rPr lang="nl-BE" dirty="0" err="1"/>
              <a:t>Reïntegratiebeleid</a:t>
            </a:r>
            <a:r>
              <a:rPr lang="nl-BE" dirty="0"/>
              <a:t> </a:t>
            </a:r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54255765"/>
      </p:ext>
    </p:extLst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Implementatie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7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/>
              <a:t>Wist-je-datjes, affiches, …</a:t>
            </a:r>
          </a:p>
          <a:p>
            <a:r>
              <a:rPr lang="nl-BE" dirty="0"/>
              <a:t>Verzorgen zonder Zorgen: online </a:t>
            </a:r>
          </a:p>
          <a:p>
            <a:r>
              <a:rPr lang="nl-BE" dirty="0"/>
              <a:t>Ervaringsgerichte opleidingen teams</a:t>
            </a:r>
          </a:p>
          <a:p>
            <a:r>
              <a:rPr lang="nl-BE" dirty="0"/>
              <a:t>Praktijkgerichte opleiding eerstelijnsteam</a:t>
            </a:r>
          </a:p>
          <a:p>
            <a:r>
              <a:rPr lang="nl-BE" dirty="0"/>
              <a:t>Aanwezigheid op MST</a:t>
            </a:r>
          </a:p>
          <a:p>
            <a:r>
              <a:rPr lang="nl-BE" dirty="0"/>
              <a:t>Maandelijkse vergaderingen </a:t>
            </a:r>
            <a:r>
              <a:rPr lang="nl-BE" dirty="0" err="1"/>
              <a:t>WCfY</a:t>
            </a:r>
            <a:r>
              <a:rPr lang="nl-BE" dirty="0"/>
              <a:t>-team</a:t>
            </a:r>
          </a:p>
          <a:p>
            <a:r>
              <a:rPr lang="nl-BE" dirty="0"/>
              <a:t>Intervisie leidinggevenden</a:t>
            </a:r>
          </a:p>
          <a:p>
            <a:r>
              <a:rPr lang="nl-BE" dirty="0" err="1"/>
              <a:t>Reïntegratiebeleid</a:t>
            </a:r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46111665"/>
      </p:ext>
    </p:extLst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Evaluatie van de resultaten (PDCA)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8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/>
              <a:t>70 %: gekend</a:t>
            </a:r>
          </a:p>
          <a:p>
            <a:r>
              <a:rPr lang="nl-BE" dirty="0"/>
              <a:t>Aantal aanmeldingen </a:t>
            </a:r>
            <a:r>
              <a:rPr lang="nl-BE" dirty="0" err="1"/>
              <a:t>WCfY</a:t>
            </a:r>
            <a:r>
              <a:rPr lang="nl-BE" dirty="0"/>
              <a:t> team</a:t>
            </a:r>
          </a:p>
          <a:p>
            <a:pPr lvl="1"/>
            <a:r>
              <a:rPr lang="nl-BE" dirty="0"/>
              <a:t>-&gt; drie metingen zodat kan bijgestuurd worden</a:t>
            </a:r>
          </a:p>
          <a:p>
            <a:r>
              <a:rPr lang="nl-BE" dirty="0"/>
              <a:t>Opgeleide teams </a:t>
            </a:r>
          </a:p>
          <a:p>
            <a:pPr lvl="1"/>
            <a:r>
              <a:rPr lang="nl-BE" dirty="0"/>
              <a:t>-&gt; drie metingen</a:t>
            </a:r>
          </a:p>
          <a:p>
            <a:r>
              <a:rPr lang="nl-BE" dirty="0"/>
              <a:t>70% tevredenheid opleidingen</a:t>
            </a:r>
          </a:p>
          <a:p>
            <a:r>
              <a:rPr lang="nl-BE" dirty="0"/>
              <a:t>10 % Verzorgen zonder Zorgen</a:t>
            </a:r>
          </a:p>
          <a:p>
            <a:pPr lvl="1"/>
            <a:r>
              <a:rPr lang="nl-BE" dirty="0"/>
              <a:t>-&gt; drie metingen per jaar</a:t>
            </a:r>
          </a:p>
        </p:txBody>
      </p:sp>
    </p:spTree>
    <p:extLst>
      <p:ext uri="{BB962C8B-B14F-4D97-AF65-F5344CB8AC3E}">
        <p14:creationId xmlns:p14="http://schemas.microsoft.com/office/powerpoint/2010/main" val="653422433"/>
      </p:ext>
    </p:extLst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Evaluatie van de resultaten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9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/>
              <a:t>100 % opleiding </a:t>
            </a:r>
            <a:r>
              <a:rPr lang="nl-BE" dirty="0" err="1"/>
              <a:t>WCfY</a:t>
            </a:r>
            <a:r>
              <a:rPr lang="nl-BE" dirty="0"/>
              <a:t> team</a:t>
            </a:r>
          </a:p>
          <a:p>
            <a:pPr lvl="1"/>
            <a:r>
              <a:rPr lang="nl-BE" dirty="0"/>
              <a:t>-&gt; test 80 % </a:t>
            </a:r>
          </a:p>
          <a:p>
            <a:r>
              <a:rPr lang="nl-BE" dirty="0"/>
              <a:t>Input MST</a:t>
            </a:r>
          </a:p>
          <a:p>
            <a:r>
              <a:rPr lang="nl-BE" dirty="0"/>
              <a:t>Opgeleide </a:t>
            </a:r>
            <a:r>
              <a:rPr lang="nl-BE" dirty="0" err="1"/>
              <a:t>intervisor</a:t>
            </a:r>
            <a:r>
              <a:rPr lang="nl-BE" dirty="0"/>
              <a:t>/ externe </a:t>
            </a:r>
            <a:r>
              <a:rPr lang="nl-BE" dirty="0" err="1"/>
              <a:t>intervisor</a:t>
            </a:r>
            <a:r>
              <a:rPr lang="nl-BE" dirty="0"/>
              <a:t> -&gt; 3x/j</a:t>
            </a:r>
          </a:p>
          <a:p>
            <a:pPr lvl="1"/>
            <a:r>
              <a:rPr lang="nl-BE" dirty="0"/>
              <a:t>Tevredenheidsmeting 70 %</a:t>
            </a:r>
          </a:p>
          <a:p>
            <a:r>
              <a:rPr lang="nl-BE" dirty="0"/>
              <a:t>100 % </a:t>
            </a:r>
            <a:r>
              <a:rPr lang="nl-BE" dirty="0" err="1"/>
              <a:t>contactname</a:t>
            </a:r>
            <a:r>
              <a:rPr lang="nl-BE" dirty="0"/>
              <a:t> bij LD afwezigheid -&gt; 20 % responsgraad -&gt; 1 ondernomen actie</a:t>
            </a:r>
          </a:p>
          <a:p>
            <a:pPr lvl="1"/>
            <a:r>
              <a:rPr lang="nl-BE" dirty="0"/>
              <a:t>Maandelijkse evaluatie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64079278"/>
      </p:ext>
    </p:extLst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4x3_ASZ_PPTX_Template_Huisstijl_2011">
  <a:themeElements>
    <a:clrScheme name="ASZ Huisstijl 2011">
      <a:dk1>
        <a:srgbClr val="1C1C1C"/>
      </a:dk1>
      <a:lt1>
        <a:srgbClr val="444444"/>
      </a:lt1>
      <a:dk2>
        <a:srgbClr val="81A4B9"/>
      </a:dk2>
      <a:lt2>
        <a:srgbClr val="FFFFFF"/>
      </a:lt2>
      <a:accent1>
        <a:srgbClr val="AD0066"/>
      </a:accent1>
      <a:accent2>
        <a:srgbClr val="D13D94"/>
      </a:accent2>
      <a:accent3>
        <a:srgbClr val="F5851F"/>
      </a:accent3>
      <a:accent4>
        <a:srgbClr val="CADA2A"/>
      </a:accent4>
      <a:accent5>
        <a:srgbClr val="81A4B9"/>
      </a:accent5>
      <a:accent6>
        <a:srgbClr val="CFE8F6"/>
      </a:accent6>
      <a:hlink>
        <a:srgbClr val="FF00FF"/>
      </a:hlink>
      <a:folHlink>
        <a:srgbClr val="900090"/>
      </a:folHlink>
    </a:clrScheme>
    <a:fontScheme name="ASZ Huisstijl 2011">
      <a:majorFont>
        <a:latin typeface="Lucida Sans Unicode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4x3_Dell_PPTX_Template_BW1 1">
        <a:dk1>
          <a:srgbClr val="444444"/>
        </a:dk1>
        <a:lt1>
          <a:srgbClr val="0085C3"/>
        </a:lt1>
        <a:dk2>
          <a:srgbClr val="FFFFFF"/>
        </a:dk2>
        <a:lt2>
          <a:srgbClr val="000000"/>
        </a:lt2>
        <a:accent1>
          <a:srgbClr val="B7295A"/>
        </a:accent1>
        <a:accent2>
          <a:srgbClr val="F2AF00"/>
        </a:accent2>
        <a:accent3>
          <a:srgbClr val="AAC2DE"/>
        </a:accent3>
        <a:accent4>
          <a:srgbClr val="393939"/>
        </a:accent4>
        <a:accent5>
          <a:srgbClr val="D8ACB5"/>
        </a:accent5>
        <a:accent6>
          <a:srgbClr val="DB9E00"/>
        </a:accent6>
        <a:hlink>
          <a:srgbClr val="DC5034"/>
        </a:hlink>
        <a:folHlink>
          <a:srgbClr val="D42E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_ip_UnifiedCompliancePolicyUIAction xmlns="http://schemas.microsoft.com/sharepoint/v3" xsi:nil="true"/>
    <_ip_UnifiedCompliancePolicyProperties xmlns="http://schemas.microsoft.com/sharepoint/v3" xsi:nil="true"/>
    <_dlc_DocId xmlns="888c19c8-2d53-45e3-b4cf-13c3fd8922d3">SRNSVQQ3ZVQM-1365036356-6046</_dlc_DocId>
    <_dlc_DocIdUrl xmlns="888c19c8-2d53-45e3-b4cf-13c3fd8922d3">
      <Url>https://mobiusgroup.sharepoint.com/sites/mobius/Projects/FODSZ1405/_layouts/15/DocIdRedir.aspx?ID=SRNSVQQ3ZVQM-1365036356-6046</Url>
      <Description>SRNSVQQ3ZVQM-1365036356-6046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7A347DB5DC5F4EA8666DFB5C4049ED" ma:contentTypeVersion="12" ma:contentTypeDescription="Create a new document." ma:contentTypeScope="" ma:versionID="58275f036bc44162731654d8b52c1300">
  <xsd:schema xmlns:xsd="http://www.w3.org/2001/XMLSchema" xmlns:xs="http://www.w3.org/2001/XMLSchema" xmlns:p="http://schemas.microsoft.com/office/2006/metadata/properties" xmlns:ns1="http://schemas.microsoft.com/sharepoint/v3" xmlns:ns2="888c19c8-2d53-45e3-b4cf-13c3fd8922d3" xmlns:ns3="a281803f-7c30-43b8-bc69-fa9c7c5c6876" xmlns:ns4="0c286d8c-2b07-481b-9898-5e0f642949bb" targetNamespace="http://schemas.microsoft.com/office/2006/metadata/properties" ma:root="true" ma:fieldsID="02cc96db3730a08120f33cc3ff31cf66" ns1:_="" ns2:_="" ns3:_="" ns4:_="">
    <xsd:import namespace="http://schemas.microsoft.com/sharepoint/v3"/>
    <xsd:import namespace="888c19c8-2d53-45e3-b4cf-13c3fd8922d3"/>
    <xsd:import namespace="a281803f-7c30-43b8-bc69-fa9c7c5c6876"/>
    <xsd:import namespace="0c286d8c-2b07-481b-9898-5e0f642949b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GenerationTime" minOccurs="0"/>
                <xsd:element ref="ns3:MediaServiceEventHashCod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8c19c8-2d53-45e3-b4cf-13c3fd8922d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1803f-7c30-43b8-bc69-fa9c7c5c68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286d8c-2b07-481b-9898-5e0f642949b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7CE9E69-39BE-4024-88FA-E9A32E54D14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59B090-EE42-4D58-A8EA-D41DB51C5716}">
  <ds:schemaRefs>
    <ds:schemaRef ds:uri="http://schemas.microsoft.com/office/2006/documentManagement/types"/>
    <ds:schemaRef ds:uri="3324c3f5-f25b-42af-8eb0-c06c8d122b21"/>
    <ds:schemaRef ds:uri="6e685b49-195c-499d-9cf5-d25a3508e333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BE7E6AA-A3A0-4890-B65A-E9816ECD1F3E}"/>
</file>

<file path=customXml/itemProps4.xml><?xml version="1.0" encoding="utf-8"?>
<ds:datastoreItem xmlns:ds="http://schemas.openxmlformats.org/officeDocument/2006/customXml" ds:itemID="{89E80262-58AF-4BD3-862B-4C765ACB5236}"/>
</file>

<file path=docProps/app.xml><?xml version="1.0" encoding="utf-8"?>
<Properties xmlns="http://schemas.openxmlformats.org/officeDocument/2006/extended-properties" xmlns:vt="http://schemas.openxmlformats.org/officeDocument/2006/docPropsVTypes">
  <Template>Dell KACE template.pot</Template>
  <TotalTime>14162</TotalTime>
  <Words>211</Words>
  <Application>Microsoft Office PowerPoint</Application>
  <PresentationFormat>Diavoorstelling (4:3)</PresentationFormat>
  <Paragraphs>69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24" baseType="lpstr">
      <vt:lpstr>ＭＳ Ｐゴシック</vt:lpstr>
      <vt:lpstr>Arial</vt:lpstr>
      <vt:lpstr>Arial Black</vt:lpstr>
      <vt:lpstr>Corbel</vt:lpstr>
      <vt:lpstr>Courier New</vt:lpstr>
      <vt:lpstr>Lucida Sans Unicode</vt:lpstr>
      <vt:lpstr>Microsoft Tai Le</vt:lpstr>
      <vt:lpstr>Museo For Dell</vt:lpstr>
      <vt:lpstr>Museo For Dell 300</vt:lpstr>
      <vt:lpstr>Museo Sans For Dell</vt:lpstr>
      <vt:lpstr>Trebuchet MS</vt:lpstr>
      <vt:lpstr>Wingdings</vt:lpstr>
      <vt:lpstr>ヒラギノ角ゴ Pro W3</vt:lpstr>
      <vt:lpstr>4x3_ASZ_PPTX_Template_Huisstijl_2011</vt:lpstr>
      <vt:lpstr>    We Care for You Gefinancierd door de FOD Sociale Zekerheid in het kader van pilootprojecten voor de preventie van psychische werkgerelateerde aandoeningen </vt:lpstr>
      <vt:lpstr>Doelstelling</vt:lpstr>
      <vt:lpstr>Hoe?</vt:lpstr>
      <vt:lpstr>Opstartfase</vt:lpstr>
      <vt:lpstr>Analyse van de huidige situatie</vt:lpstr>
      <vt:lpstr>Uitwerking gewenste situatie</vt:lpstr>
      <vt:lpstr>Implementatie</vt:lpstr>
      <vt:lpstr>Evaluatie van de resultaten (PDCA)</vt:lpstr>
      <vt:lpstr>Evaluatie van de resultaten</vt:lpstr>
      <vt:lpstr>Outputs FOD</vt:lpstr>
    </vt:vector>
  </TitlesOfParts>
  <Company>LOEWCO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 Loew</dc:creator>
  <cp:lastModifiedBy>Kerckhofs Karolien</cp:lastModifiedBy>
  <cp:revision>514</cp:revision>
  <cp:lastPrinted>2017-03-09T08:32:38Z</cp:lastPrinted>
  <dcterms:created xsi:type="dcterms:W3CDTF">2010-04-12T05:16:21Z</dcterms:created>
  <dcterms:modified xsi:type="dcterms:W3CDTF">2019-11-19T12:25:01Z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0x0101006A7A347DB5DC5F4EA8666DFB5C4049ED</vt:lpwstr>
  </property>
  <property fmtid="{D5CDD505-2E9C-101B-9397-08002B2CF9AE}" pid="3" name="_dlc_DocIdItemGuid">
    <vt:lpwstr>26e4c714-ec7b-4466-9374-cb9014eca2e8</vt:lpwstr>
  </property>
</Properties>
</file>