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entation.xml" ContentType="application/vnd.openxmlformats-officedocument.presentationml.presentation.main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2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7"/>
  </p:notesMasterIdLst>
  <p:handoutMasterIdLst>
    <p:handoutMasterId r:id="rId18"/>
  </p:handoutMasterIdLst>
  <p:sldIdLst>
    <p:sldId id="257" r:id="rId5"/>
    <p:sldId id="344" r:id="rId6"/>
    <p:sldId id="363" r:id="rId7"/>
    <p:sldId id="362" r:id="rId8"/>
    <p:sldId id="366" r:id="rId9"/>
    <p:sldId id="333" r:id="rId10"/>
    <p:sldId id="345" r:id="rId11"/>
    <p:sldId id="354" r:id="rId12"/>
    <p:sldId id="364" r:id="rId13"/>
    <p:sldId id="355" r:id="rId14"/>
    <p:sldId id="365" r:id="rId15"/>
    <p:sldId id="367" r:id="rId16"/>
  </p:sldIdLst>
  <p:sldSz cx="9144000" cy="6858000" type="screen4x3"/>
  <p:notesSz cx="6669088" cy="9926638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919" autoAdjust="0"/>
  </p:normalViewPr>
  <p:slideViewPr>
    <p:cSldViewPr>
      <p:cViewPr varScale="1">
        <p:scale>
          <a:sx n="67" d="100"/>
          <a:sy n="67" d="100"/>
        </p:scale>
        <p:origin x="147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customXml" Target="../customXml/item4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6"/>
            <a:ext cx="2889938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7608" y="6"/>
            <a:ext cx="2889938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A96E46-3B43-4716-A0EE-719BA1C29A10}" type="datetimeFigureOut">
              <a:rPr lang="nl-BE" smtClean="0"/>
              <a:t>19-11-2019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92"/>
            <a:ext cx="2889938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608" y="9428592"/>
            <a:ext cx="2889938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3FA209-F8E9-4A10-9F49-67E91CC05AA1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423403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6"/>
            <a:ext cx="2889938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777608" y="6"/>
            <a:ext cx="2889938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4CAF0D-104C-4FEC-B3E5-4335D652E71A}" type="datetimeFigureOut">
              <a:rPr lang="nl-BE" smtClean="0"/>
              <a:t>19-11-2019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852488" y="744538"/>
            <a:ext cx="4964112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910" y="4715155"/>
            <a:ext cx="5335270" cy="4466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92"/>
            <a:ext cx="2889938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7608" y="9428592"/>
            <a:ext cx="2889938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8E93EC-C014-4C6C-A7F9-54EB5B53EEE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88772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8E93EC-C014-4C6C-A7F9-54EB5B53EEE7}" type="slidenum">
              <a:rPr lang="nl-BE" smtClean="0"/>
              <a:t>1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228941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8E93EC-C014-4C6C-A7F9-54EB5B53EEE7}" type="slidenum">
              <a:rPr lang="nl-BE" smtClean="0"/>
              <a:t>2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36823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8E93EC-C014-4C6C-A7F9-54EB5B53EEE7}" type="slidenum">
              <a:rPr lang="nl-BE" smtClean="0"/>
              <a:t>10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296783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8E93EC-C014-4C6C-A7F9-54EB5B53EEE7}" type="slidenum">
              <a:rPr lang="nl-BE" smtClean="0"/>
              <a:t>11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3377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\\ARCHIE\StudioWerken\MT\5935 ASZAALST Logo En Huisstijl \templates WORD\PowerPoint\beelden\ASZ_embleem_negatief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50" y="6108700"/>
            <a:ext cx="455613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7772400" cy="1470025"/>
          </a:xfrm>
        </p:spPr>
        <p:txBody>
          <a:bodyPr/>
          <a:lstStyle>
            <a:lvl1pPr algn="l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886200"/>
            <a:ext cx="7772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het opmaakprofiel van de modelondertitel te bewerken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99435-DAEB-45D7-B061-F0B8B6BEDBCA}" type="datetime1">
              <a:rPr lang="nl-BE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19-11-2019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tint val="75000"/>
                  </a:srgbClr>
                </a:solidFill>
              </a:rPr>
              <a:t>|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D7D88-8A64-4ACD-BBD9-308CAB702389}" type="slidenum">
              <a:rPr lang="en-US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‹nr.›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418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\\ARCHIE\StudioWerken\MT\5935 ASZAALST Logo En Huisstijl \templates WORD\PowerPoint\beelden\ASZ_embleem_negatief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50" y="6108700"/>
            <a:ext cx="455613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8B712-81B5-4D44-AFC5-DF74C135182C}" type="datetime1">
              <a:rPr lang="nl-BE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19-11-2019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tint val="75000"/>
                  </a:srgbClr>
                </a:solidFill>
              </a:rPr>
              <a:t>|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621E1-180D-469F-8511-D0478798F91B}" type="slidenum">
              <a:rPr lang="en-US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‹nr.›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511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\\ARCHIE\StudioWerken\MT\5935 ASZAALST Logo En Huisstijl \templates WORD\PowerPoint\beelden\ASZ_embleem_negatief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50" y="6108700"/>
            <a:ext cx="455613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42A9B-D6D8-4216-A612-D1FA04C6F87B}" type="datetime1">
              <a:rPr lang="nl-BE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19-11-2019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55763" y="6305550"/>
            <a:ext cx="56038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tint val="75000"/>
                  </a:srgbClr>
                </a:solidFill>
              </a:rPr>
              <a:t>|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F4755-BC88-41C2-8703-62FC4BD9C0BF}" type="slidenum">
              <a:rPr lang="en-US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‹nr.›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55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\\ARCHIE\StudioWerken\MT\5935 ASZAALST Logo En Huisstijl \templates WORD\PowerPoint\beelden\ASZ_embleem_negatief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50" y="6108700"/>
            <a:ext cx="455613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6967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\\ARCHIE\StudioWerken\MT\5935 ASZAALST Logo En Huisstijl \templates WORD\PowerPoint\beelden\ASZ_embleem_negatief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50" y="6108700"/>
            <a:ext cx="455613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0036" y="1600200"/>
            <a:ext cx="388833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9468" y="1600200"/>
            <a:ext cx="374733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92812-25C4-432D-8959-3C3A5D380F06}" type="datetime1">
              <a:rPr lang="nl-BE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19-11-2019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tint val="75000"/>
                  </a:srgbClr>
                </a:solidFill>
              </a:rPr>
              <a:t>|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59E07-6054-4E0D-828C-C57C49A5E8B8}" type="slidenum">
              <a:rPr lang="en-US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‹nr.›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090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ASZ_logo_PowerPoin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4338" y="1666875"/>
            <a:ext cx="5748337" cy="313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9275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\\ARCHIE\StudioWerken\MT\5935 ASZAALST Logo En Huisstijl \templates WORD\PowerPoint\beelden\ASZ_embleem_negatief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50" y="6108700"/>
            <a:ext cx="455613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D6DCF-0B22-46E3-A362-5C01FA1241BA}" type="datetime1">
              <a:rPr lang="nl-BE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19-11-2019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tint val="75000"/>
                  </a:srgbClr>
                </a:solidFill>
              </a:rPr>
              <a:t>|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6540A-7767-4784-A784-DD0F442E2272}" type="slidenum">
              <a:rPr lang="en-US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‹nr.›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462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\\ARCHIE\StudioWerken\MT\5935 ASZAALST Logo En Huisstijl \templates WORD\PowerPoint\beelden\ASZ_embleem_negatief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50" y="6108700"/>
            <a:ext cx="455613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D3C6D8-43CB-4AF1-B845-79FBBC26A901}" type="datetime1">
              <a:rPr lang="nl-BE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19-11-2019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tint val="75000"/>
                  </a:srgbClr>
                </a:solidFill>
              </a:rPr>
              <a:t>|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537BF-9E47-440E-BC58-E1EC5FFE7CC0}" type="slidenum">
              <a:rPr lang="en-US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‹nr.›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9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\\ARCHIE\StudioWerken\MT\5935 ASZAALST Logo En Huisstijl \templates WORD\PowerPoint\beelden\ASZ_embleem_negatief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50" y="6108700"/>
            <a:ext cx="455613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7308" y="4800600"/>
            <a:ext cx="7981772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97308" y="444381"/>
            <a:ext cx="7981772" cy="4283194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/>
              <a:t>Klik op het pictogram als u een afbeelding wilt toevoegen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7308" y="5367338"/>
            <a:ext cx="7981772" cy="741733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28D2A-70B5-4867-BA2A-3197605715E0}" type="datetime1">
              <a:rPr lang="nl-BE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19-11-2019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tint val="75000"/>
                  </a:srgbClr>
                </a:solidFill>
              </a:rPr>
              <a:t>|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C89DA-7CD7-45BF-8A4E-7DC48B249359}" type="slidenum">
              <a:rPr lang="en-US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‹nr.›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13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\\ARCHIE\StudioWerken\MT\5935 ASZAALST Logo En Huisstijl \templates WORD\PowerPoint\beelden\ASZ_embleem_negatief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50" y="6108700"/>
            <a:ext cx="455613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F4F93-3A40-42B7-90CD-9FC636FD2F56}" type="datetime1">
              <a:rPr lang="nl-BE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19-11-2019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tint val="75000"/>
                  </a:srgbClr>
                </a:solidFill>
              </a:rPr>
              <a:t>|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91F39-D6E2-4EF4-BAF8-F41964632FC0}" type="slidenum">
              <a:rPr lang="en-US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‹nr.›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851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939800" y="274638"/>
            <a:ext cx="7747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stijl te bewerken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39800" y="1600200"/>
            <a:ext cx="77470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59638" y="6305550"/>
            <a:ext cx="8937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Corbel" pitchFamily="34" charset="0"/>
                <a:cs typeface="+mn-cs"/>
              </a:defRPr>
            </a:lvl1pPr>
          </a:lstStyle>
          <a:p>
            <a:pPr defTabSz="457200">
              <a:defRPr/>
            </a:pPr>
            <a:fld id="{E67DD0C5-BB8F-4665-B4F1-4A970812FC65}" type="datetime1">
              <a:rPr lang="nl-BE">
                <a:solidFill>
                  <a:srgbClr val="FFFFFF">
                    <a:tint val="75000"/>
                  </a:srgbClr>
                </a:solidFill>
              </a:rPr>
              <a:pPr defTabSz="457200">
                <a:defRPr/>
              </a:pPr>
              <a:t>19-11-2019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19263" y="6305550"/>
            <a:ext cx="5540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tint val="75000"/>
                  </a:schemeClr>
                </a:solidFill>
                <a:latin typeface="Corbel" pitchFamily="34" charset="0"/>
                <a:cs typeface="+mn-cs"/>
              </a:defRPr>
            </a:lvl1pPr>
          </a:lstStyle>
          <a:p>
            <a:pPr defTabSz="457200">
              <a:defRPr/>
            </a:pPr>
            <a:r>
              <a:rPr lang="en-US">
                <a:solidFill>
                  <a:srgbClr val="FFFFFF">
                    <a:tint val="75000"/>
                  </a:srgbClr>
                </a:solidFill>
              </a:rPr>
              <a:t>|</a:t>
            </a:r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3055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tint val="75000"/>
                  </a:schemeClr>
                </a:solidFill>
                <a:latin typeface="Corbel" pitchFamily="34" charset="0"/>
                <a:cs typeface="+mn-cs"/>
              </a:defRPr>
            </a:lvl1pPr>
          </a:lstStyle>
          <a:p>
            <a:pPr defTabSz="457200">
              <a:defRPr/>
            </a:pPr>
            <a:fld id="{7EC179A9-20FF-4033-AEC7-966BEDC95C31}" type="slidenum">
              <a:rPr lang="en-US">
                <a:solidFill>
                  <a:srgbClr val="FFFFFF">
                    <a:tint val="75000"/>
                  </a:srgbClr>
                </a:solidFill>
              </a:rPr>
              <a:pPr defTabSz="457200">
                <a:defRPr/>
              </a:pPr>
              <a:t>‹nr.›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6214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Corbel" pitchFamily="34" charset="0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</a:defRPr>
      </a:lvl9pPr>
    </p:titleStyle>
    <p:bodyStyle>
      <a:lvl1pPr marL="265113" indent="-265113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orbel" pitchFamily="34" charset="0"/>
          <a:ea typeface="+mn-ea"/>
          <a:cs typeface="+mn-cs"/>
        </a:defRPr>
      </a:lvl1pPr>
      <a:lvl2pPr marL="444500" indent="-179388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Corbel" pitchFamily="34" charset="0"/>
          <a:ea typeface="+mn-ea"/>
          <a:cs typeface="+mn-cs"/>
        </a:defRPr>
      </a:lvl2pPr>
      <a:lvl3pPr marL="623888" indent="-179388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Corbel" pitchFamily="34" charset="0"/>
          <a:ea typeface="+mn-ea"/>
          <a:cs typeface="+mn-cs"/>
        </a:defRPr>
      </a:lvl3pPr>
      <a:lvl4pPr marL="803275" indent="-179388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Corbel" pitchFamily="34" charset="0"/>
          <a:ea typeface="+mn-ea"/>
          <a:cs typeface="+mn-cs"/>
        </a:defRPr>
      </a:lvl4pPr>
      <a:lvl5pPr marL="982663" indent="-179388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Corbel" pitchFamily="34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6090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2424" y="292690"/>
            <a:ext cx="7747000" cy="1143000"/>
          </a:xfrm>
        </p:spPr>
        <p:txBody>
          <a:bodyPr/>
          <a:lstStyle/>
          <a:p>
            <a:r>
              <a:rPr lang="nl-BE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Wat kunnen we dit jaar aanbieden door extra budget?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1417638"/>
            <a:ext cx="7747000" cy="4386163"/>
          </a:xfrm>
        </p:spPr>
        <p:txBody>
          <a:bodyPr/>
          <a:lstStyle/>
          <a:p>
            <a:endParaRPr lang="nl-BE" dirty="0"/>
          </a:p>
          <a:p>
            <a:r>
              <a:rPr lang="nl-BE" dirty="0"/>
              <a:t>UBOS-test:</a:t>
            </a:r>
          </a:p>
          <a:p>
            <a:pPr marL="0" indent="0">
              <a:buNone/>
            </a:pPr>
            <a:r>
              <a:rPr lang="nl-BE" dirty="0"/>
              <a:t>	Test om risico op burn-out te bepalen</a:t>
            </a:r>
          </a:p>
          <a:p>
            <a:pPr marL="0" indent="0">
              <a:buNone/>
            </a:pPr>
            <a:r>
              <a:rPr lang="nl-BE" dirty="0"/>
              <a:t>	Voor 500 medewerkers (lukraak bepaalde afdelingen)</a:t>
            </a:r>
          </a:p>
          <a:p>
            <a:pPr marL="0" indent="0">
              <a:buNone/>
            </a:pPr>
            <a:r>
              <a:rPr lang="nl-BE" dirty="0"/>
              <a:t>	Voor- en nameting</a:t>
            </a:r>
          </a:p>
          <a:p>
            <a:endParaRPr lang="nl-BE" dirty="0"/>
          </a:p>
          <a:p>
            <a:r>
              <a:rPr lang="nl-BE" dirty="0" err="1"/>
              <a:t>Coachingsessies</a:t>
            </a:r>
            <a:r>
              <a:rPr lang="nl-BE" dirty="0"/>
              <a:t> voor  teams</a:t>
            </a:r>
          </a:p>
          <a:p>
            <a:pPr marL="0" indent="0">
              <a:buNone/>
            </a:pPr>
            <a:endParaRPr lang="nl-BE" dirty="0"/>
          </a:p>
          <a:p>
            <a:r>
              <a:rPr lang="nl-BE" dirty="0"/>
              <a:t>Intervisies van teams</a:t>
            </a:r>
          </a:p>
          <a:p>
            <a:endParaRPr lang="nl-BE" dirty="0"/>
          </a:p>
          <a:p>
            <a:pPr marL="0" indent="0">
              <a:buNone/>
            </a:pPr>
            <a:endParaRPr lang="nl-BE" dirty="0"/>
          </a:p>
          <a:p>
            <a:endParaRPr lang="nl-BE" dirty="0"/>
          </a:p>
          <a:p>
            <a:pPr marL="444500" lvl="2" indent="0">
              <a:buNone/>
            </a:pPr>
            <a:endParaRPr lang="nl-BE" dirty="0"/>
          </a:p>
          <a:p>
            <a:pPr lvl="2"/>
            <a:endParaRPr lang="nl-BE" dirty="0"/>
          </a:p>
          <a:p>
            <a:pPr marL="265112" lvl="1" indent="0">
              <a:buNone/>
            </a:pPr>
            <a:r>
              <a:rPr lang="nl-BE" dirty="0"/>
              <a:t>	</a:t>
            </a:r>
          </a:p>
          <a:p>
            <a:pPr marL="0" indent="0">
              <a:buNone/>
            </a:pPr>
            <a:endParaRPr lang="nl-BE" dirty="0">
              <a:solidFill>
                <a:srgbClr val="FFFFFF"/>
              </a:solidFill>
            </a:endParaRPr>
          </a:p>
          <a:p>
            <a:pPr marL="623887" lvl="3" indent="0">
              <a:buNone/>
            </a:pPr>
            <a:endParaRPr lang="nl-BE" dirty="0"/>
          </a:p>
          <a:p>
            <a:pPr marL="623887" lvl="3" indent="0">
              <a:buNone/>
            </a:pPr>
            <a:endParaRPr lang="nl-BE" dirty="0"/>
          </a:p>
          <a:p>
            <a:pPr marL="623887" lvl="3" indent="0">
              <a:buNone/>
            </a:pPr>
            <a:endParaRPr lang="nl-BE" dirty="0"/>
          </a:p>
          <a:p>
            <a:pPr lvl="3"/>
            <a:endParaRPr lang="nl-BE" dirty="0"/>
          </a:p>
          <a:p>
            <a:pPr lvl="3">
              <a:buFont typeface="Wingdings" panose="05000000000000000000" pitchFamily="2" charset="2"/>
              <a:buChar char="Ø"/>
            </a:pPr>
            <a:endParaRPr lang="nl-BE" dirty="0"/>
          </a:p>
          <a:p>
            <a:pPr marL="358775" lvl="4" indent="0">
              <a:buNone/>
            </a:pPr>
            <a:endParaRPr lang="nl-BE" dirty="0"/>
          </a:p>
          <a:p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F42A9B-D6D8-4216-A612-D1FA04C6F87B}" type="datetime1">
              <a:rPr lang="nl-BE" smtClean="0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19-11-2019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5364088" y="6305550"/>
            <a:ext cx="1895550" cy="36512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>
                    <a:tint val="75000"/>
                  </a:srgbClr>
                </a:solidFill>
              </a:rPr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BF4755-BC88-41C2-8703-62FC4BD9C0BF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10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5768" y="285388"/>
            <a:ext cx="1194920" cy="932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7860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2424" y="292690"/>
            <a:ext cx="7747000" cy="1143000"/>
          </a:xfrm>
        </p:spPr>
        <p:txBody>
          <a:bodyPr/>
          <a:lstStyle/>
          <a:p>
            <a:r>
              <a:rPr lang="nl-BE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Wat kunnen we dit jaar aanbieden door extra budget?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1417638"/>
            <a:ext cx="7747000" cy="4386163"/>
          </a:xfrm>
        </p:spPr>
        <p:txBody>
          <a:bodyPr/>
          <a:lstStyle/>
          <a:p>
            <a:endParaRPr lang="nl-BE" dirty="0"/>
          </a:p>
          <a:p>
            <a:endParaRPr lang="nl-BE" dirty="0"/>
          </a:p>
          <a:p>
            <a:r>
              <a:rPr lang="nl-BE" dirty="0"/>
              <a:t>Coachingsessie: Counter jouw stress en win energie door Hilde Lemmens</a:t>
            </a:r>
          </a:p>
          <a:p>
            <a:r>
              <a:rPr lang="nl-BE" dirty="0"/>
              <a:t>Talenthotool : Verzorgen zonder Zorgen</a:t>
            </a:r>
          </a:p>
          <a:p>
            <a:endParaRPr lang="nl-BE" dirty="0"/>
          </a:p>
          <a:p>
            <a:endParaRPr lang="nl-BE" dirty="0"/>
          </a:p>
          <a:p>
            <a:endParaRPr lang="nl-BE" dirty="0"/>
          </a:p>
          <a:p>
            <a:endParaRPr lang="nl-BE" dirty="0"/>
          </a:p>
          <a:p>
            <a:pPr marL="444500" lvl="2" indent="0">
              <a:buNone/>
            </a:pPr>
            <a:endParaRPr lang="nl-BE" dirty="0"/>
          </a:p>
          <a:p>
            <a:pPr lvl="2"/>
            <a:endParaRPr lang="nl-BE" dirty="0"/>
          </a:p>
          <a:p>
            <a:pPr marL="265112" lvl="1" indent="0">
              <a:buNone/>
            </a:pPr>
            <a:r>
              <a:rPr lang="nl-BE" dirty="0"/>
              <a:t>	</a:t>
            </a:r>
          </a:p>
          <a:p>
            <a:pPr marL="0" indent="0">
              <a:buNone/>
            </a:pPr>
            <a:endParaRPr lang="nl-BE" dirty="0">
              <a:solidFill>
                <a:srgbClr val="FFFFFF"/>
              </a:solidFill>
            </a:endParaRPr>
          </a:p>
          <a:p>
            <a:pPr marL="623887" lvl="3" indent="0">
              <a:buNone/>
            </a:pPr>
            <a:endParaRPr lang="nl-BE" dirty="0"/>
          </a:p>
          <a:p>
            <a:pPr marL="623887" lvl="3" indent="0">
              <a:buNone/>
            </a:pPr>
            <a:endParaRPr lang="nl-BE" dirty="0"/>
          </a:p>
          <a:p>
            <a:pPr marL="623887" lvl="3" indent="0">
              <a:buNone/>
            </a:pPr>
            <a:endParaRPr lang="nl-BE" dirty="0"/>
          </a:p>
          <a:p>
            <a:pPr lvl="3"/>
            <a:endParaRPr lang="nl-BE" dirty="0"/>
          </a:p>
          <a:p>
            <a:pPr lvl="3">
              <a:buFont typeface="Wingdings" panose="05000000000000000000" pitchFamily="2" charset="2"/>
              <a:buChar char="Ø"/>
            </a:pPr>
            <a:endParaRPr lang="nl-BE" dirty="0"/>
          </a:p>
          <a:p>
            <a:pPr marL="358775" lvl="4" indent="0">
              <a:buNone/>
            </a:pPr>
            <a:endParaRPr lang="nl-BE" dirty="0"/>
          </a:p>
          <a:p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F42A9B-D6D8-4216-A612-D1FA04C6F87B}" type="datetime1">
              <a:rPr lang="nl-BE" smtClean="0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19-11-2019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FFFFFF">
                    <a:tint val="75000"/>
                  </a:srgbClr>
                </a:solidFill>
              </a:rPr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BF4755-BC88-41C2-8703-62FC4BD9C0BF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11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5768" y="285388"/>
            <a:ext cx="1194920" cy="93276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4352" y="3721117"/>
            <a:ext cx="6804248" cy="155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763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6444" y="3365347"/>
            <a:ext cx="3206799" cy="2530070"/>
          </a:xfrm>
          <a:prstGeom prst="rect">
            <a:avLst/>
          </a:prstGeom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BE" dirty="0"/>
          </a:p>
          <a:p>
            <a:endParaRPr lang="nl-BE" dirty="0"/>
          </a:p>
          <a:p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F42A9B-D6D8-4216-A612-D1FA04C6F87B}" type="datetime1">
              <a:rPr lang="nl-BE" smtClean="0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19-11-2019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FFFFFF">
                    <a:tint val="75000"/>
                  </a:srgbClr>
                </a:solidFill>
              </a:rPr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BF4755-BC88-41C2-8703-62FC4BD9C0BF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12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8364" y="3371490"/>
            <a:ext cx="2790466" cy="251778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5763" y="548680"/>
            <a:ext cx="6043067" cy="2720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303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99592" y="836712"/>
            <a:ext cx="7772400" cy="4392488"/>
          </a:xfrm>
        </p:spPr>
        <p:txBody>
          <a:bodyPr/>
          <a:lstStyle/>
          <a:p>
            <a:br>
              <a:rPr lang="nl-BE" sz="48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br>
              <a:rPr lang="nl-BE" sz="48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br>
              <a:rPr lang="nl-BE" sz="4800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nl-BE" sz="48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A99435-DAEB-45D7-B061-F0B8B6BEDBCA}" type="datetime1">
              <a:rPr lang="nl-BE" smtClean="0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19-11-2019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>
                    <a:tint val="75000"/>
                  </a:srgbClr>
                </a:solidFill>
              </a:rPr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8D7D88-8A64-4ACD-BBD9-308CAB702389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2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9" y="476672"/>
            <a:ext cx="3240360" cy="2135579"/>
          </a:xfrm>
          <a:prstGeom prst="rect">
            <a:avLst/>
          </a:prstGeom>
        </p:spPr>
      </p:pic>
      <p:pic>
        <p:nvPicPr>
          <p:cNvPr id="8" name="Picture 31" descr="Afbeeldingsresultaten voor logo fod sociale zekerheid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005064"/>
            <a:ext cx="2359025" cy="1008112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kstvak 8"/>
          <p:cNvSpPr txBox="1"/>
          <p:nvPr/>
        </p:nvSpPr>
        <p:spPr>
          <a:xfrm>
            <a:off x="683568" y="3068533"/>
            <a:ext cx="6984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/>
              <a:t>Gefinancierd door de FOD Sociale Zekerheid in het kader van pilootprojecten voor de preventie van psychische </a:t>
            </a:r>
            <a:r>
              <a:rPr lang="nl-BE" dirty="0" err="1"/>
              <a:t>werkgerelateerde</a:t>
            </a:r>
            <a:r>
              <a:rPr lang="nl-BE" dirty="0"/>
              <a:t> aandoeningen</a:t>
            </a:r>
          </a:p>
        </p:txBody>
      </p:sp>
    </p:spTree>
    <p:extLst>
      <p:ext uri="{BB962C8B-B14F-4D97-AF65-F5344CB8AC3E}">
        <p14:creationId xmlns:p14="http://schemas.microsoft.com/office/powerpoint/2010/main" val="3767579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000" y="1320116"/>
            <a:ext cx="7315510" cy="480049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Project WCfY-team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9552" y="1456545"/>
            <a:ext cx="7747000" cy="4391025"/>
          </a:xfrm>
        </p:spPr>
        <p:txBody>
          <a:bodyPr/>
          <a:lstStyle/>
          <a:p>
            <a:pPr marL="0" indent="0">
              <a:buNone/>
            </a:pPr>
            <a:r>
              <a:rPr lang="nl-BE" dirty="0"/>
              <a:t> Project van Minister Van Sociale Zaken, Maggie De Block</a:t>
            </a:r>
          </a:p>
          <a:p>
            <a:endParaRPr lang="nl-BE" dirty="0"/>
          </a:p>
          <a:p>
            <a:pPr marL="0" indent="0">
              <a:buNone/>
            </a:pPr>
            <a:endParaRPr lang="nl-BE" dirty="0"/>
          </a:p>
          <a:p>
            <a:endParaRPr lang="nl-BE" dirty="0"/>
          </a:p>
          <a:p>
            <a:endParaRPr lang="nl-BE" dirty="0"/>
          </a:p>
          <a:p>
            <a:endParaRPr lang="nl-BE" dirty="0"/>
          </a:p>
          <a:p>
            <a:endParaRPr lang="nl-BE" dirty="0"/>
          </a:p>
          <a:p>
            <a:r>
              <a:rPr lang="nl-BE" dirty="0"/>
              <a:t>Uit 77 zendingen weerhouden</a:t>
            </a:r>
          </a:p>
          <a:p>
            <a:r>
              <a:rPr lang="nl-BE" dirty="0"/>
              <a:t>Extra budget: €146.000</a:t>
            </a:r>
          </a:p>
          <a:p>
            <a:endParaRPr lang="nl-BE" dirty="0"/>
          </a:p>
          <a:p>
            <a:pPr marL="0" indent="0">
              <a:buNone/>
            </a:pP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F42A9B-D6D8-4216-A612-D1FA04C6F87B}" type="datetime1">
              <a:rPr lang="nl-BE" smtClean="0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19-11-2019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FFFFFF">
                    <a:tint val="75000"/>
                  </a:srgbClr>
                </a:solidFill>
              </a:rPr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BF4755-BC88-41C2-8703-62FC4BD9C0BF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3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0148" y="189145"/>
            <a:ext cx="1348578" cy="104547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3928" y="4941168"/>
            <a:ext cx="504056" cy="513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824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92898" y="1412776"/>
            <a:ext cx="7747000" cy="4391025"/>
          </a:xfrm>
        </p:spPr>
        <p:txBody>
          <a:bodyPr>
            <a:normAutofit fontScale="85000" lnSpcReduction="20000"/>
          </a:bodyPr>
          <a:lstStyle/>
          <a:p>
            <a:r>
              <a:rPr lang="nl-BE" dirty="0"/>
              <a:t>Van Audenhove Tina</a:t>
            </a:r>
          </a:p>
          <a:p>
            <a:r>
              <a:rPr lang="nl-BE" dirty="0"/>
              <a:t>Parewyck Greet</a:t>
            </a:r>
          </a:p>
          <a:p>
            <a:r>
              <a:rPr lang="nl-BE" dirty="0"/>
              <a:t>Rossel Ellen </a:t>
            </a:r>
          </a:p>
          <a:p>
            <a:r>
              <a:rPr lang="nl-BE" dirty="0"/>
              <a:t>Valcke Idris </a:t>
            </a:r>
          </a:p>
          <a:p>
            <a:r>
              <a:rPr lang="nl-BE" dirty="0"/>
              <a:t>Van Glabeke Sara </a:t>
            </a:r>
          </a:p>
          <a:p>
            <a:r>
              <a:rPr lang="nl-BE" dirty="0"/>
              <a:t>Verhoeyen Silke </a:t>
            </a:r>
          </a:p>
          <a:p>
            <a:r>
              <a:rPr lang="nl-BE" dirty="0"/>
              <a:t>Capiau Veronique </a:t>
            </a:r>
          </a:p>
          <a:p>
            <a:r>
              <a:rPr lang="nl-BE" dirty="0"/>
              <a:t>Heyvaert Annelies </a:t>
            </a:r>
          </a:p>
          <a:p>
            <a:r>
              <a:rPr lang="nl-BE" dirty="0"/>
              <a:t>Roelandt Sofie </a:t>
            </a:r>
          </a:p>
          <a:p>
            <a:r>
              <a:rPr lang="nl-BE" dirty="0"/>
              <a:t>Tavares da Silva Luis Filipe </a:t>
            </a:r>
          </a:p>
          <a:p>
            <a:r>
              <a:rPr lang="nl-BE" dirty="0"/>
              <a:t>Dr.  Thierry Verplancke</a:t>
            </a:r>
          </a:p>
          <a:p>
            <a:endParaRPr lang="nl-BE" dirty="0"/>
          </a:p>
          <a:p>
            <a:endParaRPr lang="nl-BE" dirty="0"/>
          </a:p>
          <a:p>
            <a:r>
              <a:rPr lang="nl-BE" dirty="0"/>
              <a:t>Projectleider: Karolien Kerckhofs</a:t>
            </a:r>
          </a:p>
          <a:p>
            <a:endParaRPr lang="nl-BE" dirty="0"/>
          </a:p>
          <a:p>
            <a:pPr marL="0" indent="0">
              <a:buNone/>
            </a:pP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3968" y="2132856"/>
            <a:ext cx="4467899" cy="320970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6946" y="260648"/>
            <a:ext cx="1194920" cy="932769"/>
          </a:xfrm>
          <a:prstGeom prst="rect">
            <a:avLst/>
          </a:prstGeom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939800" y="274638"/>
            <a:ext cx="7747000" cy="1143000"/>
          </a:xfrm>
        </p:spPr>
        <p:txBody>
          <a:bodyPr/>
          <a:lstStyle/>
          <a:p>
            <a:r>
              <a:rPr lang="nl-BE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Samenstelling WCfY-team</a:t>
            </a:r>
          </a:p>
        </p:txBody>
      </p:sp>
    </p:spTree>
    <p:extLst>
      <p:ext uri="{BB962C8B-B14F-4D97-AF65-F5344CB8AC3E}">
        <p14:creationId xmlns:p14="http://schemas.microsoft.com/office/powerpoint/2010/main" val="1399646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Doel Project WCfY-team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 Inzetten op secundaire preventie van BO:</a:t>
            </a:r>
          </a:p>
          <a:p>
            <a:pPr lvl="1"/>
            <a:r>
              <a:rPr lang="nl-BE" dirty="0"/>
              <a:t> Een persoonlijk aanspreekpunt vormen om collega’s met BO-tekenen te steunen en op weg te helpen</a:t>
            </a:r>
          </a:p>
          <a:p>
            <a:pPr lvl="1"/>
            <a:r>
              <a:rPr lang="nl-BE" dirty="0"/>
              <a:t>Opleidingen voorzien voor teams om Burn-out te begrijpen, collega’s door te verwijzen naar </a:t>
            </a:r>
            <a:r>
              <a:rPr lang="nl-BE" dirty="0" err="1"/>
              <a:t>WCfY</a:t>
            </a:r>
            <a:endParaRPr lang="nl-BE" dirty="0"/>
          </a:p>
          <a:p>
            <a:pPr lvl="1"/>
            <a:r>
              <a:rPr lang="nl-BE" dirty="0"/>
              <a:t>Intervisies voorzien voor teams</a:t>
            </a:r>
          </a:p>
          <a:p>
            <a:pPr marL="265112" lvl="1" indent="0">
              <a:buNone/>
            </a:pPr>
            <a:endParaRPr lang="nl-BE" dirty="0"/>
          </a:p>
          <a:p>
            <a:r>
              <a:rPr lang="nl-BE" dirty="0"/>
              <a:t> Inzetten op tertiaire preventie van BO:</a:t>
            </a:r>
          </a:p>
          <a:p>
            <a:pPr lvl="1"/>
            <a:r>
              <a:rPr lang="nl-BE" dirty="0"/>
              <a:t>Een re-integratiebeleid na BO uitwerken</a:t>
            </a:r>
          </a:p>
          <a:p>
            <a:pPr lvl="1"/>
            <a:endParaRPr lang="nl-BE" dirty="0"/>
          </a:p>
          <a:p>
            <a:r>
              <a:rPr lang="nl-BE" dirty="0"/>
              <a:t>Wat we dit jaar ontwikkelen, borgen voor de toekomst in het  ASZ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F42A9B-D6D8-4216-A612-D1FA04C6F87B}" type="datetime1">
              <a:rPr lang="nl-BE" smtClean="0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19-11-2019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>
                    <a:tint val="75000"/>
                  </a:srgbClr>
                </a:solidFill>
              </a:rPr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BF4755-BC88-41C2-8703-62FC4BD9C0BF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5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8222" y="274638"/>
            <a:ext cx="1348578" cy="1045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0173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492026"/>
            <a:ext cx="7560840" cy="1143000"/>
          </a:xfrm>
        </p:spPr>
        <p:txBody>
          <a:bodyPr/>
          <a:lstStyle/>
          <a:p>
            <a:r>
              <a:rPr lang="nl-BE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Wat gebeurt er extra achter de schermen door WCfY?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39800" y="2165400"/>
            <a:ext cx="7747000" cy="4391025"/>
          </a:xfrm>
        </p:spPr>
        <p:txBody>
          <a:bodyPr/>
          <a:lstStyle/>
          <a:p>
            <a:endParaRPr lang="nl-BE" dirty="0"/>
          </a:p>
          <a:p>
            <a:r>
              <a:rPr lang="nl-BE" dirty="0"/>
              <a:t>2-daagse </a:t>
            </a:r>
            <a:r>
              <a:rPr lang="nl-BE" dirty="0" err="1"/>
              <a:t>coachingsessie</a:t>
            </a:r>
            <a:r>
              <a:rPr lang="nl-BE" dirty="0"/>
              <a:t> voor het WCfY-team door Erik Franck (expert in BO in de zorg) </a:t>
            </a:r>
          </a:p>
          <a:p>
            <a:r>
              <a:rPr lang="nl-BE" dirty="0"/>
              <a:t>Literatuur doornemen</a:t>
            </a:r>
          </a:p>
          <a:p>
            <a:r>
              <a:rPr lang="nl-BE" dirty="0"/>
              <a:t>Opleiding tot Intervisor voor het WCfY-team door Walter Rombout</a:t>
            </a:r>
          </a:p>
          <a:p>
            <a:r>
              <a:rPr lang="nl-BE" dirty="0"/>
              <a:t>WCfY-Meetings om alles voor te bereiden</a:t>
            </a:r>
          </a:p>
          <a:p>
            <a:r>
              <a:rPr lang="nl-BE" dirty="0"/>
              <a:t>Project uitwerken, terugkoppeling naar de overheid, evaluatie, borging voorzien</a:t>
            </a:r>
          </a:p>
          <a:p>
            <a:pPr marL="644525" lvl="4" indent="-285750">
              <a:buFont typeface="Arial" panose="020B0604020202020204" pitchFamily="34" charset="0"/>
              <a:buChar char="•"/>
            </a:pPr>
            <a:endParaRPr lang="nl-BE" sz="2400" dirty="0"/>
          </a:p>
          <a:p>
            <a:pPr marL="0" indent="0">
              <a:buNone/>
            </a:pP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F42A9B-D6D8-4216-A612-D1FA04C6F87B}" type="datetime1">
              <a:rPr lang="nl-BE" smtClean="0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19-11-2019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FFFFFF">
                    <a:tint val="75000"/>
                  </a:srgbClr>
                </a:solidFill>
              </a:rPr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BF4755-BC88-41C2-8703-62FC4BD9C0BF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6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7189" y="492026"/>
            <a:ext cx="1347333" cy="104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8901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9376" y="332656"/>
            <a:ext cx="7747000" cy="1143000"/>
          </a:xfrm>
        </p:spPr>
        <p:txBody>
          <a:bodyPr/>
          <a:lstStyle/>
          <a:p>
            <a:r>
              <a:rPr lang="nl-BE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Wat biedt het WCfY-team aan?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39800" y="1436915"/>
            <a:ext cx="7747000" cy="4175000"/>
          </a:xfrm>
        </p:spPr>
        <p:txBody>
          <a:bodyPr/>
          <a:lstStyle/>
          <a:p>
            <a:r>
              <a:rPr lang="nl-BE" dirty="0"/>
              <a:t> Contact leggen met het </a:t>
            </a:r>
            <a:r>
              <a:rPr lang="nl-BE" dirty="0" err="1"/>
              <a:t>WCfY</a:t>
            </a:r>
            <a:r>
              <a:rPr lang="nl-BE" dirty="0"/>
              <a:t>-team voor jezelf of collega’s:</a:t>
            </a:r>
          </a:p>
          <a:p>
            <a:pPr lvl="1"/>
            <a:r>
              <a:rPr lang="nl-BE" dirty="0"/>
              <a:t>Via de vernieuwde intranetsite</a:t>
            </a:r>
          </a:p>
          <a:p>
            <a:pPr lvl="1"/>
            <a:r>
              <a:rPr lang="nl-BE" dirty="0"/>
              <a:t>Via telefoon, in de wandelgangen</a:t>
            </a:r>
          </a:p>
          <a:p>
            <a:pPr lvl="1"/>
            <a:r>
              <a:rPr lang="nl-BE" dirty="0"/>
              <a:t>via het </a:t>
            </a:r>
            <a:r>
              <a:rPr lang="nl-BE" dirty="0" err="1"/>
              <a:t>mail-adres</a:t>
            </a:r>
            <a:r>
              <a:rPr lang="nl-BE" dirty="0"/>
              <a:t>: wecareforyou@asz.be  </a:t>
            </a:r>
          </a:p>
          <a:p>
            <a:pPr lvl="1"/>
            <a:endParaRPr lang="nl-BE" dirty="0"/>
          </a:p>
          <a:p>
            <a:pPr lvl="1"/>
            <a:r>
              <a:rPr lang="nl-BE" dirty="0"/>
              <a:t>Snel hulp bieden</a:t>
            </a:r>
          </a:p>
          <a:p>
            <a:pPr lvl="1"/>
            <a:r>
              <a:rPr lang="nl-BE" dirty="0"/>
              <a:t>Luisterend oor, garantie op privacy, discretie</a:t>
            </a:r>
          </a:p>
          <a:p>
            <a:pPr lvl="1"/>
            <a:r>
              <a:rPr lang="nl-BE" dirty="0"/>
              <a:t>Literatuur, info omtrent Burn-out</a:t>
            </a:r>
          </a:p>
          <a:p>
            <a:pPr lvl="1"/>
            <a:r>
              <a:rPr lang="nl-BE" dirty="0"/>
              <a:t>Ondersteuning</a:t>
            </a:r>
          </a:p>
          <a:p>
            <a:pPr lvl="1"/>
            <a:r>
              <a:rPr lang="nl-BE" dirty="0"/>
              <a:t>Doorverwijslijst voor professionele hulp</a:t>
            </a:r>
          </a:p>
          <a:p>
            <a:pPr marL="0" indent="0">
              <a:buNone/>
            </a:pPr>
            <a:endParaRPr lang="nl-BE" dirty="0"/>
          </a:p>
          <a:p>
            <a:pPr lvl="2"/>
            <a:endParaRPr lang="nl-BE" dirty="0"/>
          </a:p>
          <a:p>
            <a:pPr marL="265112" lvl="1" indent="0">
              <a:buNone/>
            </a:pPr>
            <a:r>
              <a:rPr lang="nl-BE" dirty="0"/>
              <a:t>	</a:t>
            </a:r>
          </a:p>
          <a:p>
            <a:pPr lvl="2"/>
            <a:endParaRPr lang="nl-BE" dirty="0"/>
          </a:p>
          <a:p>
            <a:pPr lvl="3">
              <a:buFont typeface="Wingdings" pitchFamily="2" charset="2"/>
              <a:buChar char="Ø"/>
            </a:pPr>
            <a:endParaRPr lang="nl-BE" dirty="0"/>
          </a:p>
          <a:p>
            <a:pPr lvl="3">
              <a:buFont typeface="Wingdings" pitchFamily="2" charset="2"/>
              <a:buChar char="Ø"/>
            </a:pPr>
            <a:endParaRPr lang="nl-BE" dirty="0"/>
          </a:p>
          <a:p>
            <a:pPr marL="623887" lvl="3" indent="0">
              <a:buNone/>
            </a:pPr>
            <a:endParaRPr lang="nl-BE" dirty="0"/>
          </a:p>
          <a:p>
            <a:pPr marL="623887" lvl="3" indent="0">
              <a:buNone/>
            </a:pPr>
            <a:endParaRPr lang="nl-BE" dirty="0"/>
          </a:p>
          <a:p>
            <a:pPr marL="623887" lvl="3" indent="0">
              <a:buNone/>
            </a:pPr>
            <a:endParaRPr lang="nl-BE" dirty="0"/>
          </a:p>
          <a:p>
            <a:pPr lvl="3"/>
            <a:endParaRPr lang="nl-BE" dirty="0"/>
          </a:p>
          <a:p>
            <a:pPr lvl="3">
              <a:buFont typeface="Wingdings" panose="05000000000000000000" pitchFamily="2" charset="2"/>
              <a:buChar char="Ø"/>
            </a:pPr>
            <a:endParaRPr lang="nl-BE" dirty="0"/>
          </a:p>
          <a:p>
            <a:pPr marL="358775" lvl="4" indent="0">
              <a:buNone/>
            </a:pPr>
            <a:endParaRPr lang="nl-BE" dirty="0"/>
          </a:p>
          <a:p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F42A9B-D6D8-4216-A612-D1FA04C6F87B}" type="datetime1">
              <a:rPr lang="nl-BE" smtClean="0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19-11-2019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FFFFFF">
                    <a:tint val="75000"/>
                  </a:srgbClr>
                </a:solidFill>
              </a:rPr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BF4755-BC88-41C2-8703-62FC4BD9C0BF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7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6519" y="315008"/>
            <a:ext cx="1195833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280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264698"/>
            <a:ext cx="7416824" cy="1143000"/>
          </a:xfrm>
        </p:spPr>
        <p:txBody>
          <a:bodyPr/>
          <a:lstStyle/>
          <a:p>
            <a:r>
              <a:rPr lang="nl-BE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Wat biedt het </a:t>
            </a:r>
            <a:r>
              <a:rPr lang="nl-BE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WCfY</a:t>
            </a:r>
            <a:r>
              <a:rPr lang="nl-BE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-team aan?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1417638"/>
            <a:ext cx="7747000" cy="4386163"/>
          </a:xfrm>
        </p:spPr>
        <p:txBody>
          <a:bodyPr/>
          <a:lstStyle/>
          <a:p>
            <a:r>
              <a:rPr lang="nl-BE" dirty="0"/>
              <a:t>Ondersteuning bij re-integratie:</a:t>
            </a:r>
          </a:p>
          <a:p>
            <a:pPr marL="0" indent="0">
              <a:buNone/>
            </a:pPr>
            <a:endParaRPr lang="nl-BE" dirty="0"/>
          </a:p>
          <a:p>
            <a:pPr lvl="1"/>
            <a:r>
              <a:rPr lang="nl-BE" dirty="0"/>
              <a:t>Voorbereidend gesprek richting re-integratie</a:t>
            </a:r>
          </a:p>
          <a:p>
            <a:pPr lvl="1"/>
            <a:r>
              <a:rPr lang="nl-BE" dirty="0"/>
              <a:t>Aftoetsen hoe je jouw terugkomst ziet</a:t>
            </a:r>
          </a:p>
          <a:p>
            <a:pPr lvl="1"/>
            <a:r>
              <a:rPr lang="nl-BE" dirty="0"/>
              <a:t>Samenzitten met leidinggevende indien gewenst</a:t>
            </a:r>
          </a:p>
          <a:p>
            <a:pPr lvl="1"/>
            <a:r>
              <a:rPr lang="nl-BE" dirty="0"/>
              <a:t>Opvolging bij herstart</a:t>
            </a:r>
          </a:p>
          <a:p>
            <a:endParaRPr lang="nl-BE" dirty="0"/>
          </a:p>
          <a:p>
            <a:pPr marL="444500" lvl="2" indent="0">
              <a:buNone/>
            </a:pPr>
            <a:endParaRPr lang="nl-BE" dirty="0"/>
          </a:p>
          <a:p>
            <a:pPr lvl="2"/>
            <a:endParaRPr lang="nl-BE" dirty="0"/>
          </a:p>
          <a:p>
            <a:pPr marL="265112" lvl="1" indent="0">
              <a:buNone/>
            </a:pPr>
            <a:r>
              <a:rPr lang="nl-BE" dirty="0"/>
              <a:t>	</a:t>
            </a:r>
          </a:p>
          <a:p>
            <a:pPr marL="0" indent="0">
              <a:buNone/>
            </a:pPr>
            <a:endParaRPr lang="nl-BE" dirty="0">
              <a:solidFill>
                <a:srgbClr val="FFFFFF"/>
              </a:solidFill>
            </a:endParaRPr>
          </a:p>
          <a:p>
            <a:pPr marL="623887" lvl="3" indent="0">
              <a:buNone/>
            </a:pPr>
            <a:endParaRPr lang="nl-BE" dirty="0"/>
          </a:p>
          <a:p>
            <a:pPr marL="623887" lvl="3" indent="0">
              <a:buNone/>
            </a:pPr>
            <a:endParaRPr lang="nl-BE" dirty="0"/>
          </a:p>
          <a:p>
            <a:pPr marL="623887" lvl="3" indent="0">
              <a:buNone/>
            </a:pPr>
            <a:endParaRPr lang="nl-BE" dirty="0"/>
          </a:p>
          <a:p>
            <a:pPr lvl="3"/>
            <a:endParaRPr lang="nl-BE" dirty="0"/>
          </a:p>
          <a:p>
            <a:pPr lvl="3">
              <a:buFont typeface="Wingdings" panose="05000000000000000000" pitchFamily="2" charset="2"/>
              <a:buChar char="Ø"/>
            </a:pPr>
            <a:endParaRPr lang="nl-BE" dirty="0"/>
          </a:p>
          <a:p>
            <a:pPr marL="358775" lvl="4" indent="0">
              <a:buNone/>
            </a:pPr>
            <a:endParaRPr lang="nl-BE" dirty="0"/>
          </a:p>
          <a:p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F42A9B-D6D8-4216-A612-D1FA04C6F87B}" type="datetime1">
              <a:rPr lang="nl-BE" smtClean="0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19-11-2019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FFFFFF">
                    <a:tint val="75000"/>
                  </a:srgbClr>
                </a:solidFill>
              </a:rPr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BF4755-BC88-41C2-8703-62FC4BD9C0BF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8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6519" y="449504"/>
            <a:ext cx="1194920" cy="932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2911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246037"/>
            <a:ext cx="7488832" cy="1143000"/>
          </a:xfrm>
        </p:spPr>
        <p:txBody>
          <a:bodyPr/>
          <a:lstStyle/>
          <a:p>
            <a:r>
              <a:rPr lang="nl-BE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Wat biedt het WCfY-team aan?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1417638"/>
            <a:ext cx="7747000" cy="4386163"/>
          </a:xfrm>
        </p:spPr>
        <p:txBody>
          <a:bodyPr/>
          <a:lstStyle/>
          <a:p>
            <a:endParaRPr lang="nl-BE" dirty="0"/>
          </a:p>
          <a:p>
            <a:r>
              <a:rPr lang="nl-BE" dirty="0"/>
              <a:t>Gezondheidsaanbod:</a:t>
            </a:r>
          </a:p>
          <a:p>
            <a:pPr lvl="1"/>
            <a:r>
              <a:rPr lang="nl-BE" dirty="0"/>
              <a:t>Zal beschikbaar zijn via intranet</a:t>
            </a:r>
          </a:p>
          <a:p>
            <a:pPr lvl="1"/>
            <a:r>
              <a:rPr lang="nl-BE" dirty="0"/>
              <a:t>Kortingen bij fitness, sportclubs enz.</a:t>
            </a:r>
          </a:p>
          <a:p>
            <a:pPr lvl="1"/>
            <a:r>
              <a:rPr lang="nl-BE" dirty="0"/>
              <a:t>(Under construction)   </a:t>
            </a:r>
          </a:p>
          <a:p>
            <a:endParaRPr lang="nl-BE" dirty="0"/>
          </a:p>
          <a:p>
            <a:pPr marL="444500" lvl="2" indent="0">
              <a:buNone/>
            </a:pPr>
            <a:endParaRPr lang="nl-BE" dirty="0"/>
          </a:p>
          <a:p>
            <a:pPr lvl="2"/>
            <a:endParaRPr lang="nl-BE" dirty="0"/>
          </a:p>
          <a:p>
            <a:pPr marL="265112" lvl="1" indent="0">
              <a:buNone/>
            </a:pPr>
            <a:r>
              <a:rPr lang="nl-BE" dirty="0"/>
              <a:t>	</a:t>
            </a:r>
          </a:p>
          <a:p>
            <a:pPr marL="0" indent="0">
              <a:buNone/>
            </a:pPr>
            <a:endParaRPr lang="nl-BE" dirty="0">
              <a:solidFill>
                <a:srgbClr val="FFFFFF"/>
              </a:solidFill>
            </a:endParaRPr>
          </a:p>
          <a:p>
            <a:pPr marL="623887" lvl="3" indent="0">
              <a:buNone/>
            </a:pPr>
            <a:endParaRPr lang="nl-BE" dirty="0"/>
          </a:p>
          <a:p>
            <a:pPr marL="623887" lvl="3" indent="0">
              <a:buNone/>
            </a:pPr>
            <a:endParaRPr lang="nl-BE" dirty="0"/>
          </a:p>
          <a:p>
            <a:pPr marL="623887" lvl="3" indent="0">
              <a:buNone/>
            </a:pPr>
            <a:endParaRPr lang="nl-BE" dirty="0"/>
          </a:p>
          <a:p>
            <a:pPr lvl="3"/>
            <a:endParaRPr lang="nl-BE" dirty="0"/>
          </a:p>
          <a:p>
            <a:pPr lvl="3">
              <a:buFont typeface="Wingdings" panose="05000000000000000000" pitchFamily="2" charset="2"/>
              <a:buChar char="Ø"/>
            </a:pPr>
            <a:endParaRPr lang="nl-BE" dirty="0"/>
          </a:p>
          <a:p>
            <a:pPr marL="358775" lvl="4" indent="0">
              <a:buNone/>
            </a:pPr>
            <a:endParaRPr lang="nl-BE" dirty="0"/>
          </a:p>
          <a:p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F42A9B-D6D8-4216-A612-D1FA04C6F87B}" type="datetime1">
              <a:rPr lang="nl-BE" smtClean="0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19-11-2019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>
                    <a:tint val="75000"/>
                  </a:srgbClr>
                </a:solidFill>
              </a:rPr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BF4755-BC88-41C2-8703-62FC4BD9C0BF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9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6519" y="351152"/>
            <a:ext cx="1194920" cy="93276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5976" y="3140968"/>
            <a:ext cx="2181225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282054"/>
      </p:ext>
    </p:extLst>
  </p:cSld>
  <p:clrMapOvr>
    <a:masterClrMapping/>
  </p:clrMapOvr>
</p:sld>
</file>

<file path=ppt/theme/theme1.xml><?xml version="1.0" encoding="utf-8"?>
<a:theme xmlns:a="http://schemas.openxmlformats.org/drawingml/2006/main" name="ASZ_Powerpoint">
  <a:themeElements>
    <a:clrScheme name="Aangepast 11">
      <a:dk1>
        <a:srgbClr val="272727"/>
      </a:dk1>
      <a:lt1>
        <a:srgbClr val="FFFFFF"/>
      </a:lt1>
      <a:dk2>
        <a:srgbClr val="272727"/>
      </a:dk2>
      <a:lt2>
        <a:srgbClr val="FFFFFF"/>
      </a:lt2>
      <a:accent1>
        <a:srgbClr val="CC006A"/>
      </a:accent1>
      <a:accent2>
        <a:srgbClr val="006FA1"/>
      </a:accent2>
      <a:accent3>
        <a:srgbClr val="005672"/>
      </a:accent3>
      <a:accent4>
        <a:srgbClr val="2B5240"/>
      </a:accent4>
      <a:accent5>
        <a:srgbClr val="5F8B32"/>
      </a:accent5>
      <a:accent6>
        <a:srgbClr val="BC8D20"/>
      </a:accent6>
      <a:hlink>
        <a:srgbClr val="005672"/>
      </a:hlink>
      <a:folHlink>
        <a:srgbClr val="BC8D2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7A347DB5DC5F4EA8666DFB5C4049ED" ma:contentTypeVersion="12" ma:contentTypeDescription="Create a new document." ma:contentTypeScope="" ma:versionID="58275f036bc44162731654d8b52c1300">
  <xsd:schema xmlns:xsd="http://www.w3.org/2001/XMLSchema" xmlns:xs="http://www.w3.org/2001/XMLSchema" xmlns:p="http://schemas.microsoft.com/office/2006/metadata/properties" xmlns:ns1="http://schemas.microsoft.com/sharepoint/v3" xmlns:ns2="888c19c8-2d53-45e3-b4cf-13c3fd8922d3" xmlns:ns3="a281803f-7c30-43b8-bc69-fa9c7c5c6876" xmlns:ns4="0c286d8c-2b07-481b-9898-5e0f642949bb" targetNamespace="http://schemas.microsoft.com/office/2006/metadata/properties" ma:root="true" ma:fieldsID="02cc96db3730a08120f33cc3ff31cf66" ns1:_="" ns2:_="" ns3:_="" ns4:_="">
    <xsd:import namespace="http://schemas.microsoft.com/sharepoint/v3"/>
    <xsd:import namespace="888c19c8-2d53-45e3-b4cf-13c3fd8922d3"/>
    <xsd:import namespace="a281803f-7c30-43b8-bc69-fa9c7c5c6876"/>
    <xsd:import namespace="0c286d8c-2b07-481b-9898-5e0f642949bb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4:SharedWithUsers" minOccurs="0"/>
                <xsd:element ref="ns4:SharedWithDetails" minOccurs="0"/>
                <xsd:element ref="ns3:MediaServiceGenerationTime" minOccurs="0"/>
                <xsd:element ref="ns3:MediaServiceEventHashCode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8c19c8-2d53-45e3-b4cf-13c3fd8922d3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81803f-7c30-43b8-bc69-fa9c7c5c687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286d8c-2b07-481b-9898-5e0f642949bb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_dlc_DocId xmlns="888c19c8-2d53-45e3-b4cf-13c3fd8922d3">SRNSVQQ3ZVQM-1365036356-5974</_dlc_DocId>
    <_dlc_DocIdUrl xmlns="888c19c8-2d53-45e3-b4cf-13c3fd8922d3">
      <Url>https://mobiusgroup.sharepoint.com/sites/mobius/Projects/FODSZ1405/_layouts/15/DocIdRedir.aspx?ID=SRNSVQQ3ZVQM-1365036356-5974</Url>
      <Description>SRNSVQQ3ZVQM-1365036356-5974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561082D4-FCEC-4988-BB2E-2B551E79A7DB}"/>
</file>

<file path=customXml/itemProps2.xml><?xml version="1.0" encoding="utf-8"?>
<ds:datastoreItem xmlns:ds="http://schemas.openxmlformats.org/officeDocument/2006/customXml" ds:itemID="{00CE2B0C-46B3-4D78-940D-003DF512EDC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FEDF8B4-64DD-4656-972D-FE1A4F510095}">
  <ds:schemaRefs>
    <ds:schemaRef ds:uri="http://schemas.microsoft.com/office/2006/documentManagement/types"/>
    <ds:schemaRef ds:uri="http://purl.org/dc/terms/"/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6e685b49-195c-499d-9cf5-d25a3508e333"/>
    <ds:schemaRef ds:uri="http://schemas.microsoft.com/office/infopath/2007/PartnerControls"/>
    <ds:schemaRef ds:uri="3324c3f5-f25b-42af-8eb0-c06c8d122b21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606F1B10-0D59-4228-9F2B-2906A4B9F066}"/>
</file>

<file path=docProps/app.xml><?xml version="1.0" encoding="utf-8"?>
<Properties xmlns="http://schemas.openxmlformats.org/officeDocument/2006/extended-properties" xmlns:vt="http://schemas.openxmlformats.org/officeDocument/2006/docPropsVTypes">
  <TotalTime>3115</TotalTime>
  <Words>387</Words>
  <Application>Microsoft Office PowerPoint</Application>
  <PresentationFormat>Diavoorstelling (4:3)</PresentationFormat>
  <Paragraphs>174</Paragraphs>
  <Slides>12</Slides>
  <Notes>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7" baseType="lpstr">
      <vt:lpstr>Arial</vt:lpstr>
      <vt:lpstr>Calibri</vt:lpstr>
      <vt:lpstr>Corbel</vt:lpstr>
      <vt:lpstr>Wingdings</vt:lpstr>
      <vt:lpstr>ASZ_Powerpoint</vt:lpstr>
      <vt:lpstr>PowerPoint-presentatie</vt:lpstr>
      <vt:lpstr>   </vt:lpstr>
      <vt:lpstr>Project WCfY-team</vt:lpstr>
      <vt:lpstr>Samenstelling WCfY-team</vt:lpstr>
      <vt:lpstr>Doel Project WCfY-team</vt:lpstr>
      <vt:lpstr>Wat gebeurt er extra achter de schermen door WCfY?</vt:lpstr>
      <vt:lpstr>Wat biedt het WCfY-team aan?</vt:lpstr>
      <vt:lpstr> Wat biedt het WCfY-team aan?</vt:lpstr>
      <vt:lpstr> Wat biedt het WCfY-team aan?</vt:lpstr>
      <vt:lpstr> Wat kunnen we dit jaar aanbieden door extra budget?</vt:lpstr>
      <vt:lpstr> Wat kunnen we dit jaar aanbieden door extra budget?</vt:lpstr>
      <vt:lpstr>PowerPoint-presentatie</vt:lpstr>
    </vt:vector>
  </TitlesOfParts>
  <Company>ASZ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Paredis Nancy</dc:creator>
  <cp:lastModifiedBy>Kerckhofs Karolien</cp:lastModifiedBy>
  <cp:revision>355</cp:revision>
  <cp:lastPrinted>2015-03-18T10:48:03Z</cp:lastPrinted>
  <dcterms:created xsi:type="dcterms:W3CDTF">2013-03-06T07:31:00Z</dcterms:created>
  <dcterms:modified xsi:type="dcterms:W3CDTF">2019-11-19T09:12:36Z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0x0101006A7A347DB5DC5F4EA8666DFB5C4049ED</vt:lpwstr>
  </property>
  <property fmtid="{D5CDD505-2E9C-101B-9397-08002B2CF9AE}" pid="3" name="_dlc_DocIdItemGuid">
    <vt:lpwstr>1bef0e05-e9c2-4fc6-b897-b50739218dc0</vt:lpwstr>
  </property>
</Properties>
</file>