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10.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handoutMasterIdLst>
    <p:handoutMasterId r:id="rId19"/>
  </p:handoutMasterIdLst>
  <p:sldIdLst>
    <p:sldId id="256" r:id="rId2"/>
    <p:sldId id="553" r:id="rId3"/>
    <p:sldId id="559" r:id="rId4"/>
    <p:sldId id="560" r:id="rId5"/>
    <p:sldId id="561" r:id="rId6"/>
    <p:sldId id="554" r:id="rId7"/>
    <p:sldId id="562" r:id="rId8"/>
    <p:sldId id="563" r:id="rId9"/>
    <p:sldId id="564" r:id="rId10"/>
    <p:sldId id="565" r:id="rId11"/>
    <p:sldId id="555" r:id="rId12"/>
    <p:sldId id="556" r:id="rId13"/>
    <p:sldId id="557" r:id="rId14"/>
    <p:sldId id="558" r:id="rId15"/>
    <p:sldId id="529" r:id="rId16"/>
    <p:sldId id="540" r:id="rId17"/>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9" autoAdjust="0"/>
    <p:restoredTop sz="79643" autoAdjust="0"/>
  </p:normalViewPr>
  <p:slideViewPr>
    <p:cSldViewPr snapToGrid="0">
      <p:cViewPr varScale="1">
        <p:scale>
          <a:sx n="73" d="100"/>
          <a:sy n="73" d="100"/>
        </p:scale>
        <p:origin x="618" y="72"/>
      </p:cViewPr>
      <p:guideLst>
        <p:guide orient="horz" pos="2160"/>
        <p:guide pos="3840"/>
      </p:guideLst>
    </p:cSldViewPr>
  </p:slideViewPr>
  <p:notesTextViewPr>
    <p:cViewPr>
      <p:scale>
        <a:sx n="1" d="1"/>
        <a:sy n="1" d="1"/>
      </p:scale>
      <p:origin x="0" y="0"/>
    </p:cViewPr>
  </p:notesTextViewPr>
  <p:notesViewPr>
    <p:cSldViewPr snapToGrid="0">
      <p:cViewPr varScale="1">
        <p:scale>
          <a:sx n="76" d="100"/>
          <a:sy n="76" d="100"/>
        </p:scale>
        <p:origin x="-213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 Id="rId27" Type="http://schemas.openxmlformats.org/officeDocument/2006/relationships/customXml" Target="../customXml/item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3FC480F-C1A0-48EE-B1EB-01DFDDFA4727}" type="datetimeFigureOut">
              <a:rPr lang="nl-BE" smtClean="0"/>
              <a:t>18/12/2019</a:t>
            </a:fld>
            <a:endParaRPr lang="nl-BE"/>
          </a:p>
        </p:txBody>
      </p:sp>
      <p:sp>
        <p:nvSpPr>
          <p:cNvPr id="4" name="Tijdelijke aanduiding voor voettekst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6C16B712-3DAD-4F50-860C-EC69A2D22FFD}" type="slidenum">
              <a:rPr lang="nl-BE" smtClean="0"/>
              <a:t>‹N°›</a:t>
            </a:fld>
            <a:endParaRPr lang="nl-BE"/>
          </a:p>
        </p:txBody>
      </p:sp>
    </p:spTree>
    <p:extLst>
      <p:ext uri="{BB962C8B-B14F-4D97-AF65-F5344CB8AC3E}">
        <p14:creationId xmlns:p14="http://schemas.microsoft.com/office/powerpoint/2010/main" val="36419423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9254AE8-1FC4-410A-847C-BC3E0EE2D601}" type="datetimeFigureOut">
              <a:rPr lang="nl-BE" smtClean="0"/>
              <a:t>18/12/2019</a:t>
            </a:fld>
            <a:endParaRPr lang="nl-BE"/>
          </a:p>
        </p:txBody>
      </p:sp>
      <p:sp>
        <p:nvSpPr>
          <p:cNvPr id="4" name="Tijdelijke aanduiding voor dia-afbeelding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904A32A-3DF2-42C8-9F61-E90AF7E90E25}" type="slidenum">
              <a:rPr lang="nl-BE" smtClean="0"/>
              <a:t>‹N°›</a:t>
            </a:fld>
            <a:endParaRPr lang="nl-BE"/>
          </a:p>
        </p:txBody>
      </p:sp>
    </p:spTree>
    <p:extLst>
      <p:ext uri="{BB962C8B-B14F-4D97-AF65-F5344CB8AC3E}">
        <p14:creationId xmlns:p14="http://schemas.microsoft.com/office/powerpoint/2010/main" val="1712048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1</a:t>
            </a:fld>
            <a:endParaRPr lang="nl-BE"/>
          </a:p>
        </p:txBody>
      </p:sp>
    </p:spTree>
    <p:extLst>
      <p:ext uri="{BB962C8B-B14F-4D97-AF65-F5344CB8AC3E}">
        <p14:creationId xmlns:p14="http://schemas.microsoft.com/office/powerpoint/2010/main" val="2121657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baseline="0" smtClean="0">
              <a:sym typeface="Wingdings" panose="05000000000000000000" pitchFamily="2" charset="2"/>
            </a:endParaRPr>
          </a:p>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10</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aseline="0" smtClean="0">
                <a:sym typeface="Wingdings" panose="05000000000000000000" pitchFamily="2" charset="2"/>
              </a:rPr>
              <a:t>Beleid - primaire preventie: via ons aanbod wordt burger gesensibiliseerd, geïnformeerd rond geestelijke gezondheid, het belang van goede zelfzorg ter preventie van stress-, overspannings- of burn-out klachten.</a:t>
            </a:r>
          </a:p>
          <a:p>
            <a:endParaRPr lang="nl-BE" baseline="0" smtClean="0">
              <a:sym typeface="Wingdings" panose="05000000000000000000" pitchFamily="2" charset="2"/>
            </a:endParaRPr>
          </a:p>
          <a:p>
            <a:r>
              <a:rPr lang="nl-BE" baseline="0" smtClean="0">
                <a:sym typeface="Wingdings" panose="05000000000000000000" pitchFamily="2" charset="2"/>
              </a:rPr>
              <a:t>Welzijn - primaire, secundaire en tertiaire preventie: zowel bij werknemers die geen, minimale of matige stressklachten ervaren wordt via ons aanbod zelfmanagement en zelfbewustzijn gestimuleerd en gefaciliteerd. </a:t>
            </a:r>
          </a:p>
          <a:p>
            <a:r>
              <a:rPr lang="nl-BE" baseline="0" smtClean="0">
                <a:sym typeface="Wingdings" panose="05000000000000000000" pitchFamily="2" charset="2"/>
              </a:rPr>
              <a:t>Er is ruimte om te reflecteren over eigen levenskeuzes, waarden en talenten, alsook eigen valkuilen op cognitief en gedragsmatig vlak. Persoonlijke hulpbronnen worden verhoogd  op gedragsmatig vlak: adequate copingstrategiën (gedragstherapie); op cognitief vlak: veranderen of defusie van belemmerende overtuigingen (Cogn. Gedragstherapie en ACT) en het aanleren van acceptatie op emotioneel vlak (ACT en mindfulness).</a:t>
            </a:r>
          </a:p>
          <a:p>
            <a:r>
              <a:rPr lang="nl-BE" baseline="0" smtClean="0">
                <a:sym typeface="Wingdings" panose="05000000000000000000" pitchFamily="2" charset="2"/>
              </a:rPr>
              <a:t>Er wordt een screening voorzien i.k.v diagnose (momenteel U-BOS (Schaufeli, 2000), later Burn-Out Assessment Tool, KULeuven, 2018)</a:t>
            </a:r>
          </a:p>
          <a:p>
            <a:endParaRPr lang="nl-BE" baseline="0" smtClean="0">
              <a:sym typeface="Wingdings" panose="05000000000000000000" pitchFamily="2" charset="2"/>
            </a:endParaRPr>
          </a:p>
          <a:p>
            <a:r>
              <a:rPr lang="nl-BE" baseline="0" smtClean="0">
                <a:sym typeface="Wingdings" panose="05000000000000000000" pitchFamily="2" charset="2"/>
              </a:rPr>
              <a:t>Werkveld - primaire preventie: Door alle niveau's (bestuur, middenkader, werknemers) van een organiatie deel te laten nemen aan een infosessie, beschikt ieder over de nodige kennis voor preventie, kunnen zij signalen herkennen en correct omgaan met collega's met een arbeidsgerelateerde mentale aandoening. Er is plaats voor destigmatisering binnen het werkveld.</a:t>
            </a:r>
          </a:p>
          <a:p>
            <a:endParaRPr lang="nl-BE" baseline="0" smtClean="0">
              <a:sym typeface="Wingdings" panose="05000000000000000000" pitchFamily="2" charset="2"/>
            </a:endParaRPr>
          </a:p>
          <a:p>
            <a:r>
              <a:rPr lang="nl-BE" baseline="0" smtClean="0">
                <a:sym typeface="Wingdings" panose="05000000000000000000" pitchFamily="2" charset="2"/>
              </a:rPr>
              <a:t>Behandeling gaande van prim-sec-tert preventie: Ons groepsaanbod richt zich op alle niveau's van preventie (werknemers met geen, lichte of burn-outklachten). </a:t>
            </a:r>
          </a:p>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11</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baseline="0" smtClean="0">
              <a:sym typeface="Wingdings" panose="05000000000000000000" pitchFamily="2" charset="2"/>
            </a:endParaRPr>
          </a:p>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12</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mtClean="0"/>
              <a:t>Nood is hoog – aanbod</a:t>
            </a:r>
            <a:r>
              <a:rPr lang="nl-BE" baseline="0" smtClean="0"/>
              <a:t> heeft zeker een publiek – drempel overwinnen, zeker voor degenen die er het meest bij gebaat zijn – belang van informeren en sensibiliseren en ruimer opleiden van werkgevers, staf, directie, leidinggevenden in het opmerken en bespreekbaar maken van signalen – vroegdetectie en interventie (niet specifiek rond stress/ BO, wel ruimer rond opvolgen van functioneren en gericht doorverwijzen naar gepaste kanalen!). Aanvoelen dat organisaties zoekende zijn in het omgaan met afwezigheid werknemers en hoe dit te voorkomen. Ze willen iets doen, maar beleidsmatig werken is doorgaans niet hun vraag (wegens te grote investering). Meermaals gezien dat ons aanbod werknemers stimuleert om het gesprek aan te gaan met middenkader en hogerkader, opdat er op beleidsniveau ook veranderingen kunnen komen. Werknemers zelf zetten organisatie ertoe aan om werk te maken van een ruimer welzijnsbeleid. Daarvoor is goede samenwerking met EDPBW zo belangrijk! </a:t>
            </a:r>
            <a:endParaRPr lang="nl-BE" baseline="0" smtClean="0">
              <a:sym typeface="Wingdings" panose="05000000000000000000" pitchFamily="2" charset="2"/>
            </a:endParaRPr>
          </a:p>
          <a:p>
            <a:endParaRPr lang="nl-BE" baseline="0" smtClean="0">
              <a:sym typeface="Wingdings" panose="05000000000000000000" pitchFamily="2" charset="2"/>
            </a:endParaRPr>
          </a:p>
          <a:p>
            <a:r>
              <a:rPr lang="nl-BE" smtClean="0"/>
              <a:t>Voor een succesvolle uitvoering van een beleid (met de geplande initiatieven) zijn voorlichting en vorming essentieel. Vorming en voorlichting brengen uw beleid tot leven, zodat het geen dode letter blijft. Zowel werknemers als leidinggevenden en bedrijfshulpverleners krijgen hierbij de informatie die zij nodig hebben om hun rol of verantwoordelijkheid correct op te nemen. </a:t>
            </a:r>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13</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baseline="0" smtClean="0">
              <a:sym typeface="Wingdings" panose="05000000000000000000" pitchFamily="2" charset="2"/>
            </a:endParaRPr>
          </a:p>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14</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baseline="0" smtClean="0"/>
          </a:p>
        </p:txBody>
      </p:sp>
      <p:sp>
        <p:nvSpPr>
          <p:cNvPr id="4" name="Tijdelijke aanduiding voor dianummer 3"/>
          <p:cNvSpPr>
            <a:spLocks noGrp="1"/>
          </p:cNvSpPr>
          <p:nvPr>
            <p:ph type="sldNum" sz="quarter" idx="10"/>
          </p:nvPr>
        </p:nvSpPr>
        <p:spPr/>
        <p:txBody>
          <a:bodyPr/>
          <a:lstStyle/>
          <a:p>
            <a:fld id="{AEA8F649-E26D-4651-AF81-110766870A61}" type="slidenum">
              <a:rPr lang="nl-BE" smtClean="0"/>
              <a:pPr/>
              <a:t>15</a:t>
            </a:fld>
            <a:endParaRPr lang="nl-BE"/>
          </a:p>
        </p:txBody>
      </p:sp>
    </p:spTree>
    <p:extLst>
      <p:ext uri="{BB962C8B-B14F-4D97-AF65-F5344CB8AC3E}">
        <p14:creationId xmlns:p14="http://schemas.microsoft.com/office/powerpoint/2010/main" val="2813119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baseline="0" smtClean="0"/>
          </a:p>
          <a:p>
            <a:endParaRPr lang="nl-BE"/>
          </a:p>
        </p:txBody>
      </p:sp>
      <p:sp>
        <p:nvSpPr>
          <p:cNvPr id="4" name="Tijdelijke aanduiding voor dianummer 3"/>
          <p:cNvSpPr>
            <a:spLocks noGrp="1"/>
          </p:cNvSpPr>
          <p:nvPr>
            <p:ph type="sldNum" sz="quarter" idx="10"/>
          </p:nvPr>
        </p:nvSpPr>
        <p:spPr/>
        <p:txBody>
          <a:bodyPr/>
          <a:lstStyle/>
          <a:p>
            <a:fld id="{AEA8F649-E26D-4651-AF81-110766870A61}" type="slidenum">
              <a:rPr lang="nl-BE" smtClean="0"/>
              <a:pPr/>
              <a:t>16</a:t>
            </a:fld>
            <a:endParaRPr lang="nl-BE"/>
          </a:p>
        </p:txBody>
      </p:sp>
    </p:spTree>
    <p:extLst>
      <p:ext uri="{BB962C8B-B14F-4D97-AF65-F5344CB8AC3E}">
        <p14:creationId xmlns:p14="http://schemas.microsoft.com/office/powerpoint/2010/main" val="2813119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2</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3</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4</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5</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6</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7</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8</a:t>
            </a:fld>
            <a:endParaRPr lang="nl-BE"/>
          </a:p>
        </p:txBody>
      </p:sp>
    </p:spTree>
    <p:extLst>
      <p:ext uri="{BB962C8B-B14F-4D97-AF65-F5344CB8AC3E}">
        <p14:creationId xmlns:p14="http://schemas.microsoft.com/office/powerpoint/2010/main" val="1324540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baseline="0" smtClean="0">
              <a:sym typeface="Wingdings" panose="05000000000000000000" pitchFamily="2" charset="2"/>
            </a:endParaRPr>
          </a:p>
          <a:p>
            <a:endParaRPr lang="nl-BE"/>
          </a:p>
        </p:txBody>
      </p:sp>
      <p:sp>
        <p:nvSpPr>
          <p:cNvPr id="4" name="Tijdelijke aanduiding voor dianummer 3"/>
          <p:cNvSpPr>
            <a:spLocks noGrp="1"/>
          </p:cNvSpPr>
          <p:nvPr>
            <p:ph type="sldNum" sz="quarter" idx="10"/>
          </p:nvPr>
        </p:nvSpPr>
        <p:spPr/>
        <p:txBody>
          <a:bodyPr/>
          <a:lstStyle/>
          <a:p>
            <a:fld id="{4904A32A-3DF2-42C8-9F61-E90AF7E90E25}" type="slidenum">
              <a:rPr lang="nl-BE" smtClean="0"/>
              <a:t>9</a:t>
            </a:fld>
            <a:endParaRPr lang="nl-BE"/>
          </a:p>
        </p:txBody>
      </p:sp>
    </p:spTree>
    <p:extLst>
      <p:ext uri="{BB962C8B-B14F-4D97-AF65-F5344CB8AC3E}">
        <p14:creationId xmlns:p14="http://schemas.microsoft.com/office/powerpoint/2010/main" val="1324540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a:t>‹N°›</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A61015F-7CC6-4D0A-9D87-873EA4C304CC}" type="datetimeFigureOut">
              <a:rPr lang="en-US"/>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Klik om de modelstijlen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a:t>12/18/2019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a:t>12/18/2019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a:t>12/18/2019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05C68B11-C5A8-448C-8CE9-B1A273C79CFC}" type="datetimeFigureOut">
              <a:rPr lang="en-US"/>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7616CA0-919D-4A49-9C8A-62FDFB3A5183}" type="datetimeFigureOut">
              <a:rPr lang="en-US"/>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E5644-1E61-4311-A31E-84CB9C7AA8A9}" type="slidenum">
              <a:rPr lang="en-US"/>
              <a:t>‹N°›</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a:pPr/>
              <a:t>12/18/2019</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a:pPr/>
              <a:t>‹N°›</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hyperlink" Target="mailto:Ellenvaneynde@cggkempen.b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www.cggkempen.be/" TargetMode="External"/><Relationship Id="rId4" Type="http://schemas.openxmlformats.org/officeDocument/2006/relationships/hyperlink" Target="mailto:innegeybels@cggkempen.b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be/url?sa=i&amp;rct=j&amp;q=&amp;esrc=s&amp;source=images&amp;cd=&amp;cad=rja&amp;uact=8&amp;ved=0ahUKEwj9nojM3qTLAhXBJ5oKHYR3DqcQjRwIBw&amp;url=http://www.pranergy.nl/anti-stress-behandeling/&amp;psig=AFQjCNHwl_7vQmzLtgl7cjTS-N7URcwrZQ&amp;ust=1457102099321303"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www.cggkempen.be/" TargetMode="Externa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hyperlink" Target="http://www.cggkempen.b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3372" y="5023965"/>
            <a:ext cx="7772400" cy="1463040"/>
          </a:xfrm>
        </p:spPr>
        <p:txBody>
          <a:bodyPr>
            <a:normAutofit/>
          </a:bodyPr>
          <a:lstStyle/>
          <a:p>
            <a:r>
              <a:rPr lang="nl-BE" smtClean="0"/>
              <a:t>Burn-out voorkomen</a:t>
            </a:r>
            <a:br>
              <a:rPr lang="nl-BE" smtClean="0"/>
            </a:br>
            <a:r>
              <a:rPr lang="nl-BE" sz="3200" smtClean="0"/>
              <a:t>leven in balans</a:t>
            </a:r>
            <a:endParaRPr lang="nl-BE" sz="3200"/>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76432" y="5039758"/>
            <a:ext cx="2823897" cy="1447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733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1683658"/>
            <a:ext cx="9997006" cy="4441372"/>
          </a:xfrm>
        </p:spPr>
        <p:txBody>
          <a:bodyPr>
            <a:noAutofit/>
          </a:bodyPr>
          <a:lstStyle/>
          <a:p>
            <a:r>
              <a:rPr lang="fr-FR" sz="1800" b="1" smtClean="0"/>
              <a:t>Feedback deelnemers:</a:t>
            </a:r>
          </a:p>
          <a:p>
            <a:r>
              <a:rPr lang="nl-BE" sz="1800" i="1"/>
              <a:t>“Stilstaan = vooruitgaan”</a:t>
            </a:r>
            <a:endParaRPr lang="nl-BE" sz="1800"/>
          </a:p>
          <a:p>
            <a:r>
              <a:rPr lang="nl-BE" sz="1800" i="1" smtClean="0"/>
              <a:t>“</a:t>
            </a:r>
            <a:r>
              <a:rPr lang="nl-BE" sz="1800" i="1"/>
              <a:t>Ik ben me nog bewuster van de dingen geworden. Vooral ook veel bewuster van wat ik allemaal al doe om hiermee om te gaan. Wat maakt dat ik geen negatieve stresspieken ervaar.”</a:t>
            </a:r>
            <a:endParaRPr lang="nl-BE" sz="1800"/>
          </a:p>
          <a:p>
            <a:r>
              <a:rPr lang="nl-BE" sz="1800" i="1"/>
              <a:t> </a:t>
            </a:r>
            <a:r>
              <a:rPr lang="nl-BE" sz="1800" i="1" smtClean="0"/>
              <a:t>“</a:t>
            </a:r>
            <a:r>
              <a:rPr lang="nl-BE" sz="1800" i="1"/>
              <a:t>Ik vond het zeker een verrijking om deel te nemen en er heel openlijk te kunnen en durven over te praten. Ik heb hiervoor een aantal zaken verplaatst en daarvan heb ik zeker geen spijt.”</a:t>
            </a:r>
            <a:endParaRPr lang="nl-BE" sz="1800"/>
          </a:p>
          <a:p>
            <a:r>
              <a:rPr lang="nl-BE" sz="1800" i="1"/>
              <a:t> </a:t>
            </a:r>
            <a:r>
              <a:rPr lang="nl-BE" sz="1800" i="1" smtClean="0"/>
              <a:t>“</a:t>
            </a:r>
            <a:r>
              <a:rPr lang="nl-BE" sz="1800" i="1"/>
              <a:t>Ik weet welke stappen ik nu wil zetten. Ik kan me indenken dat ik over een half jaar andere stappen wil zetten. Heel veel tips en actiemogelijkheden meegekregen</a:t>
            </a:r>
            <a:r>
              <a:rPr lang="nl-BE" sz="1800" i="1" smtClean="0"/>
              <a:t>.”</a:t>
            </a:r>
            <a:endParaRPr lang="nl-BE" sz="1800"/>
          </a:p>
          <a:p>
            <a:r>
              <a:rPr lang="nl-BE" sz="1800" i="1"/>
              <a:t>“Ik vond het heel goed om bij jezelf stil te staan en dingen te noteren, oefeningen te doen, maar steeds zelf de keuze te krijgen wat je wel of niet deelt in de groep. Sommige dingen over mijzelf, verrasten mijzelf.” </a:t>
            </a:r>
            <a:endParaRPr lang="nl-BE" sz="1800"/>
          </a:p>
          <a:p>
            <a:r>
              <a:rPr lang="nl-BE" sz="1800" i="1"/>
              <a:t> </a:t>
            </a:r>
            <a:r>
              <a:rPr lang="nl-BE" sz="1800" i="1" smtClean="0"/>
              <a:t>“</a:t>
            </a:r>
            <a:r>
              <a:rPr lang="nl-BE" sz="1800" i="1"/>
              <a:t>Eén van de weinige vormingen waar niets moet, geen druk ligt om meteen aan de slag te gaan. Je neemt mee wat voor jou belangrijk is… Bedankt.”</a:t>
            </a:r>
            <a:endParaRPr lang="nl-BE" sz="1800"/>
          </a:p>
          <a:p>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750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Geïntegreerde preventie</a:t>
            </a:r>
            <a:endParaRPr lang="nl-BE">
              <a:solidFill>
                <a:schemeClr val="tx1"/>
              </a:solidFill>
            </a:endParaRPr>
          </a:p>
        </p:txBody>
      </p:sp>
      <p:pic>
        <p:nvPicPr>
          <p:cNvPr id="4"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3658" y="1981199"/>
            <a:ext cx="8795656" cy="4506687"/>
          </a:xfrm>
          <a:prstGeom prst="rect">
            <a:avLst/>
          </a:prstGeom>
          <a:noFill/>
        </p:spPr>
      </p:pic>
      <p:grpSp>
        <p:nvGrpSpPr>
          <p:cNvPr id="5" name="Groep 4"/>
          <p:cNvGrpSpPr/>
          <p:nvPr/>
        </p:nvGrpSpPr>
        <p:grpSpPr>
          <a:xfrm>
            <a:off x="5246235" y="4049484"/>
            <a:ext cx="2968853" cy="2002970"/>
            <a:chOff x="0" y="0"/>
            <a:chExt cx="1971675" cy="1390650"/>
          </a:xfrm>
        </p:grpSpPr>
        <p:sp>
          <p:nvSpPr>
            <p:cNvPr id="6" name="Vermenigvuldigen 5"/>
            <p:cNvSpPr/>
            <p:nvPr/>
          </p:nvSpPr>
          <p:spPr>
            <a:xfrm>
              <a:off x="9525" y="0"/>
              <a:ext cx="209550" cy="1905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7" name="Vermenigvuldigen 6"/>
            <p:cNvSpPr/>
            <p:nvPr/>
          </p:nvSpPr>
          <p:spPr>
            <a:xfrm>
              <a:off x="0" y="342900"/>
              <a:ext cx="219075" cy="24765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8" name="Vermenigvuldigen 7"/>
            <p:cNvSpPr/>
            <p:nvPr/>
          </p:nvSpPr>
          <p:spPr>
            <a:xfrm>
              <a:off x="9525" y="714375"/>
              <a:ext cx="209550" cy="2667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9" name="Vermenigvuldigen 8"/>
            <p:cNvSpPr/>
            <p:nvPr/>
          </p:nvSpPr>
          <p:spPr>
            <a:xfrm>
              <a:off x="47625" y="1123950"/>
              <a:ext cx="238125" cy="24765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10" name="Vermenigvuldigen 9"/>
            <p:cNvSpPr/>
            <p:nvPr/>
          </p:nvSpPr>
          <p:spPr>
            <a:xfrm>
              <a:off x="619125" y="342900"/>
              <a:ext cx="209550" cy="24765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11" name="Vermenigvuldigen 10"/>
            <p:cNvSpPr/>
            <p:nvPr/>
          </p:nvSpPr>
          <p:spPr>
            <a:xfrm>
              <a:off x="1181100" y="342900"/>
              <a:ext cx="180975" cy="24765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12" name="Vermenigvuldigen 11"/>
            <p:cNvSpPr/>
            <p:nvPr/>
          </p:nvSpPr>
          <p:spPr>
            <a:xfrm>
              <a:off x="1704975" y="342900"/>
              <a:ext cx="266700" cy="3048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13" name="Vermenigvuldigen 12"/>
            <p:cNvSpPr/>
            <p:nvPr/>
          </p:nvSpPr>
          <p:spPr>
            <a:xfrm>
              <a:off x="571500" y="1123950"/>
              <a:ext cx="200025" cy="2667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14" name="Vermenigvuldigen 13"/>
            <p:cNvSpPr/>
            <p:nvPr/>
          </p:nvSpPr>
          <p:spPr>
            <a:xfrm>
              <a:off x="1181100" y="1123950"/>
              <a:ext cx="180975" cy="2667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sp>
          <p:nvSpPr>
            <p:cNvPr id="15" name="Vermenigvuldigen 14"/>
            <p:cNvSpPr/>
            <p:nvPr/>
          </p:nvSpPr>
          <p:spPr>
            <a:xfrm>
              <a:off x="1704975" y="1123950"/>
              <a:ext cx="200025" cy="2667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grpSp>
    </p:spTree>
    <p:extLst>
      <p:ext uri="{BB962C8B-B14F-4D97-AF65-F5344CB8AC3E}">
        <p14:creationId xmlns:p14="http://schemas.microsoft.com/office/powerpoint/2010/main" val="32217429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err="1" smtClean="0">
                <a:solidFill>
                  <a:schemeClr val="tx1"/>
                </a:solidFill>
              </a:rPr>
              <a:t>Lessons</a:t>
            </a:r>
            <a:r>
              <a:rPr lang="nl-BE" smtClean="0">
                <a:solidFill>
                  <a:schemeClr val="tx1"/>
                </a:solidFill>
              </a:rPr>
              <a:t> </a:t>
            </a:r>
            <a:r>
              <a:rPr lang="nl-BE" err="1" smtClean="0">
                <a:solidFill>
                  <a:schemeClr val="tx1"/>
                </a:solidFill>
              </a:rPr>
              <a:t>learned</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pPr>
              <a:buFontTx/>
              <a:buChar char="-"/>
            </a:pPr>
            <a:r>
              <a:rPr lang="nl-BE" sz="2800" smtClean="0"/>
              <a:t> Groep faciliteert veranderingsproces </a:t>
            </a:r>
          </a:p>
          <a:p>
            <a:pPr>
              <a:buFontTx/>
              <a:buChar char="-"/>
            </a:pPr>
            <a:r>
              <a:rPr lang="nl-BE" sz="2800" smtClean="0"/>
              <a:t> FIT-60</a:t>
            </a:r>
          </a:p>
          <a:p>
            <a:pPr>
              <a:buFontTx/>
              <a:buChar char="-"/>
            </a:pPr>
            <a:r>
              <a:rPr lang="nl-BE" sz="2800" smtClean="0"/>
              <a:t> </a:t>
            </a:r>
            <a:r>
              <a:rPr lang="nl-BE" sz="2800"/>
              <a:t>In company vs. open aanbod</a:t>
            </a:r>
          </a:p>
          <a:p>
            <a:pPr>
              <a:buFontTx/>
              <a:buChar char="-"/>
            </a:pPr>
            <a:r>
              <a:rPr lang="nl-BE" sz="2800" smtClean="0"/>
              <a:t> Communicatiestrategie</a:t>
            </a:r>
            <a:endParaRPr lang="nl-BE" sz="2800"/>
          </a:p>
          <a:p>
            <a:pPr>
              <a:buFontTx/>
              <a:buChar char="-"/>
            </a:pPr>
            <a:r>
              <a:rPr lang="nl-BE" sz="2800" smtClean="0"/>
              <a:t> Drempel verlagen</a:t>
            </a:r>
          </a:p>
          <a:p>
            <a:pPr>
              <a:buFontTx/>
              <a:buChar char="-"/>
            </a:pPr>
            <a:r>
              <a:rPr lang="nl-BE" sz="2800"/>
              <a:t> </a:t>
            </a:r>
            <a:r>
              <a:rPr lang="nl-BE" sz="2800" smtClean="0"/>
              <a:t>Implementatie in de praktijk </a:t>
            </a:r>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570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aandachtspunten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endParaRPr lang="nl-BE"/>
          </a:p>
          <a:p>
            <a:pPr marL="91440" lvl="1" indent="-91440">
              <a:spcBef>
                <a:spcPts val="1200"/>
              </a:spcBef>
              <a:spcAft>
                <a:spcPts val="200"/>
              </a:spcAft>
              <a:buSzPct val="100000"/>
              <a:buFontTx/>
              <a:buChar char="-"/>
            </a:pPr>
            <a:r>
              <a:rPr lang="nl-BE" sz="2800" smtClean="0"/>
              <a:t> Communicatiestrategie </a:t>
            </a:r>
            <a:r>
              <a:rPr lang="nl-BE" sz="2800"/>
              <a:t>uittekenen</a:t>
            </a:r>
          </a:p>
          <a:p>
            <a:pPr marL="91440" lvl="1" indent="-91440">
              <a:spcBef>
                <a:spcPts val="1200"/>
              </a:spcBef>
              <a:spcAft>
                <a:spcPts val="200"/>
              </a:spcAft>
              <a:buSzPct val="100000"/>
              <a:buFontTx/>
              <a:buChar char="-"/>
            </a:pPr>
            <a:r>
              <a:rPr lang="nl-BE" sz="2800" smtClean="0"/>
              <a:t> Gefaseerde </a:t>
            </a:r>
            <a:r>
              <a:rPr lang="nl-BE" sz="2800"/>
              <a:t>aanpak voor het bereiken van </a:t>
            </a:r>
            <a:r>
              <a:rPr lang="nl-BE" sz="2800" smtClean="0"/>
              <a:t>specifieke doelgroep</a:t>
            </a:r>
          </a:p>
          <a:p>
            <a:pPr marL="91440" lvl="1" indent="-91440">
              <a:spcBef>
                <a:spcPts val="1200"/>
              </a:spcBef>
              <a:spcAft>
                <a:spcPts val="200"/>
              </a:spcAft>
              <a:buSzPct val="100000"/>
              <a:buFontTx/>
              <a:buChar char="-"/>
            </a:pPr>
            <a:r>
              <a:rPr lang="nl-BE" sz="2800"/>
              <a:t> </a:t>
            </a:r>
            <a:r>
              <a:rPr lang="nl-BE" sz="2800" smtClean="0"/>
              <a:t>Ruimere welzijnsbeleid</a:t>
            </a:r>
            <a:endParaRPr lang="nl-BE"/>
          </a:p>
          <a:p>
            <a:pPr marL="0" indent="0">
              <a:buNone/>
            </a:pPr>
            <a:endParaRPr lang="nl-BE" sz="2800"/>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7299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Continuïteit </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nl-BE" sz="2400"/>
              <a:t>Continuëring aanbod, verkennen nieuwe opties met ander opzet:</a:t>
            </a:r>
          </a:p>
          <a:p>
            <a:pPr lvl="1">
              <a:buFont typeface="Wingdings" panose="05000000000000000000" pitchFamily="2" charset="2"/>
              <a:buChar char="§"/>
            </a:pPr>
            <a:r>
              <a:rPr lang="nl-BE" sz="2000"/>
              <a:t> structureel in-company, i.k.v. welzijns-en gezondheidsbeleid </a:t>
            </a:r>
          </a:p>
          <a:p>
            <a:pPr lvl="1">
              <a:buFont typeface="Wingdings" panose="05000000000000000000" pitchFamily="2" charset="2"/>
              <a:buChar char="§"/>
            </a:pPr>
            <a:r>
              <a:rPr lang="nl-BE" sz="2000"/>
              <a:t> open aanbod in avonduren, gespreid over meerdere weken </a:t>
            </a:r>
          </a:p>
          <a:p>
            <a:pPr lvl="1">
              <a:buFont typeface="Wingdings" panose="05000000000000000000" pitchFamily="2" charset="2"/>
              <a:buChar char="§"/>
            </a:pPr>
            <a:r>
              <a:rPr lang="nl-BE" sz="2000"/>
              <a:t> samenwerking met lokale besturen – eerstelijnszones </a:t>
            </a:r>
          </a:p>
          <a:p>
            <a:endParaRPr lang="nl-BE" sz="2400" smtClean="0"/>
          </a:p>
          <a:p>
            <a:r>
              <a:rPr lang="nl-BE" sz="2400" smtClean="0"/>
              <a:t>Dialoog opstarten met Stad Turnhout en onderwijsraad voor structureel aanbod </a:t>
            </a:r>
          </a:p>
          <a:p>
            <a:endParaRPr lang="nl-BE" sz="2400" smtClean="0"/>
          </a:p>
          <a:p>
            <a:pPr lvl="1"/>
            <a:endParaRPr lang="nl-BE"/>
          </a:p>
          <a:p>
            <a:pPr marL="0" indent="0">
              <a:buNone/>
            </a:pPr>
            <a:endParaRPr lang="nl-BE" sz="2800"/>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2389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117960" y="2186969"/>
            <a:ext cx="10000577" cy="3240360"/>
          </a:xfrm>
        </p:spPr>
        <p:txBody>
          <a:bodyPr>
            <a:normAutofit/>
          </a:bodyPr>
          <a:lstStyle/>
          <a:p>
            <a:pPr marL="0" lvl="1" indent="0">
              <a:buNone/>
            </a:pPr>
            <a:endParaRPr lang="nl-BE" sz="2400" b="1" smtClean="0"/>
          </a:p>
          <a:p>
            <a:pPr lvl="1">
              <a:buFont typeface="Arial" panose="020B0604020202020204" pitchFamily="34" charset="0"/>
              <a:buChar char="‒"/>
            </a:pPr>
            <a:r>
              <a:rPr lang="nl-BE" sz="2400" smtClean="0"/>
              <a:t> Ellen Van Eynde (Psycholoog en preventiewerker)</a:t>
            </a:r>
          </a:p>
          <a:p>
            <a:pPr marL="301943" lvl="1" indent="0">
              <a:buNone/>
            </a:pPr>
            <a:r>
              <a:rPr lang="nl-BE" sz="2400"/>
              <a:t>	</a:t>
            </a:r>
            <a:r>
              <a:rPr lang="nl-BE" sz="2400" smtClean="0"/>
              <a:t> </a:t>
            </a:r>
            <a:r>
              <a:rPr lang="nl-BE" sz="2400">
                <a:hlinkClick r:id="rId3"/>
              </a:rPr>
              <a:t>Ellenvaneynde@cggkempen.be</a:t>
            </a:r>
            <a:endParaRPr lang="nl-BE" sz="2400"/>
          </a:p>
          <a:p>
            <a:pPr lvl="1">
              <a:buFont typeface="Arial" panose="020B0604020202020204" pitchFamily="34" charset="0"/>
              <a:buChar char="‒"/>
            </a:pPr>
            <a:endParaRPr lang="nl-BE" sz="2400"/>
          </a:p>
          <a:p>
            <a:pPr lvl="1">
              <a:buFont typeface="Arial" panose="020B0604020202020204" pitchFamily="34" charset="0"/>
              <a:buChar char="‒"/>
            </a:pPr>
            <a:r>
              <a:rPr lang="nl-BE" sz="2400" smtClean="0"/>
              <a:t> Inne </a:t>
            </a:r>
            <a:r>
              <a:rPr lang="nl-BE" sz="2400"/>
              <a:t>Geybels (Psycholoog en </a:t>
            </a:r>
            <a:r>
              <a:rPr lang="nl-BE" sz="2400" smtClean="0"/>
              <a:t>gedragstherapeut) </a:t>
            </a:r>
            <a:r>
              <a:rPr lang="nl-BE" smtClean="0"/>
              <a:t>– tijdelijk in zwangerschapsrust</a:t>
            </a:r>
          </a:p>
          <a:p>
            <a:pPr marL="301943" lvl="1" indent="0">
              <a:buNone/>
            </a:pPr>
            <a:r>
              <a:rPr lang="nl-BE" sz="2400" smtClean="0"/>
              <a:t>	</a:t>
            </a:r>
            <a:r>
              <a:rPr lang="nl-BE" sz="2400" smtClean="0">
                <a:hlinkClick r:id="rId4"/>
              </a:rPr>
              <a:t>innegeybels@cggkempen.be</a:t>
            </a:r>
            <a:r>
              <a:rPr lang="nl-BE" sz="2400" smtClean="0"/>
              <a:t> </a:t>
            </a:r>
            <a:r>
              <a:rPr lang="nl-BE" sz="2400"/>
              <a:t/>
            </a:r>
            <a:br>
              <a:rPr lang="nl-BE" sz="2400"/>
            </a:br>
            <a:endParaRPr lang="nl-BE" sz="2400"/>
          </a:p>
          <a:p>
            <a:pPr marL="301943" lvl="1" indent="0">
              <a:buNone/>
            </a:pPr>
            <a:r>
              <a:rPr lang="nl-BE" sz="2400" smtClean="0"/>
              <a:t>Tel: 014/41 </a:t>
            </a:r>
            <a:r>
              <a:rPr lang="nl-BE" sz="2400"/>
              <a:t>09 67</a:t>
            </a:r>
          </a:p>
          <a:p>
            <a:pPr lvl="1"/>
            <a:endParaRPr lang="nl-BE"/>
          </a:p>
        </p:txBody>
      </p:sp>
      <p:sp>
        <p:nvSpPr>
          <p:cNvPr id="2" name="Titel 1"/>
          <p:cNvSpPr>
            <a:spLocks noGrp="1"/>
          </p:cNvSpPr>
          <p:nvPr>
            <p:ph type="title"/>
          </p:nvPr>
        </p:nvSpPr>
        <p:spPr/>
        <p:txBody>
          <a:bodyPr>
            <a:normAutofit/>
          </a:bodyPr>
          <a:lstStyle/>
          <a:p>
            <a:r>
              <a:rPr lang="nl-BE" smtClean="0">
                <a:solidFill>
                  <a:schemeClr val="tx1"/>
                </a:solidFill>
              </a:rPr>
              <a:t>Aanspreekpunten</a:t>
            </a:r>
            <a:endParaRPr lang="nl-BE">
              <a:solidFill>
                <a:schemeClr val="tx1"/>
              </a:solidFill>
            </a:endParaRPr>
          </a:p>
        </p:txBody>
      </p:sp>
      <p:pic>
        <p:nvPicPr>
          <p:cNvPr id="6" name="Picture 2" descr="Home">
            <a:hlinkClick r:id="rId5" tooltip="Hom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2079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title"/>
          </p:nvPr>
        </p:nvSpPr>
        <p:spPr>
          <a:xfrm>
            <a:off x="1024128" y="585216"/>
            <a:ext cx="9720072" cy="1499616"/>
          </a:xfrm>
        </p:spPr>
        <p:txBody>
          <a:bodyPr>
            <a:normAutofit/>
          </a:bodyPr>
          <a:lstStyle/>
          <a:p>
            <a:r>
              <a:rPr lang="nl-BE" smtClean="0">
                <a:solidFill>
                  <a:schemeClr val="tx1"/>
                </a:solidFill>
              </a:rPr>
              <a:t>Bedankt voor uw aandacht </a:t>
            </a:r>
            <a:endParaRPr lang="nl-BE">
              <a:solidFill>
                <a:schemeClr val="tx1"/>
              </a:solidFill>
            </a:endParaRPr>
          </a:p>
        </p:txBody>
      </p:sp>
      <p:pic>
        <p:nvPicPr>
          <p:cNvPr id="7" name="Picture 2" descr="http://www.pranergy.nl/wp-content/uploads/2015/09/antistress-300x225.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3173" y="1952071"/>
            <a:ext cx="5929485" cy="3273071"/>
          </a:xfrm>
          <a:prstGeom prst="rect">
            <a:avLst/>
          </a:prstGeom>
          <a:noFill/>
          <a:extLst>
            <a:ext uri="{909E8E84-426E-40DD-AFC4-6F175D3DCCD1}">
              <a14:hiddenFill xmlns:a14="http://schemas.microsoft.com/office/drawing/2010/main">
                <a:solidFill>
                  <a:srgbClr val="FFFFFF"/>
                </a:solidFill>
              </a14:hiddenFill>
            </a:ext>
          </a:extLst>
        </p:spPr>
      </p:pic>
      <p:sp>
        <p:nvSpPr>
          <p:cNvPr id="10" name="Tijdelijke aanduiding voor inhoud 2"/>
          <p:cNvSpPr>
            <a:spLocks noGrp="1"/>
          </p:cNvSpPr>
          <p:nvPr>
            <p:ph idx="1"/>
          </p:nvPr>
        </p:nvSpPr>
        <p:spPr>
          <a:xfrm>
            <a:off x="929515" y="5558608"/>
            <a:ext cx="2486345" cy="1378858"/>
          </a:xfrm>
        </p:spPr>
        <p:txBody>
          <a:bodyPr>
            <a:normAutofit/>
          </a:bodyPr>
          <a:lstStyle/>
          <a:p>
            <a:pPr marL="0" indent="0">
              <a:buNone/>
            </a:pPr>
            <a:r>
              <a:rPr lang="nl-BE" b="1" smtClean="0">
                <a:solidFill>
                  <a:schemeClr val="tx1"/>
                </a:solidFill>
              </a:rPr>
              <a:t>CGG Kempen</a:t>
            </a:r>
          </a:p>
          <a:p>
            <a:pPr marL="0" indent="0">
              <a:buNone/>
            </a:pPr>
            <a:r>
              <a:rPr lang="nl-BE" smtClean="0">
                <a:solidFill>
                  <a:schemeClr val="tx1"/>
                </a:solidFill>
              </a:rPr>
              <a:t>Ellen Van Eynde</a:t>
            </a:r>
          </a:p>
        </p:txBody>
      </p:sp>
      <p:pic>
        <p:nvPicPr>
          <p:cNvPr id="8" name="Picture 2" descr="Home">
            <a:hlinkClick r:id="rId5" tooltip="Hom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332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Burn-out voorkomen – leven in balans</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pPr marL="128016" lvl="1" indent="0">
              <a:buNone/>
            </a:pPr>
            <a:r>
              <a:rPr lang="nl-BE" b="1" smtClean="0"/>
              <a:t>Doelstelling</a:t>
            </a:r>
            <a:r>
              <a:rPr lang="nl-BE"/>
              <a:t> </a:t>
            </a:r>
            <a:endParaRPr lang="nl-BE" smtClean="0"/>
          </a:p>
          <a:p>
            <a:pPr lvl="1">
              <a:buFont typeface="Arial" panose="020B0604020202020204" pitchFamily="34" charset="0"/>
              <a:buChar char="•"/>
            </a:pPr>
            <a:r>
              <a:rPr lang="nl-BE" smtClean="0"/>
              <a:t>Werknemers informeren en sensibiliseren over stress en burn-out</a:t>
            </a:r>
          </a:p>
          <a:p>
            <a:pPr lvl="1">
              <a:buFont typeface="Arial" panose="020B0604020202020204" pitchFamily="34" charset="0"/>
              <a:buChar char="•"/>
            </a:pPr>
            <a:r>
              <a:rPr lang="nl-BE" smtClean="0"/>
              <a:t>Taboe doorbreken </a:t>
            </a:r>
          </a:p>
          <a:p>
            <a:pPr lvl="1">
              <a:buFont typeface="Arial" panose="020B0604020202020204" pitchFamily="34" charset="0"/>
              <a:buChar char="•"/>
            </a:pPr>
            <a:r>
              <a:rPr lang="nl-BE" smtClean="0"/>
              <a:t>Stimuleren van zelfbewustwording</a:t>
            </a:r>
          </a:p>
          <a:p>
            <a:pPr lvl="1">
              <a:buFont typeface="Arial" panose="020B0604020202020204" pitchFamily="34" charset="0"/>
              <a:buChar char="•"/>
            </a:pPr>
            <a:r>
              <a:rPr lang="nl-BE" smtClean="0"/>
              <a:t>Verhogen van draagkracht en verlagen van draaglast door adequate coping aan te leren</a:t>
            </a:r>
          </a:p>
          <a:p>
            <a:pPr lvl="1">
              <a:buFont typeface="Arial" panose="020B0604020202020204" pitchFamily="34" charset="0"/>
              <a:buChar char="•"/>
            </a:pPr>
            <a:endParaRPr lang="nl-BE"/>
          </a:p>
          <a:p>
            <a:pPr marL="128016" lvl="1" indent="0">
              <a:buNone/>
            </a:pPr>
            <a:r>
              <a:rPr lang="nl-BE" smtClean="0"/>
              <a:t>Aanbod optimaliseren en verder uitrollen </a:t>
            </a:r>
            <a:r>
              <a:rPr lang="nl-BE" smtClean="0">
                <a:sym typeface="Wingdings" panose="05000000000000000000" pitchFamily="2" charset="2"/>
              </a:rPr>
              <a:t> nieuwe doelgroep aanboren binnen sector onderwijs</a:t>
            </a:r>
            <a:endParaRPr lang="nl-BE"/>
          </a:p>
          <a:p>
            <a:pPr marL="128016" lvl="1" indent="0">
              <a:buNone/>
            </a:pPr>
            <a:endParaRPr lang="nl-BE"/>
          </a:p>
          <a:p>
            <a:pPr lvl="1"/>
            <a:r>
              <a:rPr lang="nl-BE" smtClean="0"/>
              <a:t>In company trajecten, met nieuwe doelgroep</a:t>
            </a:r>
          </a:p>
          <a:p>
            <a:pPr lvl="1"/>
            <a:r>
              <a:rPr lang="nl-BE" smtClean="0"/>
              <a:t>Open aanbod voor particulieren </a:t>
            </a:r>
          </a:p>
          <a:p>
            <a:pPr lvl="1"/>
            <a:r>
              <a:rPr lang="nl-BE" smtClean="0"/>
              <a:t>Aanbod op maat van een organisatie of team</a:t>
            </a:r>
          </a:p>
          <a:p>
            <a:pPr marL="128016" lvl="1" indent="0">
              <a:buNone/>
            </a:pPr>
            <a:endParaRPr lang="nl-BE" smtClean="0"/>
          </a:p>
          <a:p>
            <a:pPr marL="128016" lvl="1" indent="0">
              <a:buNone/>
            </a:pPr>
            <a:endParaRPr lang="nl-BE"/>
          </a:p>
          <a:p>
            <a:pPr marL="128016" lvl="1" indent="0">
              <a:buNone/>
            </a:pPr>
            <a:endParaRPr lang="nl-BE"/>
          </a:p>
          <a:p>
            <a:pPr marL="0" indent="0">
              <a:buNone/>
            </a:pPr>
            <a:endParaRPr lang="nl-BE" sz="2800"/>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8571" y="4526118"/>
            <a:ext cx="3483428" cy="2331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51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500"/>
                                        <p:tgtEl>
                                          <p:spTgt spid="5">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8" end="8"/>
                                            </p:txEl>
                                          </p:spTgt>
                                        </p:tgtEl>
                                        <p:attrNameLst>
                                          <p:attrName>style.visibility</p:attrName>
                                        </p:attrNameLst>
                                      </p:cBhvr>
                                      <p:to>
                                        <p:strVal val="visible"/>
                                      </p:to>
                                    </p:set>
                                    <p:animEffect transition="in" filter="fade">
                                      <p:cBhvr>
                                        <p:cTn id="17" dur="500"/>
                                        <p:tgtEl>
                                          <p:spTgt spid="5">
                                            <p:txEl>
                                              <p:pRg st="8" end="8"/>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9" end="9"/>
                                            </p:txEl>
                                          </p:spTgt>
                                        </p:tgtEl>
                                        <p:attrNameLst>
                                          <p:attrName>style.visibility</p:attrName>
                                        </p:attrNameLst>
                                      </p:cBhvr>
                                      <p:to>
                                        <p:strVal val="visible"/>
                                      </p:to>
                                    </p:set>
                                    <p:animEffect transition="in" filter="fade">
                                      <p:cBhvr>
                                        <p:cTn id="20" dur="500"/>
                                        <p:tgtEl>
                                          <p:spTgt spid="5">
                                            <p:txEl>
                                              <p:pRg st="9" end="9"/>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10" end="10"/>
                                            </p:txEl>
                                          </p:spTgt>
                                        </p:tgtEl>
                                        <p:attrNameLst>
                                          <p:attrName>style.visibility</p:attrName>
                                        </p:attrNameLst>
                                      </p:cBhvr>
                                      <p:to>
                                        <p:strVal val="visible"/>
                                      </p:to>
                                    </p:set>
                                    <p:animEffect transition="in" filter="fade">
                                      <p:cBhvr>
                                        <p:cTn id="23"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fr-FR" sz="1800" b="1" u="sng" smtClean="0"/>
              <a:t>PROCESINDICATOR  </a:t>
            </a:r>
            <a:r>
              <a:rPr lang="fr-FR" sz="1800" b="1" u="sng"/>
              <a:t>1 </a:t>
            </a:r>
            <a:r>
              <a:rPr lang="fr-FR" sz="1800"/>
              <a:t/>
            </a:r>
            <a:br>
              <a:rPr lang="fr-FR" sz="1800"/>
            </a:br>
            <a:r>
              <a:rPr lang="fr-FR" sz="1800" err="1"/>
              <a:t>Vooropgestelde</a:t>
            </a:r>
            <a:r>
              <a:rPr lang="fr-FR" sz="1800"/>
              <a:t> </a:t>
            </a:r>
            <a:r>
              <a:rPr lang="fr-FR" sz="1800" err="1"/>
              <a:t>aantal</a:t>
            </a:r>
            <a:r>
              <a:rPr lang="fr-FR" sz="1800"/>
              <a:t> </a:t>
            </a:r>
            <a:r>
              <a:rPr lang="fr-FR" sz="1800" err="1"/>
              <a:t>aangeschreven</a:t>
            </a:r>
            <a:r>
              <a:rPr lang="fr-FR" sz="1800"/>
              <a:t> </a:t>
            </a:r>
            <a:r>
              <a:rPr lang="fr-FR" sz="1800" err="1"/>
              <a:t>partners</a:t>
            </a:r>
            <a:r>
              <a:rPr lang="fr-FR" sz="1800"/>
              <a:t> en </a:t>
            </a:r>
            <a:r>
              <a:rPr lang="fr-FR" sz="1800" err="1"/>
              <a:t>organisaties</a:t>
            </a:r>
            <a:r>
              <a:rPr lang="fr-FR" sz="1800"/>
              <a:t> </a:t>
            </a:r>
            <a:r>
              <a:rPr lang="fr-FR" sz="1800" err="1"/>
              <a:t>binnen</a:t>
            </a:r>
            <a:r>
              <a:rPr lang="fr-FR" sz="1800"/>
              <a:t> en </a:t>
            </a:r>
            <a:r>
              <a:rPr lang="fr-FR" sz="1800" err="1"/>
              <a:t>buiten</a:t>
            </a:r>
            <a:r>
              <a:rPr lang="fr-FR" sz="1800"/>
              <a:t> het </a:t>
            </a:r>
            <a:r>
              <a:rPr lang="fr-FR" sz="1800" err="1"/>
              <a:t>netwerk</a:t>
            </a:r>
            <a:r>
              <a:rPr lang="fr-FR" sz="1800"/>
              <a:t> GGZ Kempen ter </a:t>
            </a:r>
            <a:r>
              <a:rPr lang="fr-FR" sz="1800" err="1"/>
              <a:t>bekendmaking</a:t>
            </a:r>
            <a:r>
              <a:rPr lang="fr-FR" sz="1800"/>
              <a:t> van het </a:t>
            </a:r>
            <a:r>
              <a:rPr lang="fr-FR" sz="1800" err="1"/>
              <a:t>pilootproject</a:t>
            </a:r>
            <a:r>
              <a:rPr lang="fr-FR" sz="1800"/>
              <a:t> (</a:t>
            </a:r>
            <a:r>
              <a:rPr lang="fr-FR" sz="1800" i="1"/>
              <a:t>profit en non-profit </a:t>
            </a:r>
            <a:r>
              <a:rPr lang="fr-FR" sz="1800" i="1" err="1"/>
              <a:t>organisaties</a:t>
            </a:r>
            <a:r>
              <a:rPr lang="fr-FR" sz="1800" i="1"/>
              <a:t>, </a:t>
            </a:r>
            <a:r>
              <a:rPr lang="fr-FR" sz="1800" i="1" err="1"/>
              <a:t>huisartsen</a:t>
            </a:r>
            <a:r>
              <a:rPr lang="fr-FR" sz="1800" i="1"/>
              <a:t> en </a:t>
            </a:r>
            <a:r>
              <a:rPr lang="fr-FR" sz="1800" i="1" err="1"/>
              <a:t>andere</a:t>
            </a:r>
            <a:r>
              <a:rPr lang="fr-FR" sz="1800" i="1"/>
              <a:t> </a:t>
            </a:r>
            <a:r>
              <a:rPr lang="fr-FR" sz="1800" i="1" err="1"/>
              <a:t>eerstelijnszorgverleners</a:t>
            </a:r>
            <a:r>
              <a:rPr lang="fr-FR" sz="1800" i="1"/>
              <a:t>, </a:t>
            </a:r>
            <a:r>
              <a:rPr lang="fr-FR" sz="1800" i="1" err="1"/>
              <a:t>lokale</a:t>
            </a:r>
            <a:r>
              <a:rPr lang="fr-FR" sz="1800" i="1"/>
              <a:t> </a:t>
            </a:r>
            <a:r>
              <a:rPr lang="fr-FR" sz="1800" i="1" err="1"/>
              <a:t>besturen</a:t>
            </a:r>
            <a:r>
              <a:rPr lang="fr-FR" sz="1800" i="1"/>
              <a:t>, </a:t>
            </a:r>
            <a:r>
              <a:rPr lang="fr-FR" sz="1800" i="1" err="1"/>
              <a:t>onderwijsinstellingen</a:t>
            </a:r>
            <a:r>
              <a:rPr lang="fr-FR" sz="1800" i="1"/>
              <a:t>, </a:t>
            </a:r>
            <a:r>
              <a:rPr lang="fr-FR" sz="1800" i="1" err="1"/>
              <a:t>mutualiteiten</a:t>
            </a:r>
            <a:r>
              <a:rPr lang="fr-FR" sz="1800" i="1"/>
              <a:t>, externe </a:t>
            </a:r>
            <a:r>
              <a:rPr lang="fr-FR" sz="1800" i="1" err="1"/>
              <a:t>diensten</a:t>
            </a:r>
            <a:r>
              <a:rPr lang="fr-FR" sz="1800" i="1"/>
              <a:t> </a:t>
            </a:r>
            <a:r>
              <a:rPr lang="fr-FR" sz="1800" i="1" err="1"/>
              <a:t>voor</a:t>
            </a:r>
            <a:r>
              <a:rPr lang="fr-FR" sz="1800" i="1"/>
              <a:t> </a:t>
            </a:r>
            <a:r>
              <a:rPr lang="fr-FR" sz="1800" i="1" err="1"/>
              <a:t>preventie</a:t>
            </a:r>
            <a:r>
              <a:rPr lang="fr-FR" sz="1800" i="1"/>
              <a:t> en </a:t>
            </a:r>
            <a:r>
              <a:rPr lang="fr-FR" sz="1800" i="1" err="1"/>
              <a:t>bescherming</a:t>
            </a:r>
            <a:r>
              <a:rPr lang="fr-FR" sz="1800" i="1"/>
              <a:t> op het </a:t>
            </a:r>
            <a:r>
              <a:rPr lang="fr-FR" sz="1800" i="1" err="1"/>
              <a:t>werk</a:t>
            </a:r>
            <a:r>
              <a:rPr lang="fr-FR" sz="1800" i="1"/>
              <a:t>, </a:t>
            </a:r>
            <a:r>
              <a:rPr lang="fr-FR" sz="1800" i="1" err="1"/>
              <a:t>welzijnsorganisaties</a:t>
            </a:r>
            <a:r>
              <a:rPr lang="fr-FR" sz="1800" i="1"/>
              <a:t>, …)</a:t>
            </a:r>
            <a:r>
              <a:rPr lang="fr-FR" sz="1800"/>
              <a:t> : 200 – </a:t>
            </a:r>
            <a:r>
              <a:rPr lang="fr-FR" sz="1800" err="1"/>
              <a:t>gerealiseerd</a:t>
            </a:r>
            <a:endParaRPr lang="fr-FR" sz="1800"/>
          </a:p>
          <a:p>
            <a:endParaRPr lang="fr-FR"/>
          </a:p>
          <a:p>
            <a:r>
              <a:rPr lang="fr-FR" sz="1800" b="1" u="sng"/>
              <a:t>PROCESINDICATOR  2</a:t>
            </a:r>
            <a:r>
              <a:rPr lang="fr-FR" sz="1800"/>
              <a:t/>
            </a:r>
            <a:br>
              <a:rPr lang="fr-FR" sz="1800"/>
            </a:br>
            <a:r>
              <a:rPr lang="fr-FR" sz="1800" err="1"/>
              <a:t>Aantal</a:t>
            </a:r>
            <a:r>
              <a:rPr lang="fr-FR" sz="1800"/>
              <a:t> </a:t>
            </a:r>
            <a:r>
              <a:rPr lang="fr-FR" sz="1800" err="1"/>
              <a:t>proactieve</a:t>
            </a:r>
            <a:r>
              <a:rPr lang="fr-FR" sz="1800"/>
              <a:t> </a:t>
            </a:r>
            <a:r>
              <a:rPr lang="fr-FR" sz="1800" err="1"/>
              <a:t>initiatieven</a:t>
            </a:r>
            <a:r>
              <a:rPr lang="fr-FR" sz="1800"/>
              <a:t> ter </a:t>
            </a:r>
            <a:r>
              <a:rPr lang="fr-FR" sz="1800" err="1"/>
              <a:t>bekendmaking</a:t>
            </a:r>
            <a:r>
              <a:rPr lang="fr-FR" sz="1800"/>
              <a:t> van het </a:t>
            </a:r>
            <a:r>
              <a:rPr lang="fr-FR" sz="1800" err="1"/>
              <a:t>pilootproject</a:t>
            </a:r>
            <a:r>
              <a:rPr lang="fr-FR" sz="1800"/>
              <a:t> : 5  </a:t>
            </a:r>
            <a:r>
              <a:rPr lang="fr-FR" sz="1800" smtClean="0"/>
              <a:t>- </a:t>
            </a:r>
            <a:r>
              <a:rPr lang="fr-FR" sz="1800" err="1" smtClean="0"/>
              <a:t>gerealiseerd</a:t>
            </a:r>
            <a:endParaRPr lang="fr-FR" sz="1800" smtClean="0"/>
          </a:p>
          <a:p>
            <a:r>
              <a:rPr lang="fr-FR" sz="1800" err="1" smtClean="0"/>
              <a:t>we</a:t>
            </a:r>
            <a:r>
              <a:rPr lang="fr-FR" sz="1800" smtClean="0"/>
              <a:t> </a:t>
            </a:r>
            <a:r>
              <a:rPr lang="fr-FR" sz="1800" err="1"/>
              <a:t>eindigen</a:t>
            </a:r>
            <a:r>
              <a:rPr lang="fr-FR" sz="1800"/>
              <a:t> op 7  </a:t>
            </a:r>
            <a:r>
              <a:rPr lang="fr-FR" sz="1800" err="1"/>
              <a:t>gerealiseerde</a:t>
            </a:r>
            <a:r>
              <a:rPr lang="fr-FR" sz="1800"/>
              <a:t> </a:t>
            </a:r>
            <a:r>
              <a:rPr lang="fr-FR" sz="1800" err="1"/>
              <a:t>initiatieven</a:t>
            </a:r>
            <a:r>
              <a:rPr lang="fr-FR" sz="1800"/>
              <a:t> ter </a:t>
            </a:r>
            <a:r>
              <a:rPr lang="fr-FR" sz="1800" err="1"/>
              <a:t>bekendmaking</a:t>
            </a:r>
            <a:r>
              <a:rPr lang="fr-FR" sz="1800"/>
              <a:t> van het </a:t>
            </a:r>
            <a:r>
              <a:rPr lang="fr-FR" sz="1800" err="1"/>
              <a:t>project</a:t>
            </a:r>
            <a:endParaRPr lang="nl-BE" sz="1800"/>
          </a:p>
          <a:p>
            <a:pPr marL="0" indent="0">
              <a:buNone/>
            </a:pPr>
            <a:endParaRPr lang="nl-BE" sz="2800"/>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88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 calcmode="lin" valueType="num">
                                      <p:cBhvr additive="base">
                                        <p:cTn id="1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fr-FR" sz="1800" b="1" u="sng" smtClean="0"/>
              <a:t>PROCESINDICATOR  </a:t>
            </a:r>
            <a:r>
              <a:rPr lang="fr-FR" sz="1800" b="1" u="sng"/>
              <a:t>3 </a:t>
            </a:r>
            <a:r>
              <a:rPr lang="fr-FR" sz="1800"/>
              <a:t/>
            </a:r>
            <a:br>
              <a:rPr lang="fr-FR" sz="1800"/>
            </a:br>
            <a:r>
              <a:rPr lang="fr-FR" sz="1800" err="1"/>
              <a:t>Aantal</a:t>
            </a:r>
            <a:r>
              <a:rPr lang="fr-FR" sz="1800"/>
              <a:t> in-</a:t>
            </a:r>
            <a:r>
              <a:rPr lang="fr-FR" sz="1800" err="1"/>
              <a:t>company</a:t>
            </a:r>
            <a:r>
              <a:rPr lang="fr-FR" sz="1800"/>
              <a:t> </a:t>
            </a:r>
            <a:r>
              <a:rPr lang="fr-FR" sz="1800" err="1"/>
              <a:t>trajecten</a:t>
            </a:r>
            <a:r>
              <a:rPr lang="fr-FR" sz="1800"/>
              <a:t> : 3 </a:t>
            </a:r>
            <a:r>
              <a:rPr lang="fr-FR" sz="1800" err="1"/>
              <a:t>waarvan</a:t>
            </a:r>
            <a:r>
              <a:rPr lang="fr-FR" sz="1800"/>
              <a:t> minimum 1 met </a:t>
            </a:r>
            <a:r>
              <a:rPr lang="fr-FR" sz="1800" err="1"/>
              <a:t>nieuwe</a:t>
            </a:r>
            <a:r>
              <a:rPr lang="fr-FR" sz="1800"/>
              <a:t> </a:t>
            </a:r>
            <a:r>
              <a:rPr lang="fr-FR" sz="1800" err="1"/>
              <a:t>doelgroep</a:t>
            </a:r>
            <a:r>
              <a:rPr lang="fr-FR" sz="1800"/>
              <a:t> </a:t>
            </a:r>
            <a:endParaRPr lang="nl-BE" sz="1800"/>
          </a:p>
          <a:p>
            <a:r>
              <a:rPr lang="fr-FR" sz="1800" smtClean="0"/>
              <a:t>Niet </a:t>
            </a:r>
            <a:r>
              <a:rPr lang="fr-FR" sz="1800" err="1" smtClean="0"/>
              <a:t>tijdig</a:t>
            </a:r>
            <a:r>
              <a:rPr lang="fr-FR" sz="1800" smtClean="0"/>
              <a:t> </a:t>
            </a:r>
            <a:r>
              <a:rPr lang="fr-FR" sz="1800" err="1" smtClean="0"/>
              <a:t>gerealiseerd</a:t>
            </a:r>
            <a:r>
              <a:rPr lang="fr-FR" sz="1800" smtClean="0"/>
              <a:t> : Er </a:t>
            </a:r>
            <a:r>
              <a:rPr lang="fr-FR" sz="1800" err="1"/>
              <a:t>zijn</a:t>
            </a:r>
            <a:r>
              <a:rPr lang="fr-FR" sz="1800"/>
              <a:t> 2 </a:t>
            </a:r>
            <a:r>
              <a:rPr lang="fr-FR" sz="1800" smtClean="0"/>
              <a:t>in-company </a:t>
            </a:r>
            <a:r>
              <a:rPr lang="fr-FR" sz="1800" err="1"/>
              <a:t>trajecten</a:t>
            </a:r>
            <a:r>
              <a:rPr lang="fr-FR" sz="1800"/>
              <a:t> </a:t>
            </a:r>
            <a:r>
              <a:rPr lang="fr-FR" sz="1800" err="1"/>
              <a:t>gerealiseerd</a:t>
            </a:r>
            <a:r>
              <a:rPr lang="fr-FR" sz="1800"/>
              <a:t> met </a:t>
            </a:r>
            <a:r>
              <a:rPr lang="fr-FR" sz="1800" err="1"/>
              <a:t>nieuwe</a:t>
            </a:r>
            <a:r>
              <a:rPr lang="fr-FR" sz="1800"/>
              <a:t> </a:t>
            </a:r>
            <a:r>
              <a:rPr lang="fr-FR" sz="1800" err="1"/>
              <a:t>doelgroep</a:t>
            </a:r>
            <a:r>
              <a:rPr lang="fr-FR" sz="1800"/>
              <a:t>. </a:t>
            </a:r>
            <a:r>
              <a:rPr lang="fr-FR" sz="1800" err="1"/>
              <a:t>Daarnaast</a:t>
            </a:r>
            <a:r>
              <a:rPr lang="fr-FR" sz="1800"/>
              <a:t> </a:t>
            </a:r>
            <a:r>
              <a:rPr lang="fr-FR" sz="1800" err="1"/>
              <a:t>zijn</a:t>
            </a:r>
            <a:r>
              <a:rPr lang="fr-FR" sz="1800"/>
              <a:t> er </a:t>
            </a:r>
            <a:r>
              <a:rPr lang="fr-FR" sz="1800" err="1"/>
              <a:t>nog</a:t>
            </a:r>
            <a:r>
              <a:rPr lang="fr-FR" sz="1800"/>
              <a:t> 2 in </a:t>
            </a:r>
            <a:r>
              <a:rPr lang="fr-FR" sz="1800" err="1"/>
              <a:t>company</a:t>
            </a:r>
            <a:r>
              <a:rPr lang="fr-FR" sz="1800"/>
              <a:t> </a:t>
            </a:r>
            <a:r>
              <a:rPr lang="fr-FR" sz="1800" err="1"/>
              <a:t>trajecten</a:t>
            </a:r>
            <a:r>
              <a:rPr lang="fr-FR" sz="1800"/>
              <a:t> </a:t>
            </a:r>
            <a:r>
              <a:rPr lang="fr-FR" sz="1800" err="1"/>
              <a:t>gepland</a:t>
            </a:r>
            <a:r>
              <a:rPr lang="fr-FR" sz="1800"/>
              <a:t>. Het </a:t>
            </a:r>
            <a:r>
              <a:rPr lang="fr-FR" sz="1800" err="1"/>
              <a:t>vooropgestelde</a:t>
            </a:r>
            <a:r>
              <a:rPr lang="fr-FR" sz="1800"/>
              <a:t> </a:t>
            </a:r>
            <a:r>
              <a:rPr lang="fr-FR" sz="1800" err="1"/>
              <a:t>target</a:t>
            </a:r>
            <a:r>
              <a:rPr lang="fr-FR" sz="1800"/>
              <a:t> </a:t>
            </a:r>
            <a:r>
              <a:rPr lang="fr-FR" sz="1800" err="1"/>
              <a:t>werd</a:t>
            </a:r>
            <a:r>
              <a:rPr lang="fr-FR" sz="1800"/>
              <a:t> hier niet </a:t>
            </a:r>
            <a:r>
              <a:rPr lang="fr-FR" sz="1800" err="1"/>
              <a:t>tijdig</a:t>
            </a:r>
            <a:r>
              <a:rPr lang="fr-FR" sz="1800"/>
              <a:t> </a:t>
            </a:r>
            <a:r>
              <a:rPr lang="fr-FR" sz="1800" err="1"/>
              <a:t>behaald</a:t>
            </a:r>
            <a:r>
              <a:rPr lang="fr-FR" sz="1800"/>
              <a:t> </a:t>
            </a:r>
            <a:endParaRPr lang="nl-BE" sz="1800"/>
          </a:p>
          <a:p>
            <a:endParaRPr lang="fr-FR" sz="1800" b="1" u="sng" smtClean="0"/>
          </a:p>
          <a:p>
            <a:r>
              <a:rPr lang="fr-FR" sz="1800" b="1" u="sng" smtClean="0"/>
              <a:t>PROCESINDICATOR  </a:t>
            </a:r>
            <a:r>
              <a:rPr lang="fr-FR" sz="1800" b="1" u="sng"/>
              <a:t>4</a:t>
            </a:r>
            <a:r>
              <a:rPr lang="fr-FR" sz="1800" u="sng"/>
              <a:t/>
            </a:r>
            <a:br>
              <a:rPr lang="fr-FR" sz="1800" u="sng"/>
            </a:br>
            <a:r>
              <a:rPr lang="fr-FR" sz="1800" err="1"/>
              <a:t>Aantal</a:t>
            </a:r>
            <a:r>
              <a:rPr lang="fr-FR" sz="1800"/>
              <a:t> </a:t>
            </a:r>
            <a:r>
              <a:rPr lang="fr-FR" sz="1800" err="1"/>
              <a:t>tweedaagse</a:t>
            </a:r>
            <a:r>
              <a:rPr lang="fr-FR" sz="1800"/>
              <a:t> </a:t>
            </a:r>
            <a:r>
              <a:rPr lang="fr-FR" sz="1800" err="1"/>
              <a:t>cursussen</a:t>
            </a:r>
            <a:r>
              <a:rPr lang="fr-FR" sz="1800"/>
              <a:t> op </a:t>
            </a:r>
            <a:r>
              <a:rPr lang="fr-FR" sz="1800" err="1"/>
              <a:t>maat</a:t>
            </a:r>
            <a:r>
              <a:rPr lang="fr-FR" sz="1800"/>
              <a:t> van </a:t>
            </a:r>
            <a:r>
              <a:rPr lang="fr-FR" sz="1800" err="1"/>
              <a:t>particulieren</a:t>
            </a:r>
            <a:r>
              <a:rPr lang="fr-FR" sz="1800"/>
              <a:t> : 4 – </a:t>
            </a:r>
            <a:r>
              <a:rPr lang="fr-FR" sz="1800" err="1"/>
              <a:t>gerealiseerd</a:t>
            </a:r>
            <a:endParaRPr lang="fr-FR" sz="1800"/>
          </a:p>
          <a:p>
            <a:endParaRPr lang="fr-FR" sz="1800" i="1"/>
          </a:p>
          <a:p>
            <a:r>
              <a:rPr lang="fr-FR" sz="1800" b="1" u="sng"/>
              <a:t>PROCESINDICATOR  </a:t>
            </a:r>
            <a:r>
              <a:rPr lang="fr-FR" sz="1800" b="1" u="sng" smtClean="0"/>
              <a:t>5</a:t>
            </a:r>
            <a:r>
              <a:rPr lang="fr-FR" sz="1800" u="sng"/>
              <a:t/>
            </a:r>
            <a:br>
              <a:rPr lang="fr-FR" sz="1800" u="sng"/>
            </a:br>
            <a:r>
              <a:rPr lang="fr-FR" sz="1800" err="1"/>
              <a:t>Aantal</a:t>
            </a:r>
            <a:r>
              <a:rPr lang="fr-FR" sz="1800"/>
              <a:t> op </a:t>
            </a:r>
            <a:r>
              <a:rPr lang="fr-FR" sz="1800" err="1"/>
              <a:t>maat</a:t>
            </a:r>
            <a:r>
              <a:rPr lang="fr-FR" sz="1800"/>
              <a:t> </a:t>
            </a:r>
            <a:r>
              <a:rPr lang="fr-FR" sz="1800" err="1"/>
              <a:t>uitgewerkte</a:t>
            </a:r>
            <a:r>
              <a:rPr lang="fr-FR" sz="1800"/>
              <a:t> </a:t>
            </a:r>
            <a:r>
              <a:rPr lang="fr-FR" sz="1800" err="1"/>
              <a:t>activiteiten</a:t>
            </a:r>
            <a:r>
              <a:rPr lang="fr-FR" sz="1800"/>
              <a:t> : </a:t>
            </a:r>
            <a:r>
              <a:rPr lang="fr-FR" sz="1800" smtClean="0"/>
              <a:t>2 </a:t>
            </a:r>
            <a:r>
              <a:rPr lang="fr-FR" sz="1800"/>
              <a:t>– </a:t>
            </a:r>
            <a:r>
              <a:rPr lang="fr-FR" sz="1800" err="1"/>
              <a:t>gerealiseerd</a:t>
            </a:r>
            <a:endParaRPr lang="fr-FR" sz="1800"/>
          </a:p>
          <a:p>
            <a:endParaRPr lang="nl-BE" sz="1800"/>
          </a:p>
          <a:p>
            <a:pPr marL="0" indent="0">
              <a:buNone/>
            </a:pPr>
            <a:endParaRPr lang="nl-BE" sz="2800"/>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11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anim calcmode="lin" valueType="num">
                                      <p:cBhvr additive="base">
                                        <p:cTn id="1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002972"/>
            <a:ext cx="9997006" cy="4557486"/>
          </a:xfrm>
        </p:spPr>
        <p:txBody>
          <a:bodyPr>
            <a:noAutofit/>
          </a:bodyPr>
          <a:lstStyle/>
          <a:p>
            <a:r>
              <a:rPr lang="fr-FR" sz="1800" b="1" err="1" smtClean="0"/>
              <a:t>Totaal</a:t>
            </a:r>
            <a:r>
              <a:rPr lang="fr-FR" sz="1800" b="1" smtClean="0"/>
              <a:t> </a:t>
            </a:r>
            <a:r>
              <a:rPr lang="fr-FR" sz="1800" b="1" err="1" smtClean="0"/>
              <a:t>aantal</a:t>
            </a:r>
            <a:r>
              <a:rPr lang="fr-FR" sz="1800" b="1" smtClean="0"/>
              <a:t> </a:t>
            </a:r>
            <a:r>
              <a:rPr lang="fr-FR" sz="1800" b="1" err="1" smtClean="0"/>
              <a:t>bereikte</a:t>
            </a:r>
            <a:r>
              <a:rPr lang="fr-FR" sz="1800" b="1" smtClean="0"/>
              <a:t> </a:t>
            </a:r>
            <a:r>
              <a:rPr lang="fr-FR" sz="1800" b="1" err="1" smtClean="0"/>
              <a:t>werknemers</a:t>
            </a:r>
            <a:r>
              <a:rPr lang="fr-FR" sz="1800" b="1" smtClean="0"/>
              <a:t>: 166 </a:t>
            </a:r>
          </a:p>
          <a:p>
            <a:endParaRPr lang="fr-FR" sz="1800" b="1"/>
          </a:p>
          <a:p>
            <a:r>
              <a:rPr lang="fr-FR" sz="1800" b="1" u="sng" smtClean="0"/>
              <a:t>TARGET 1</a:t>
            </a:r>
            <a:r>
              <a:rPr lang="fr-FR" sz="1800" b="1" u="sng"/>
              <a:t> </a:t>
            </a:r>
            <a:r>
              <a:rPr lang="fr-FR" sz="1800" b="1" u="sng" smtClean="0"/>
              <a:t>:</a:t>
            </a:r>
            <a:r>
              <a:rPr lang="fr-FR" sz="1800" u="sng" smtClean="0"/>
              <a:t> </a:t>
            </a:r>
            <a:r>
              <a:rPr lang="fr-FR" sz="1800"/>
              <a:t/>
            </a:r>
            <a:br>
              <a:rPr lang="fr-FR" sz="1800"/>
            </a:br>
            <a:r>
              <a:rPr lang="fr-FR" sz="1800" i="1" err="1" smtClean="0"/>
              <a:t>Zowel</a:t>
            </a:r>
            <a:r>
              <a:rPr lang="fr-FR" sz="1800" i="1" smtClean="0"/>
              <a:t> </a:t>
            </a:r>
            <a:r>
              <a:rPr lang="fr-FR" sz="1800" i="1" err="1"/>
              <a:t>voor</a:t>
            </a:r>
            <a:r>
              <a:rPr lang="fr-FR" sz="1800" i="1"/>
              <a:t> in-</a:t>
            </a:r>
            <a:r>
              <a:rPr lang="fr-FR" sz="1800" i="1" err="1"/>
              <a:t>company</a:t>
            </a:r>
            <a:r>
              <a:rPr lang="fr-FR" sz="1800" i="1"/>
              <a:t> </a:t>
            </a:r>
            <a:r>
              <a:rPr lang="fr-FR" sz="1800" i="1" err="1"/>
              <a:t>trajecten</a:t>
            </a:r>
            <a:r>
              <a:rPr lang="fr-FR" sz="1800" i="1"/>
              <a:t> </a:t>
            </a:r>
            <a:r>
              <a:rPr lang="fr-FR" sz="1800" i="1" err="1"/>
              <a:t>als</a:t>
            </a:r>
            <a:r>
              <a:rPr lang="fr-FR" sz="1800" i="1"/>
              <a:t> </a:t>
            </a:r>
            <a:r>
              <a:rPr lang="fr-FR" sz="1800" i="1" err="1"/>
              <a:t>tweedaagse</a:t>
            </a:r>
            <a:r>
              <a:rPr lang="fr-FR" sz="1800" i="1"/>
              <a:t> </a:t>
            </a:r>
            <a:r>
              <a:rPr lang="fr-FR" sz="1800" i="1" err="1"/>
              <a:t>cursussen</a:t>
            </a:r>
            <a:r>
              <a:rPr lang="fr-FR" sz="1800" i="1"/>
              <a:t> op </a:t>
            </a:r>
            <a:r>
              <a:rPr lang="fr-FR" sz="1800" i="1" err="1"/>
              <a:t>maat</a:t>
            </a:r>
            <a:r>
              <a:rPr lang="fr-FR" sz="1800" i="1"/>
              <a:t> van </a:t>
            </a:r>
            <a:r>
              <a:rPr lang="fr-FR" sz="1800" i="1" err="1"/>
              <a:t>particulieren</a:t>
            </a:r>
            <a:r>
              <a:rPr lang="fr-FR" sz="1800" i="1"/>
              <a:t>, </a:t>
            </a:r>
            <a:r>
              <a:rPr lang="fr-FR" sz="1800" i="1" err="1"/>
              <a:t>opteren</a:t>
            </a:r>
            <a:r>
              <a:rPr lang="fr-FR" sz="1800" i="1"/>
              <a:t> </a:t>
            </a:r>
            <a:r>
              <a:rPr lang="fr-FR" sz="1800" i="1" err="1"/>
              <a:t>we</a:t>
            </a:r>
            <a:r>
              <a:rPr lang="fr-FR" sz="1800" i="1"/>
              <a:t> </a:t>
            </a:r>
            <a:r>
              <a:rPr lang="fr-FR" sz="1800" i="1" err="1"/>
              <a:t>voor</a:t>
            </a:r>
            <a:r>
              <a:rPr lang="fr-FR" sz="1800" i="1"/>
              <a:t> </a:t>
            </a:r>
            <a:r>
              <a:rPr lang="fr-FR" sz="1800" i="1" err="1"/>
              <a:t>een</a:t>
            </a:r>
            <a:r>
              <a:rPr lang="fr-FR" sz="1800" i="1"/>
              <a:t> </a:t>
            </a:r>
            <a:r>
              <a:rPr lang="fr-FR" sz="1800" i="1" err="1"/>
              <a:t>ipsatieve</a:t>
            </a:r>
            <a:r>
              <a:rPr lang="fr-FR" sz="1800" i="1"/>
              <a:t> </a:t>
            </a:r>
            <a:r>
              <a:rPr lang="fr-FR" sz="1800" i="1" err="1"/>
              <a:t>vergelijking</a:t>
            </a:r>
            <a:r>
              <a:rPr lang="fr-FR" sz="1800" i="1"/>
              <a:t> </a:t>
            </a:r>
            <a:r>
              <a:rPr lang="fr-FR" sz="1800" i="1" err="1"/>
              <a:t>tussen</a:t>
            </a:r>
            <a:r>
              <a:rPr lang="fr-FR" sz="1800" i="1"/>
              <a:t> </a:t>
            </a:r>
            <a:r>
              <a:rPr lang="fr-FR" sz="1800" i="1" err="1"/>
              <a:t>voor</a:t>
            </a:r>
            <a:r>
              <a:rPr lang="fr-FR" sz="1800" i="1"/>
              <a:t>-en </a:t>
            </a:r>
            <a:r>
              <a:rPr lang="fr-FR" sz="1800" i="1" err="1"/>
              <a:t>nameting</a:t>
            </a:r>
            <a:r>
              <a:rPr lang="fr-FR" sz="1800" i="1"/>
              <a:t> om de </a:t>
            </a:r>
            <a:r>
              <a:rPr lang="fr-FR" sz="1800" i="1" err="1"/>
              <a:t>persoonlijke</a:t>
            </a:r>
            <a:r>
              <a:rPr lang="fr-FR" sz="1800" i="1"/>
              <a:t> </a:t>
            </a:r>
            <a:r>
              <a:rPr lang="fr-FR" sz="1800" i="1" err="1"/>
              <a:t>ontwikkeling</a:t>
            </a:r>
            <a:r>
              <a:rPr lang="fr-FR" sz="1800" i="1"/>
              <a:t> van </a:t>
            </a:r>
            <a:r>
              <a:rPr lang="fr-FR" sz="1800" i="1" err="1"/>
              <a:t>deelnemers</a:t>
            </a:r>
            <a:r>
              <a:rPr lang="fr-FR" sz="1800" i="1"/>
              <a:t> in </a:t>
            </a:r>
            <a:r>
              <a:rPr lang="fr-FR" sz="1800" i="1" err="1"/>
              <a:t>kaart</a:t>
            </a:r>
            <a:r>
              <a:rPr lang="fr-FR" sz="1800" i="1"/>
              <a:t> te </a:t>
            </a:r>
            <a:r>
              <a:rPr lang="fr-FR" sz="1800" i="1" err="1"/>
              <a:t>brengen</a:t>
            </a:r>
            <a:r>
              <a:rPr lang="fr-FR" sz="1800" i="1"/>
              <a:t>. </a:t>
            </a:r>
            <a:r>
              <a:rPr lang="fr-FR" sz="1800" i="1" err="1"/>
              <a:t>We</a:t>
            </a:r>
            <a:r>
              <a:rPr lang="fr-FR" sz="1800" i="1"/>
              <a:t> </a:t>
            </a:r>
            <a:r>
              <a:rPr lang="fr-FR" sz="1800" i="1" err="1"/>
              <a:t>verwachten</a:t>
            </a:r>
            <a:r>
              <a:rPr lang="fr-FR" sz="1800" i="1"/>
              <a:t> </a:t>
            </a:r>
            <a:r>
              <a:rPr lang="fr-FR" sz="1800" i="1" err="1"/>
              <a:t>een</a:t>
            </a:r>
            <a:r>
              <a:rPr lang="fr-FR" sz="1800" i="1"/>
              <a:t> </a:t>
            </a:r>
            <a:r>
              <a:rPr lang="fr-FR" sz="1800" b="1" i="1" err="1"/>
              <a:t>stijging</a:t>
            </a:r>
            <a:r>
              <a:rPr lang="fr-FR" sz="1800" i="1"/>
              <a:t> van de </a:t>
            </a:r>
            <a:r>
              <a:rPr lang="fr-FR" sz="1800" b="1" i="1" err="1"/>
              <a:t>gemiddelde</a:t>
            </a:r>
            <a:r>
              <a:rPr lang="fr-FR" sz="1800" b="1" i="1"/>
              <a:t> </a:t>
            </a:r>
            <a:r>
              <a:rPr lang="fr-FR" sz="1800" b="1" i="1" err="1"/>
              <a:t>flexibiliteit</a:t>
            </a:r>
            <a:r>
              <a:rPr lang="fr-FR" sz="1800" b="1" i="1"/>
              <a:t> index score</a:t>
            </a:r>
            <a:r>
              <a:rPr lang="fr-FR" sz="1800" i="1"/>
              <a:t> </a:t>
            </a:r>
            <a:r>
              <a:rPr lang="fr-FR" sz="1800" i="1" err="1"/>
              <a:t>tussen</a:t>
            </a:r>
            <a:r>
              <a:rPr lang="fr-FR" sz="1800" i="1"/>
              <a:t> </a:t>
            </a:r>
            <a:r>
              <a:rPr lang="fr-FR" sz="1800" i="1" err="1"/>
              <a:t>voor</a:t>
            </a:r>
            <a:r>
              <a:rPr lang="fr-FR" sz="1800" i="1"/>
              <a:t>- en </a:t>
            </a:r>
            <a:r>
              <a:rPr lang="fr-FR" sz="1800" i="1" err="1"/>
              <a:t>nameting</a:t>
            </a:r>
            <a:r>
              <a:rPr lang="fr-FR" sz="1800" i="1"/>
              <a:t> op de FIT-60 </a:t>
            </a:r>
            <a:r>
              <a:rPr lang="fr-FR" sz="1800" i="1" err="1"/>
              <a:t>zelfrapportagevragenlijst</a:t>
            </a:r>
            <a:r>
              <a:rPr lang="fr-FR" sz="1800" i="1"/>
              <a:t> (</a:t>
            </a:r>
            <a:r>
              <a:rPr lang="fr-FR" sz="1800" i="1" err="1"/>
              <a:t>Batink</a:t>
            </a:r>
            <a:r>
              <a:rPr lang="fr-FR" sz="1800" i="1"/>
              <a:t>, Jansen &amp; De Mey, 2012</a:t>
            </a:r>
            <a:r>
              <a:rPr lang="fr-FR" sz="1800" i="1" smtClean="0"/>
              <a:t>).</a:t>
            </a:r>
          </a:p>
          <a:p>
            <a:pPr>
              <a:buFont typeface="Arial" panose="020B0604020202020204" pitchFamily="34" charset="0"/>
              <a:buChar char="•"/>
            </a:pPr>
            <a:r>
              <a:rPr lang="fr-FR" sz="1800" smtClean="0"/>
              <a:t> </a:t>
            </a:r>
            <a:r>
              <a:rPr lang="fr-FR" sz="1800" err="1" smtClean="0"/>
              <a:t>Voormeting</a:t>
            </a:r>
            <a:r>
              <a:rPr lang="fr-FR" sz="1800" smtClean="0"/>
              <a:t> </a:t>
            </a:r>
            <a:r>
              <a:rPr lang="fr-FR" sz="1800"/>
              <a:t>(</a:t>
            </a:r>
            <a:r>
              <a:rPr lang="fr-FR" sz="1800" i="1" smtClean="0"/>
              <a:t>36 ingevulde vragenlijsten</a:t>
            </a:r>
            <a:r>
              <a:rPr lang="fr-FR" sz="1800" smtClean="0"/>
              <a:t>): 191,7 </a:t>
            </a:r>
            <a:r>
              <a:rPr lang="fr-FR" sz="1800" err="1" smtClean="0"/>
              <a:t>punten</a:t>
            </a:r>
            <a:r>
              <a:rPr lang="fr-FR" sz="1800" smtClean="0"/>
              <a:t> </a:t>
            </a:r>
          </a:p>
          <a:p>
            <a:pPr>
              <a:buFont typeface="Arial" panose="020B0604020202020204" pitchFamily="34" charset="0"/>
              <a:buChar char="•"/>
            </a:pPr>
            <a:r>
              <a:rPr lang="fr-FR" sz="1800" smtClean="0"/>
              <a:t> </a:t>
            </a:r>
            <a:r>
              <a:rPr lang="fr-FR" sz="1800" err="1" smtClean="0"/>
              <a:t>Nameting</a:t>
            </a:r>
            <a:r>
              <a:rPr lang="fr-FR" sz="1800" smtClean="0"/>
              <a:t> (</a:t>
            </a:r>
            <a:r>
              <a:rPr lang="fr-FR" sz="1800" i="1" smtClean="0"/>
              <a:t>29 </a:t>
            </a:r>
            <a:r>
              <a:rPr lang="fr-FR" sz="1800" i="1" err="1" smtClean="0"/>
              <a:t>ingevulde</a:t>
            </a:r>
            <a:r>
              <a:rPr lang="fr-FR" sz="1800" i="1" smtClean="0"/>
              <a:t> vragenlijsten</a:t>
            </a:r>
            <a:r>
              <a:rPr lang="fr-FR" sz="1800" smtClean="0"/>
              <a:t>): 216,75 </a:t>
            </a:r>
            <a:r>
              <a:rPr lang="fr-FR" sz="1800" err="1" smtClean="0"/>
              <a:t>punten</a:t>
            </a:r>
            <a:endParaRPr lang="fr-FR" sz="1800"/>
          </a:p>
          <a:p>
            <a:r>
              <a:rPr lang="fr-FR" sz="1800" smtClean="0">
                <a:sym typeface="Wingdings" panose="05000000000000000000" pitchFamily="2" charset="2"/>
              </a:rPr>
              <a:t> </a:t>
            </a:r>
            <a:r>
              <a:rPr lang="fr-FR" sz="1800" smtClean="0"/>
              <a:t>Positieve </a:t>
            </a:r>
            <a:r>
              <a:rPr lang="fr-FR" sz="1800" err="1" smtClean="0"/>
              <a:t>stijging</a:t>
            </a:r>
            <a:r>
              <a:rPr lang="fr-FR" sz="1800" smtClean="0"/>
              <a:t> van </a:t>
            </a:r>
            <a:r>
              <a:rPr lang="fr-FR" sz="1800" b="1" err="1" smtClean="0"/>
              <a:t>gemiddeld</a:t>
            </a:r>
            <a:r>
              <a:rPr lang="fr-FR" sz="1800" b="1" smtClean="0"/>
              <a:t> </a:t>
            </a:r>
            <a:r>
              <a:rPr lang="fr-FR" sz="1800" b="1"/>
              <a:t>25,59 </a:t>
            </a:r>
            <a:r>
              <a:rPr lang="fr-FR" sz="1800" b="1" err="1"/>
              <a:t>punten</a:t>
            </a:r>
            <a:r>
              <a:rPr lang="fr-FR" sz="1800" b="1"/>
              <a:t> </a:t>
            </a:r>
            <a:r>
              <a:rPr lang="fr-FR" sz="1800"/>
              <a:t>op de FIT-60 </a:t>
            </a:r>
            <a:endParaRPr lang="fr-FR" sz="1800" smtClean="0"/>
          </a:p>
          <a:p>
            <a:endParaRPr lang="fr-FR" sz="1800" u="sng" smtClean="0"/>
          </a:p>
          <a:p>
            <a:endParaRPr lang="fr-FR" sz="1800" i="1"/>
          </a:p>
          <a:p>
            <a:endParaRPr lang="nl-BE" sz="1800"/>
          </a:p>
          <a:p>
            <a:pPr marL="0" indent="0">
              <a:buNone/>
            </a:pPr>
            <a:endParaRPr lang="nl-BE" sz="2800"/>
          </a:p>
          <a:p>
            <a:pPr marL="0" indent="0">
              <a:buNone/>
            </a:pP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11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 calcmode="lin" valueType="num">
                                      <p:cBhvr additive="base">
                                        <p:cTn id="1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 calcmode="lin" valueType="num">
                                      <p:cBhvr additive="base">
                                        <p:cTn id="16"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
                                            <p:txEl>
                                              <p:pRg st="5" end="5"/>
                                            </p:txEl>
                                          </p:spTgt>
                                        </p:tgtEl>
                                        <p:attrNameLst>
                                          <p:attrName>style.visibility</p:attrName>
                                        </p:attrNameLst>
                                      </p:cBhvr>
                                      <p:to>
                                        <p:strVal val="visible"/>
                                      </p:to>
                                    </p:set>
                                    <p:anim calcmode="lin" valueType="num">
                                      <p:cBhvr additive="base">
                                        <p:cTn id="20"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fr-FR" sz="1800" b="1" u="sng" smtClean="0"/>
              <a:t>TARGET 2</a:t>
            </a:r>
            <a:r>
              <a:rPr lang="fr-FR" sz="1800" b="1" u="sng"/>
              <a:t> : </a:t>
            </a:r>
            <a:endParaRPr lang="nl-BE" sz="1800" b="1" u="sng"/>
          </a:p>
          <a:p>
            <a:r>
              <a:rPr lang="fr-FR" sz="1800" b="1" i="1" err="1"/>
              <a:t>Algemene</a:t>
            </a:r>
            <a:r>
              <a:rPr lang="fr-FR" sz="1800" b="1" i="1"/>
              <a:t> </a:t>
            </a:r>
            <a:r>
              <a:rPr lang="fr-FR" sz="1800" b="1" i="1" err="1"/>
              <a:t>tevredenheid</a:t>
            </a:r>
            <a:r>
              <a:rPr lang="fr-FR" sz="1800" b="1" i="1"/>
              <a:t> </a:t>
            </a:r>
            <a:r>
              <a:rPr lang="fr-FR" sz="1800" i="1"/>
              <a:t>van </a:t>
            </a:r>
            <a:r>
              <a:rPr lang="fr-FR" sz="1800" i="1" err="1"/>
              <a:t>deelnemers</a:t>
            </a:r>
            <a:r>
              <a:rPr lang="fr-FR" sz="1800" i="1"/>
              <a:t> in-</a:t>
            </a:r>
            <a:r>
              <a:rPr lang="fr-FR" sz="1800" i="1" err="1"/>
              <a:t>company</a:t>
            </a:r>
            <a:r>
              <a:rPr lang="fr-FR" sz="1800" i="1"/>
              <a:t> </a:t>
            </a:r>
            <a:r>
              <a:rPr lang="fr-FR" sz="1800" i="1" err="1"/>
              <a:t>aanbod</a:t>
            </a:r>
            <a:r>
              <a:rPr lang="fr-FR" sz="1800" i="1"/>
              <a:t>  en </a:t>
            </a:r>
            <a:r>
              <a:rPr lang="fr-FR" sz="1800" i="1" err="1"/>
              <a:t>tweedaagse</a:t>
            </a:r>
            <a:r>
              <a:rPr lang="fr-FR" sz="1800" i="1"/>
              <a:t> cursus </a:t>
            </a:r>
            <a:r>
              <a:rPr lang="fr-FR" sz="1800" i="1" err="1"/>
              <a:t>voor</a:t>
            </a:r>
            <a:r>
              <a:rPr lang="fr-FR" sz="1800" i="1"/>
              <a:t> </a:t>
            </a:r>
            <a:r>
              <a:rPr lang="fr-FR" sz="1800" i="1" err="1"/>
              <a:t>particulieren</a:t>
            </a:r>
            <a:r>
              <a:rPr lang="fr-FR" sz="1800" i="1"/>
              <a:t>: met </a:t>
            </a:r>
            <a:r>
              <a:rPr lang="fr-FR" sz="1800" i="1" err="1"/>
              <a:t>behulp</a:t>
            </a:r>
            <a:r>
              <a:rPr lang="fr-FR" sz="1800" i="1"/>
              <a:t> van </a:t>
            </a:r>
            <a:r>
              <a:rPr lang="fr-FR" sz="1800" i="1" err="1"/>
              <a:t>een</a:t>
            </a:r>
            <a:r>
              <a:rPr lang="fr-FR" sz="1800" i="1"/>
              <a:t> </a:t>
            </a:r>
            <a:r>
              <a:rPr lang="fr-FR" sz="1800" i="1" err="1"/>
              <a:t>gestandariseerd</a:t>
            </a:r>
            <a:r>
              <a:rPr lang="fr-FR" sz="1800" i="1"/>
              <a:t> </a:t>
            </a:r>
            <a:r>
              <a:rPr lang="fr-FR" sz="1800" i="1" err="1"/>
              <a:t>evaluatiesysteem</a:t>
            </a:r>
            <a:r>
              <a:rPr lang="fr-FR" sz="1800" i="1"/>
              <a:t> (BIJLAGE), </a:t>
            </a:r>
            <a:r>
              <a:rPr lang="fr-FR" sz="1800" i="1" err="1"/>
              <a:t>geeft</a:t>
            </a:r>
            <a:r>
              <a:rPr lang="fr-FR" sz="1800" i="1"/>
              <a:t> 70% van de </a:t>
            </a:r>
            <a:r>
              <a:rPr lang="fr-FR" sz="1800" i="1" err="1"/>
              <a:t>deelnemers</a:t>
            </a:r>
            <a:r>
              <a:rPr lang="fr-FR" sz="1800" i="1"/>
              <a:t> minimum 7/10 </a:t>
            </a:r>
            <a:r>
              <a:rPr lang="fr-FR" sz="1800" i="1" err="1"/>
              <a:t>als</a:t>
            </a:r>
            <a:r>
              <a:rPr lang="fr-FR" sz="1800" i="1"/>
              <a:t> </a:t>
            </a:r>
            <a:r>
              <a:rPr lang="fr-FR" sz="1800" i="1" err="1"/>
              <a:t>waarderingscijfer</a:t>
            </a:r>
            <a:r>
              <a:rPr lang="fr-FR" sz="1800" i="1"/>
              <a:t>. Output </a:t>
            </a:r>
            <a:r>
              <a:rPr lang="fr-FR" sz="1800" i="1" err="1"/>
              <a:t>wordt</a:t>
            </a:r>
            <a:r>
              <a:rPr lang="fr-FR" sz="1800" i="1"/>
              <a:t> </a:t>
            </a:r>
            <a:r>
              <a:rPr lang="fr-FR" sz="1800" i="1" err="1"/>
              <a:t>aangeleverd</a:t>
            </a:r>
            <a:r>
              <a:rPr lang="fr-FR" sz="1800" i="1"/>
              <a:t> in de </a:t>
            </a:r>
            <a:r>
              <a:rPr lang="fr-FR" sz="1800" i="1" err="1"/>
              <a:t>vorm</a:t>
            </a:r>
            <a:r>
              <a:rPr lang="fr-FR" sz="1800" i="1"/>
              <a:t> van </a:t>
            </a:r>
            <a:r>
              <a:rPr lang="fr-FR" sz="1800" i="1" err="1"/>
              <a:t>een</a:t>
            </a:r>
            <a:r>
              <a:rPr lang="fr-FR" sz="1800" i="1"/>
              <a:t> </a:t>
            </a:r>
            <a:r>
              <a:rPr lang="fr-FR" sz="1800" i="1" err="1"/>
              <a:t>overzichtsblad</a:t>
            </a:r>
            <a:r>
              <a:rPr lang="fr-FR" sz="1800" i="1"/>
              <a:t> per </a:t>
            </a:r>
            <a:r>
              <a:rPr lang="fr-FR" sz="1800" i="1" err="1"/>
              <a:t>vervolledigd</a:t>
            </a:r>
            <a:r>
              <a:rPr lang="fr-FR" sz="1800" i="1"/>
              <a:t> </a:t>
            </a:r>
            <a:r>
              <a:rPr lang="fr-FR" sz="1800" i="1" err="1"/>
              <a:t>traject</a:t>
            </a:r>
            <a:r>
              <a:rPr lang="fr-FR" sz="1800" i="1"/>
              <a:t>. </a:t>
            </a:r>
            <a:endParaRPr lang="fr-FR" sz="1800" i="1" smtClean="0"/>
          </a:p>
          <a:p>
            <a:endParaRPr lang="fr-FR" sz="1800" i="1"/>
          </a:p>
          <a:p>
            <a:pPr>
              <a:buFont typeface="Arial" panose="020B0604020202020204" pitchFamily="34" charset="0"/>
              <a:buChar char="•"/>
            </a:pPr>
            <a:r>
              <a:rPr lang="fr-FR" sz="1800" smtClean="0"/>
              <a:t> 92% van de deelnemers evalueerden het traject</a:t>
            </a:r>
          </a:p>
          <a:p>
            <a:pPr>
              <a:buFont typeface="Arial" panose="020B0604020202020204" pitchFamily="34" charset="0"/>
              <a:buChar char="•"/>
            </a:pPr>
            <a:r>
              <a:rPr lang="fr-FR" sz="1800" smtClean="0"/>
              <a:t> 100% van de evaluatoren gaf minstens een score 8 als waarderingscijfer voor het gevolgde traject</a:t>
            </a:r>
            <a:endParaRPr lang="nl-BE" sz="2800" smtClean="0"/>
          </a:p>
          <a:p>
            <a:pPr marL="0" indent="0">
              <a:buNone/>
            </a:pP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342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anim calcmode="lin" valueType="num">
                                      <p:cBhvr additive="base">
                                        <p:cTn id="1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fr-FR" sz="1800" b="1" u="sng"/>
              <a:t>Target 3 :</a:t>
            </a:r>
            <a:r>
              <a:rPr lang="fr-FR" sz="1800" u="sng"/>
              <a:t>  </a:t>
            </a:r>
            <a:endParaRPr lang="nl-BE" sz="1800"/>
          </a:p>
          <a:p>
            <a:r>
              <a:rPr lang="fr-FR" sz="1800" i="1"/>
              <a:t>Inhoudelijke doelstelling </a:t>
            </a:r>
            <a:r>
              <a:rPr lang="fr-FR" sz="1800" b="1" i="1"/>
              <a:t>informeren en sensibiliseren over werking van stress</a:t>
            </a:r>
            <a:r>
              <a:rPr lang="fr-FR" sz="1800" i="1"/>
              <a:t> : aan de hand van een gestandariseerd evaluatiesysteem, geeft 70% van de deelnemers aan de doelstelling « Ik ken werking van stress en weet hoe stress kan evolueren naar stressklachten, overspanning en burn-out”, bereikt te hebben (score 4 of 5 op standaard evaluatieformulier)</a:t>
            </a:r>
            <a:endParaRPr lang="nl-BE" sz="1800"/>
          </a:p>
          <a:p>
            <a:r>
              <a:rPr lang="fr-FR" sz="1800" i="1"/>
              <a:t> </a:t>
            </a:r>
            <a:endParaRPr lang="nl-BE" sz="1800"/>
          </a:p>
          <a:p>
            <a:r>
              <a:rPr lang="fr-FR" sz="1800" b="1"/>
              <a:t>Eindevaluatie target 3</a:t>
            </a:r>
            <a:r>
              <a:rPr lang="fr-FR" sz="1800"/>
              <a:t> : de inhoudelijke doelstelling omtrent het informeren en sensibiliseren over de werking van stress werd behaald : </a:t>
            </a:r>
            <a:r>
              <a:rPr lang="fr-FR" sz="1800" b="1"/>
              <a:t>97% </a:t>
            </a:r>
            <a:r>
              <a:rPr lang="fr-FR" sz="1800"/>
              <a:t>van de evaluatoren gaf een score 4 of meer op dit target. </a:t>
            </a:r>
            <a:endParaRPr lang="nl-BE" sz="2800" b="1" smtClean="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930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fr-FR" sz="1800" b="1" u="sng"/>
              <a:t>Target 4 :</a:t>
            </a:r>
            <a:r>
              <a:rPr lang="fr-FR" sz="1800" u="sng"/>
              <a:t>  </a:t>
            </a:r>
            <a:endParaRPr lang="nl-BE" sz="1800"/>
          </a:p>
          <a:p>
            <a:r>
              <a:rPr lang="fr-FR" sz="1800" i="1"/>
              <a:t>Inhoudelijke doelstelling </a:t>
            </a:r>
            <a:r>
              <a:rPr lang="fr-FR" sz="1800" b="1" i="1"/>
              <a:t>bewustworden eigen stressniveau en signalen herkennen</a:t>
            </a:r>
            <a:r>
              <a:rPr lang="fr-FR" sz="1800" i="1"/>
              <a:t> : aan de hand van een gestandariseerd evaluatiesysteem, geeft 70% van de deelnemers aan de doelstelling « Ik ken de signalen die me waarschuwen wanneer mijn stressniveau (te) hoog wordt »  bereikt te hebben (score 4 of 5 op standaard evaluatieformulier) </a:t>
            </a:r>
            <a:endParaRPr lang="nl-BE" sz="1800"/>
          </a:p>
          <a:p>
            <a:r>
              <a:rPr lang="fr-FR" sz="1800" i="1"/>
              <a:t> </a:t>
            </a:r>
            <a:endParaRPr lang="nl-BE" sz="1800"/>
          </a:p>
          <a:p>
            <a:r>
              <a:rPr lang="fr-FR" sz="1800" b="1"/>
              <a:t>Eindevaluatie target 4</a:t>
            </a:r>
            <a:r>
              <a:rPr lang="fr-FR" sz="1800"/>
              <a:t>: de inhoudelijke doelstelling omtrent het bewustworden van eigen stressniveau en het herkennen van signalen werd behaald : </a:t>
            </a:r>
            <a:r>
              <a:rPr lang="fr-FR" sz="1800" b="1"/>
              <a:t>94% </a:t>
            </a:r>
            <a:r>
              <a:rPr lang="fr-FR" sz="1800"/>
              <a:t>van de evaluatoren gaf een score 4 of meer op dit target.</a:t>
            </a:r>
            <a:endParaRPr lang="nl-BE" sz="180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551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009613" y="512645"/>
            <a:ext cx="9720072" cy="1499616"/>
          </a:xfrm>
        </p:spPr>
        <p:txBody>
          <a:bodyPr>
            <a:normAutofit/>
          </a:bodyPr>
          <a:lstStyle/>
          <a:p>
            <a:r>
              <a:rPr lang="nl-BE" smtClean="0">
                <a:solidFill>
                  <a:schemeClr val="tx1"/>
                </a:solidFill>
              </a:rPr>
              <a:t>Bereikte resultaten</a:t>
            </a:r>
            <a:endParaRPr lang="nl-BE">
              <a:solidFill>
                <a:schemeClr val="tx1"/>
              </a:solidFill>
            </a:endParaRPr>
          </a:p>
        </p:txBody>
      </p:sp>
      <p:sp>
        <p:nvSpPr>
          <p:cNvPr id="5" name="Tijdelijke aanduiding voor inhoud 2"/>
          <p:cNvSpPr>
            <a:spLocks noGrp="1"/>
          </p:cNvSpPr>
          <p:nvPr>
            <p:ph idx="1"/>
          </p:nvPr>
        </p:nvSpPr>
        <p:spPr>
          <a:xfrm>
            <a:off x="961280" y="2184400"/>
            <a:ext cx="9997006" cy="3940629"/>
          </a:xfrm>
        </p:spPr>
        <p:txBody>
          <a:bodyPr>
            <a:noAutofit/>
          </a:bodyPr>
          <a:lstStyle/>
          <a:p>
            <a:r>
              <a:rPr lang="fr-FR" sz="1800" b="1"/>
              <a:t>Target 5 :</a:t>
            </a:r>
            <a:r>
              <a:rPr lang="fr-FR" sz="1800"/>
              <a:t>  </a:t>
            </a:r>
            <a:endParaRPr lang="nl-BE" sz="1800"/>
          </a:p>
          <a:p>
            <a:r>
              <a:rPr lang="fr-FR" sz="1800" i="1"/>
              <a:t>Inhoudelijke doelstelling </a:t>
            </a:r>
            <a:r>
              <a:rPr lang="fr-FR" sz="1800" b="1" i="1"/>
              <a:t>verhogen draagkracht en adequate coping aanleren om impact draaglast te verminderen</a:t>
            </a:r>
            <a:r>
              <a:rPr lang="fr-FR" sz="1800" i="1"/>
              <a:t> : aan de hand van een gestandariseerd evaluatiesysteem, geeft 70% van de deelnemers aan de doelstelling « Ik weet welke stappen ik kan zetten om mijn stressniveau gezond te houden (mijn Balans-in-evenwicht Plan)»  bereikt te hebben (score 4 of 5 op standaard evaluatieformulier) </a:t>
            </a:r>
            <a:endParaRPr lang="nl-BE" sz="1800"/>
          </a:p>
          <a:p>
            <a:r>
              <a:rPr lang="fr-FR" sz="1800"/>
              <a:t> </a:t>
            </a:r>
            <a:endParaRPr lang="nl-BE" sz="1800"/>
          </a:p>
          <a:p>
            <a:r>
              <a:rPr lang="fr-FR" sz="1800" b="1"/>
              <a:t>Eindevaluatie target 5</a:t>
            </a:r>
            <a:r>
              <a:rPr lang="fr-FR" sz="1800"/>
              <a:t>: de inhoudelijke doelstelling omtrent het verhogen van draagkracht en adequate coping aanleren om de impact van draaglast te verminderen werd behaald : </a:t>
            </a:r>
            <a:r>
              <a:rPr lang="fr-FR" sz="1800" b="1"/>
              <a:t>91% </a:t>
            </a:r>
            <a:r>
              <a:rPr lang="fr-FR" sz="1800"/>
              <a:t>van de evaluatoren gaf een score 4 of meer op dit target.</a:t>
            </a:r>
            <a:endParaRPr lang="nl-BE" sz="1800"/>
          </a:p>
          <a:p>
            <a:pPr marL="0" indent="0">
              <a:buNone/>
            </a:pPr>
            <a:endParaRPr lang="nl-BE" sz="1800" b="1">
              <a:solidFill>
                <a:schemeClr val="tx1"/>
              </a:solidFill>
            </a:endParaRPr>
          </a:p>
          <a:p>
            <a:pPr marL="0" indent="0">
              <a:buNone/>
            </a:pPr>
            <a:endParaRPr lang="nl-BE" sz="1800" b="1" smtClean="0"/>
          </a:p>
          <a:p>
            <a:pPr marL="0" indent="0">
              <a:buNone/>
            </a:pPr>
            <a:endParaRPr lang="nl-BE" smtClean="0">
              <a:solidFill>
                <a:schemeClr val="tx1"/>
              </a:solidFill>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1657" y="5638074"/>
            <a:ext cx="2380343" cy="121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4984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7A347DB5DC5F4EA8666DFB5C4049ED" ma:contentTypeVersion="12" ma:contentTypeDescription="Create a new document." ma:contentTypeScope="" ma:versionID="58275f036bc44162731654d8b52c1300">
  <xsd:schema xmlns:xsd="http://www.w3.org/2001/XMLSchema" xmlns:xs="http://www.w3.org/2001/XMLSchema" xmlns:p="http://schemas.microsoft.com/office/2006/metadata/properties" xmlns:ns1="http://schemas.microsoft.com/sharepoint/v3" xmlns:ns2="888c19c8-2d53-45e3-b4cf-13c3fd8922d3" xmlns:ns3="a281803f-7c30-43b8-bc69-fa9c7c5c6876" xmlns:ns4="0c286d8c-2b07-481b-9898-5e0f642949bb" targetNamespace="http://schemas.microsoft.com/office/2006/metadata/properties" ma:root="true" ma:fieldsID="02cc96db3730a08120f33cc3ff31cf66" ns1:_="" ns2:_="" ns3:_="" ns4:_="">
    <xsd:import namespace="http://schemas.microsoft.com/sharepoint/v3"/>
    <xsd:import namespace="888c19c8-2d53-45e3-b4cf-13c3fd8922d3"/>
    <xsd:import namespace="a281803f-7c30-43b8-bc69-fa9c7c5c6876"/>
    <xsd:import namespace="0c286d8c-2b07-481b-9898-5e0f642949b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4:SharedWithUsers" minOccurs="0"/>
                <xsd:element ref="ns4:SharedWithDetails" minOccurs="0"/>
                <xsd:element ref="ns3:MediaServiceGenerationTime" minOccurs="0"/>
                <xsd:element ref="ns3: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88c19c8-2d53-45e3-b4cf-13c3fd8922d3"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a281803f-7c30-43b8-bc69-fa9c7c5c68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286d8c-2b07-481b-9898-5e0f642949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888c19c8-2d53-45e3-b4cf-13c3fd8922d3">SRNSVQQ3ZVQM-1365036356-6024</_dlc_DocId>
    <_dlc_DocIdUrl xmlns="888c19c8-2d53-45e3-b4cf-13c3fd8922d3">
      <Url>https://mobiusgroup.sharepoint.com/sites/mobius/Projects/FODSZ1405/_layouts/15/DocIdRedir.aspx?ID=SRNSVQQ3ZVQM-1365036356-6024</Url>
      <Description>SRNSVQQ3ZVQM-1365036356-6024</Description>
    </_dlc_DocIdUrl>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D484957-56EB-4633-B8C6-7B3102AE35B8}"/>
</file>

<file path=customXml/itemProps2.xml><?xml version="1.0" encoding="utf-8"?>
<ds:datastoreItem xmlns:ds="http://schemas.openxmlformats.org/officeDocument/2006/customXml" ds:itemID="{1F6FBEA8-1B0D-419A-AC98-4B86474E10F1}"/>
</file>

<file path=customXml/itemProps3.xml><?xml version="1.0" encoding="utf-8"?>
<ds:datastoreItem xmlns:ds="http://schemas.openxmlformats.org/officeDocument/2006/customXml" ds:itemID="{DA47B9BD-2CB2-4468-A543-701FF77F77F4}"/>
</file>

<file path=customXml/itemProps4.xml><?xml version="1.0" encoding="utf-8"?>
<ds:datastoreItem xmlns:ds="http://schemas.openxmlformats.org/officeDocument/2006/customXml" ds:itemID="{F3BF3D2D-C32C-46FC-B542-4B45EBE8ABA4}"/>
</file>

<file path=docProps/app.xml><?xml version="1.0" encoding="utf-8"?>
<Properties xmlns="http://schemas.openxmlformats.org/officeDocument/2006/extended-properties" xmlns:vt="http://schemas.openxmlformats.org/officeDocument/2006/docPropsVTypes">
  <Template/>
  <TotalTime>8410</TotalTime>
  <Words>725</Words>
  <Application>Microsoft Office PowerPoint</Application>
  <PresentationFormat>Grand écran</PresentationFormat>
  <Paragraphs>162</Paragraphs>
  <Slides>16</Slides>
  <Notes>16</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Arial</vt:lpstr>
      <vt:lpstr>Calibri</vt:lpstr>
      <vt:lpstr>Tw Cen MT</vt:lpstr>
      <vt:lpstr>Tw Cen MT Condensed</vt:lpstr>
      <vt:lpstr>Wingdings</vt:lpstr>
      <vt:lpstr>Wingdings 3</vt:lpstr>
      <vt:lpstr>Integraal</vt:lpstr>
      <vt:lpstr>Burn-out voorkomen leven in balans</vt:lpstr>
      <vt:lpstr>Burn-out voorkomen – leven in balans</vt:lpstr>
      <vt:lpstr>Bereikte resultaten</vt:lpstr>
      <vt:lpstr>Bereikte resultaten</vt:lpstr>
      <vt:lpstr>Bereikte resultaten</vt:lpstr>
      <vt:lpstr>Bereikte resultaten</vt:lpstr>
      <vt:lpstr>Bereikte resultaten</vt:lpstr>
      <vt:lpstr>Bereikte resultaten</vt:lpstr>
      <vt:lpstr>Bereikte resultaten</vt:lpstr>
      <vt:lpstr>Bereikte resultaten</vt:lpstr>
      <vt:lpstr>Geïntegreerde preventie</vt:lpstr>
      <vt:lpstr>Lessons learned</vt:lpstr>
      <vt:lpstr>aandachtspunten</vt:lpstr>
      <vt:lpstr>Continuïteit </vt:lpstr>
      <vt:lpstr>Aanspreekpunten</vt:lpstr>
      <vt:lpstr>Bedankt voor uw aandacht </vt:lpstr>
    </vt:vector>
  </TitlesOfParts>
  <Company>VAD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ZȺOT op kamp!</dc:title>
  <dc:creator>Karen Vanmarcke</dc:creator>
  <cp:lastModifiedBy>Valérie Flohimont</cp:lastModifiedBy>
  <cp:revision>834</cp:revision>
  <cp:lastPrinted>2019-12-16T15:10:28Z</cp:lastPrinted>
  <dcterms:created xsi:type="dcterms:W3CDTF">2015-03-05T07:47:19Z</dcterms:created>
  <dcterms:modified xsi:type="dcterms:W3CDTF">2019-12-18T10:48:34Z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0x0101006A7A347DB5DC5F4EA8666DFB5C4049ED</vt:lpwstr>
  </property>
  <property fmtid="{D5CDD505-2E9C-101B-9397-08002B2CF9AE}" pid="3" name="_dlc_DocIdItemGuid">
    <vt:lpwstr>8b9a89c8-f0e6-42ac-8d7a-4815c4f9cab8</vt:lpwstr>
  </property>
</Properties>
</file>