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91" r:id="rId2"/>
    <p:sldId id="292" r:id="rId3"/>
    <p:sldId id="293" r:id="rId4"/>
    <p:sldId id="281" r:id="rId5"/>
    <p:sldId id="294" r:id="rId6"/>
    <p:sldId id="282" r:id="rId7"/>
    <p:sldId id="295" r:id="rId8"/>
    <p:sldId id="296" r:id="rId9"/>
    <p:sldId id="297" r:id="rId10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52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72" autoAdjust="0"/>
    <p:restoredTop sz="85524" autoAdjust="0"/>
  </p:normalViewPr>
  <p:slideViewPr>
    <p:cSldViewPr snapToGrid="0">
      <p:cViewPr varScale="1">
        <p:scale>
          <a:sx n="115" d="100"/>
          <a:sy n="115" d="100"/>
        </p:scale>
        <p:origin x="84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E1B2C-67A8-492B-957B-D316432CEA02}" type="datetimeFigureOut">
              <a:rPr lang="nl-BE" smtClean="0"/>
              <a:t>22/10/2019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9ACF49-3892-4360-BA35-7F855D5B7A6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71168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Toelichten van keuze voor deze 2 formats</a:t>
            </a:r>
          </a:p>
          <a:p>
            <a:endParaRPr lang="nl-BE" dirty="0" smtClean="0"/>
          </a:p>
          <a:p>
            <a:r>
              <a:rPr lang="nl-BE" dirty="0" smtClean="0"/>
              <a:t>Bij</a:t>
            </a:r>
            <a:r>
              <a:rPr lang="nl-BE" baseline="0" dirty="0" smtClean="0"/>
              <a:t> LOK vorming wordt onder meer ingezet op toepassing van de theoretische achtergrond die men heeft meegekregen in de e-</a:t>
            </a:r>
            <a:r>
              <a:rPr lang="nl-BE" baseline="0" dirty="0" err="1" smtClean="0"/>
              <a:t>learning</a:t>
            </a:r>
            <a:r>
              <a:rPr lang="nl-BE" baseline="0" dirty="0" smtClean="0"/>
              <a:t> aan de hand van casussen</a:t>
            </a:r>
          </a:p>
          <a:p>
            <a:r>
              <a:rPr lang="nl-BE" baseline="0" dirty="0" smtClean="0"/>
              <a:t>Volgens de principes van ‘</a:t>
            </a:r>
            <a:r>
              <a:rPr lang="nl-BE" baseline="0" dirty="0" err="1" smtClean="0"/>
              <a:t>blended</a:t>
            </a:r>
            <a:r>
              <a:rPr lang="nl-BE" baseline="0" dirty="0" smtClean="0"/>
              <a:t> </a:t>
            </a:r>
            <a:r>
              <a:rPr lang="nl-BE" baseline="0" dirty="0" err="1" smtClean="0"/>
              <a:t>learning</a:t>
            </a:r>
            <a:r>
              <a:rPr lang="nl-BE" baseline="0" dirty="0" smtClean="0"/>
              <a:t>’, worden deelnemers in de aanloop naar de LOK uitgenodigd om een e-</a:t>
            </a:r>
            <a:r>
              <a:rPr lang="nl-BE" baseline="0" dirty="0" err="1" smtClean="0"/>
              <a:t>learning</a:t>
            </a:r>
            <a:r>
              <a:rPr lang="nl-BE" baseline="0" dirty="0" smtClean="0"/>
              <a:t> te volgen. Het volgen van de e-</a:t>
            </a:r>
            <a:r>
              <a:rPr lang="nl-BE" baseline="0" dirty="0" err="1" smtClean="0"/>
              <a:t>learning</a:t>
            </a:r>
            <a:r>
              <a:rPr lang="nl-BE" baseline="0" dirty="0" smtClean="0"/>
              <a:t> is een voorwaarde voor de huisartsen om de LOK te volgen.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9ACF49-3892-4360-BA35-7F855D5B7A60}" type="slidenum">
              <a:rPr lang="nl-BE" smtClean="0"/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03658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9ACF49-3892-4360-BA35-7F855D5B7A60}" type="slidenum">
              <a:rPr lang="nl-BE" smtClean="0"/>
              <a:t>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85003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vanuit praktijkvoorbeelden exploreert een duo van moderatoren (huisarts - klinisch psycholoog) hoe de detectie en behandeling van burn-out vorm kan krijgen</a:t>
            </a:r>
          </a:p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9ACF49-3892-4360-BA35-7F855D5B7A60}" type="slidenum">
              <a:rPr lang="nl-BE" smtClean="0"/>
              <a:t>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03485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Omdat naast het vergroten van kennis rond de detectie en behandeling van burn-out ook het creëren van ruimte voor het psychosociale consult essentieel is, werken we aan een voorstel voor de vergoeding van het langdurig psychosociale consult. 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9ACF49-3892-4360-BA35-7F855D5B7A60}" type="slidenum">
              <a:rPr lang="nl-BE" smtClean="0"/>
              <a:t>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96759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9ACF49-3892-4360-BA35-7F855D5B7A60}" type="slidenum">
              <a:rPr lang="nl-BE" smtClean="0"/>
              <a:t>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11599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9ACF49-3892-4360-BA35-7F855D5B7A60}" type="slidenum">
              <a:rPr lang="nl-BE" smtClean="0"/>
              <a:t>9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7074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425"/>
            <a:ext cx="12198099" cy="68545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2799183"/>
            <a:ext cx="9144000" cy="710779"/>
          </a:xfrm>
        </p:spPr>
        <p:txBody>
          <a:bodyPr anchor="b">
            <a:normAutofit/>
          </a:bodyPr>
          <a:lstStyle>
            <a:lvl1pPr algn="l">
              <a:defRPr sz="427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l">
              <a:buNone/>
              <a:defRPr sz="247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68820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746449"/>
            <a:ext cx="2628900" cy="5430514"/>
          </a:xfrm>
        </p:spPr>
        <p:txBody>
          <a:bodyPr vert="eaVert"/>
          <a:lstStyle>
            <a:lvl1pPr>
              <a:defRPr>
                <a:solidFill>
                  <a:srgbClr val="46528C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746449"/>
            <a:ext cx="7734300" cy="543051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A0A57-52E1-432E-83C0-CECA32CBBDF4}" type="datetimeFigureOut">
              <a:rPr lang="nl-BE" smtClean="0"/>
              <a:t>22/10/2019</a:t>
            </a:fld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464C-325F-4A98-8552-C798528D0F0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10246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A0A57-52E1-432E-83C0-CECA32CBBDF4}" type="datetimeFigureOut">
              <a:rPr lang="nl-BE" smtClean="0"/>
              <a:t>22/10/2019</a:t>
            </a:fld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464C-325F-4A98-8552-C798528D0F0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6209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867748"/>
            <a:ext cx="5181600" cy="530921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867748"/>
            <a:ext cx="5181600" cy="530921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A0A57-52E1-432E-83C0-CECA32CBBDF4}" type="datetimeFigureOut">
              <a:rPr lang="nl-BE" smtClean="0"/>
              <a:t>22/10/2019</a:t>
            </a:fld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464C-325F-4A98-8552-C798528D0F0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76789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645465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1651518"/>
            <a:ext cx="5157787" cy="453814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645465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1651518"/>
            <a:ext cx="5183188" cy="453814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A0A57-52E1-432E-83C0-CECA32CBBDF4}" type="datetimeFigureOut">
              <a:rPr lang="nl-BE" smtClean="0"/>
              <a:t>22/10/2019</a:t>
            </a:fld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464C-325F-4A98-8552-C798528D0F01}" type="slidenum">
              <a:rPr lang="nl-BE" smtClean="0"/>
              <a:t>‹nr.›</a:t>
            </a:fld>
            <a:endParaRPr lang="nl-BE"/>
          </a:p>
        </p:txBody>
      </p:sp>
      <p:sp>
        <p:nvSpPr>
          <p:cNvPr id="10" name="Titel 1"/>
          <p:cNvSpPr txBox="1">
            <a:spLocks/>
          </p:cNvSpPr>
          <p:nvPr userDrawn="1"/>
        </p:nvSpPr>
        <p:spPr>
          <a:xfrm>
            <a:off x="2491274" y="1"/>
            <a:ext cx="7212564" cy="5691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nl-NL"/>
              <a:t>Klik om de stijl te bewerken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91839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A0A57-52E1-432E-83C0-CECA32CBBDF4}" type="datetimeFigureOut">
              <a:rPr lang="nl-BE" smtClean="0"/>
              <a:t>22/10/2019</a:t>
            </a:fld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464C-325F-4A98-8552-C798528D0F0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81647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A0A57-52E1-432E-83C0-CECA32CBBDF4}" type="datetimeFigureOut">
              <a:rPr lang="nl-BE" smtClean="0"/>
              <a:t>22/10/2019</a:t>
            </a:fld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464C-325F-4A98-8552-C798528D0F0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90881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A0A57-52E1-432E-83C0-CECA32CBBDF4}" type="datetimeFigureOut">
              <a:rPr lang="nl-BE" smtClean="0"/>
              <a:t>22/10/2019</a:t>
            </a:fld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464C-325F-4A98-8552-C798528D0F01}" type="slidenum">
              <a:rPr lang="nl-BE" smtClean="0"/>
              <a:t>‹nr.›</a:t>
            </a:fld>
            <a:endParaRPr lang="nl-B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491274" y="1"/>
            <a:ext cx="7212564" cy="56916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23895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A0A57-52E1-432E-83C0-CECA32CBBDF4}" type="datetimeFigureOut">
              <a:rPr lang="nl-BE" smtClean="0"/>
              <a:t>22/10/2019</a:t>
            </a:fld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464C-325F-4A98-8552-C798528D0F01}" type="slidenum">
              <a:rPr lang="nl-BE" smtClean="0"/>
              <a:t>‹nr.›</a:t>
            </a:fld>
            <a:endParaRPr lang="nl-B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491274" y="1"/>
            <a:ext cx="7212564" cy="56916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28789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A0A57-52E1-432E-83C0-CECA32CBBDF4}" type="datetimeFigureOut">
              <a:rPr lang="nl-BE" smtClean="0"/>
              <a:t>22/10/2019</a:t>
            </a:fld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464C-325F-4A98-8552-C798528D0F0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7875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192002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2491274" y="1"/>
            <a:ext cx="7212564" cy="5691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867747"/>
            <a:ext cx="10515600" cy="5309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596742"/>
            <a:ext cx="2743200" cy="2612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BD6A0A57-52E1-432E-83C0-CECA32CBBDF4}" type="datetimeFigureOut">
              <a:rPr lang="nl-BE" smtClean="0"/>
              <a:pPr/>
              <a:t>22/10/2019</a:t>
            </a:fld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596742"/>
            <a:ext cx="2743200" cy="2612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C89464C-325F-4A98-8552-C798528D0F01}" type="slidenum">
              <a:rPr lang="nl-BE" smtClean="0"/>
              <a:pPr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47055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bg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46528C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6528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46528C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46528C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46528C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di-campus.be/course/view.php?id=2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musmedica.be/vorming/vorming-voor-lokale-kwaliteitsgroepen/preventie-van-burn-out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Burnout</a:t>
            </a:r>
            <a:r>
              <a:rPr lang="nl-BE" dirty="0" smtClean="0"/>
              <a:t> prevention project 48</a:t>
            </a:r>
            <a:endParaRPr lang="nl-BE" dirty="0"/>
          </a:p>
        </p:txBody>
      </p:sp>
      <p:sp>
        <p:nvSpPr>
          <p:cNvPr id="7" name="Tekstvak 6"/>
          <p:cNvSpPr txBox="1"/>
          <p:nvPr/>
        </p:nvSpPr>
        <p:spPr>
          <a:xfrm>
            <a:off x="1985375" y="1277655"/>
            <a:ext cx="808555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nl-BE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nl-BE" sz="2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nl-BE" sz="2400" b="1" dirty="0" smtClean="0">
                <a:solidFill>
                  <a:schemeClr val="accent5">
                    <a:lumMod val="75000"/>
                  </a:schemeClr>
                </a:solidFill>
              </a:rPr>
              <a:t>Komen </a:t>
            </a:r>
            <a:r>
              <a:rPr lang="nl-BE" sz="2400" b="1" dirty="0">
                <a:solidFill>
                  <a:schemeClr val="accent5">
                    <a:lumMod val="75000"/>
                  </a:schemeClr>
                </a:solidFill>
              </a:rPr>
              <a:t>tot een geïntegreerde aanpak van burn-out in de huisartsenpraktijk via lokaal </a:t>
            </a:r>
            <a:r>
              <a:rPr lang="nl-BE" sz="2400" b="1" dirty="0" smtClean="0">
                <a:solidFill>
                  <a:schemeClr val="accent5">
                    <a:lumMod val="75000"/>
                  </a:schemeClr>
                </a:solidFill>
              </a:rPr>
              <a:t>georganiseerde multidisciplinaire </a:t>
            </a:r>
            <a:r>
              <a:rPr lang="nl-BE" sz="2400" b="1" dirty="0">
                <a:solidFill>
                  <a:schemeClr val="accent5">
                    <a:lumMod val="75000"/>
                  </a:schemeClr>
                </a:solidFill>
              </a:rPr>
              <a:t>vormingen voor huisartsen en klinisch psychologen </a:t>
            </a:r>
            <a:endParaRPr lang="nl-BE" sz="2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nl-BE" sz="20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nl-BE" sz="2000" dirty="0" smtClean="0">
                <a:solidFill>
                  <a:schemeClr val="accent5">
                    <a:lumMod val="75000"/>
                  </a:schemeClr>
                </a:solidFill>
              </a:rPr>
              <a:t>Domus </a:t>
            </a:r>
            <a:r>
              <a:rPr lang="nl-BE" sz="2000" dirty="0">
                <a:solidFill>
                  <a:schemeClr val="accent5">
                    <a:lumMod val="75000"/>
                  </a:schemeClr>
                </a:solidFill>
              </a:rPr>
              <a:t>Medica vzw – Vlaamse Vereniging voor Klinisch </a:t>
            </a:r>
            <a:r>
              <a:rPr lang="nl-BE" sz="2000" dirty="0" smtClean="0">
                <a:solidFill>
                  <a:schemeClr val="accent5">
                    <a:lumMod val="75000"/>
                  </a:schemeClr>
                </a:solidFill>
              </a:rPr>
              <a:t>Psychologen (VVKP)</a:t>
            </a:r>
            <a:endParaRPr lang="nl-BE" sz="20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nl-BE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58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projectteam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BE" sz="2200" b="1" dirty="0" smtClean="0"/>
              <a:t>Domus Medica vzw</a:t>
            </a:r>
          </a:p>
          <a:p>
            <a:pPr>
              <a:buFontTx/>
              <a:buChar char="-"/>
            </a:pPr>
            <a:r>
              <a:rPr lang="nl-BE" sz="1800" dirty="0" smtClean="0"/>
              <a:t>Algemene coördinatie </a:t>
            </a:r>
          </a:p>
          <a:p>
            <a:pPr>
              <a:buFontTx/>
              <a:buChar char="-"/>
            </a:pPr>
            <a:r>
              <a:rPr lang="nl-BE" sz="1800" dirty="0" smtClean="0"/>
              <a:t>Inhoudelijke uitwerking vormingspakket door huisartsen (Karen Smets en Sarah Jacobs)</a:t>
            </a:r>
          </a:p>
          <a:p>
            <a:pPr marL="0" indent="0">
              <a:buNone/>
            </a:pPr>
            <a:endParaRPr lang="nl-BE" sz="2200" dirty="0" smtClean="0"/>
          </a:p>
          <a:p>
            <a:pPr marL="0" indent="0">
              <a:buNone/>
            </a:pPr>
            <a:r>
              <a:rPr lang="nl-BE" sz="2200" b="1" dirty="0" smtClean="0"/>
              <a:t>Vlaamse Vereniging voor Klinisch Psychologen </a:t>
            </a:r>
          </a:p>
          <a:p>
            <a:pPr>
              <a:buFontTx/>
              <a:buChar char="-"/>
            </a:pPr>
            <a:r>
              <a:rPr lang="nl-BE" dirty="0" smtClean="0"/>
              <a:t>Coördinatie</a:t>
            </a:r>
          </a:p>
          <a:p>
            <a:pPr>
              <a:buFontTx/>
              <a:buChar char="-"/>
            </a:pPr>
            <a:r>
              <a:rPr lang="nl-BE" dirty="0" smtClean="0"/>
              <a:t>Inhoudelijke uitwerking vormingspakket in samenwerking met The Human Link</a:t>
            </a:r>
          </a:p>
          <a:p>
            <a:pPr>
              <a:buFontTx/>
              <a:buChar char="-"/>
            </a:pPr>
            <a:endParaRPr lang="nl-BE" dirty="0"/>
          </a:p>
          <a:p>
            <a:pPr marL="0" indent="0">
              <a:buNone/>
            </a:pPr>
            <a:r>
              <a:rPr lang="nl-BE" b="1" dirty="0" smtClean="0"/>
              <a:t>Experten </a:t>
            </a:r>
            <a:r>
              <a:rPr lang="nl-BE" dirty="0" smtClean="0"/>
              <a:t>(Elke van Hoof, Inge Neyens)</a:t>
            </a:r>
          </a:p>
          <a:p>
            <a:pPr>
              <a:buFontTx/>
              <a:buChar char="-"/>
            </a:pPr>
            <a:r>
              <a:rPr lang="nl-BE" dirty="0" smtClean="0">
                <a:solidFill>
                  <a:schemeClr val="accent5">
                    <a:lumMod val="75000"/>
                  </a:schemeClr>
                </a:solidFill>
              </a:rPr>
              <a:t>Input bij uitwerking inhoud</a:t>
            </a:r>
          </a:p>
          <a:p>
            <a:pPr marL="0" indent="0">
              <a:buNone/>
            </a:pPr>
            <a:endParaRPr lang="nl-BE" dirty="0" smtClean="0"/>
          </a:p>
          <a:p>
            <a:pPr>
              <a:buFontTx/>
              <a:buChar char="-"/>
            </a:pPr>
            <a:endParaRPr lang="nl-BE" dirty="0"/>
          </a:p>
          <a:p>
            <a:pPr marL="0" indent="0">
              <a:buNone/>
            </a:pPr>
            <a:endParaRPr lang="nl-BE" sz="28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nl-BE" sz="2800" dirty="0" smtClean="0">
                <a:latin typeface="Century Gothic" panose="020B0502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70611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Doelstelling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BE" sz="3200" b="1" dirty="0" smtClean="0"/>
              <a:t>Inzetten op </a:t>
            </a:r>
            <a:r>
              <a:rPr lang="nl-BE" sz="3200" b="1" dirty="0"/>
              <a:t>multidisciplinaire samenwerking </a:t>
            </a:r>
            <a:r>
              <a:rPr lang="nl-BE" sz="3200" b="1" dirty="0" smtClean="0"/>
              <a:t>bij </a:t>
            </a:r>
            <a:r>
              <a:rPr lang="nl-BE" sz="3200" b="1" dirty="0"/>
              <a:t>de detectie en behandeling van </a:t>
            </a:r>
            <a:r>
              <a:rPr lang="nl-BE" sz="3200" b="1" dirty="0" smtClean="0"/>
              <a:t>burn-out </a:t>
            </a:r>
            <a:endParaRPr lang="nl-BE" sz="3200" b="1" dirty="0" smtClean="0"/>
          </a:p>
          <a:p>
            <a:pPr>
              <a:buFont typeface="Wingdings" panose="05000000000000000000" pitchFamily="2" charset="2"/>
              <a:buChar char="q"/>
            </a:pPr>
            <a:endParaRPr lang="nl-BE" sz="2200" dirty="0" smtClean="0"/>
          </a:p>
          <a:p>
            <a:pPr marL="0" indent="0">
              <a:buNone/>
            </a:pPr>
            <a:endParaRPr lang="nl-BE" sz="2200" dirty="0"/>
          </a:p>
          <a:p>
            <a:pPr marL="457200" indent="-457200">
              <a:buFont typeface="+mj-lt"/>
              <a:buAutoNum type="arabicPeriod"/>
            </a:pPr>
            <a:r>
              <a:rPr lang="nl-BE" sz="2200" dirty="0"/>
              <a:t>Versterken </a:t>
            </a:r>
            <a:r>
              <a:rPr lang="nl-BE" sz="2200" dirty="0" smtClean="0"/>
              <a:t>kennis en vaardigheden </a:t>
            </a:r>
            <a:r>
              <a:rPr lang="nl-BE" sz="2200" dirty="0"/>
              <a:t>voor detectie van burn-out bij </a:t>
            </a:r>
            <a:r>
              <a:rPr lang="nl-BE" sz="2200" dirty="0" smtClean="0"/>
              <a:t>huisartsen</a:t>
            </a:r>
            <a:endParaRPr lang="nl-BE" sz="2200" dirty="0"/>
          </a:p>
          <a:p>
            <a:pPr marL="457200" indent="-457200">
              <a:buFont typeface="+mj-lt"/>
              <a:buAutoNum type="arabicPeriod"/>
            </a:pPr>
            <a:r>
              <a:rPr lang="nl-BE" sz="2200" dirty="0" smtClean="0"/>
              <a:t>Elkaar (huisartsen en psychologen) </a:t>
            </a:r>
            <a:r>
              <a:rPr lang="nl-BE" sz="2200" dirty="0" smtClean="0"/>
              <a:t>leren kennen in functie van optimale </a:t>
            </a:r>
            <a:r>
              <a:rPr lang="nl-BE" sz="2200" dirty="0" smtClean="0"/>
              <a:t>samenwerking </a:t>
            </a:r>
          </a:p>
          <a:p>
            <a:pPr marL="457200" indent="-457200">
              <a:buFont typeface="+mj-lt"/>
              <a:buAutoNum type="arabicPeriod"/>
            </a:pPr>
            <a:r>
              <a:rPr lang="nl-BE" sz="2200" dirty="0" smtClean="0"/>
              <a:t>Ruimte </a:t>
            </a:r>
            <a:r>
              <a:rPr lang="nl-BE" sz="2200" dirty="0" smtClean="0"/>
              <a:t>creëren voor geïntegreerde aanpak </a:t>
            </a:r>
            <a:r>
              <a:rPr lang="nl-BE" sz="2200" dirty="0" smtClean="0"/>
              <a:t>(</a:t>
            </a:r>
            <a:r>
              <a:rPr lang="nl-BE" sz="2200" dirty="0" smtClean="0"/>
              <a:t>voorbereiden </a:t>
            </a:r>
            <a:r>
              <a:rPr lang="nl-BE" sz="2200" dirty="0" smtClean="0"/>
              <a:t>dossier vergoeding langdurig psychosociale consult)</a:t>
            </a:r>
            <a:endParaRPr lang="nl-BE" sz="2200" dirty="0" smtClean="0"/>
          </a:p>
          <a:p>
            <a:pPr marL="0" indent="0">
              <a:buNone/>
            </a:pPr>
            <a:endParaRPr lang="nl-BE" sz="28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nl-BE" sz="2800" dirty="0" smtClean="0">
                <a:latin typeface="Century Gothic" panose="020B0502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87899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Aanpak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BE" sz="3200" b="1" dirty="0" smtClean="0"/>
              <a:t>Versterken </a:t>
            </a:r>
            <a:r>
              <a:rPr lang="nl-BE" sz="3200" b="1" dirty="0" smtClean="0"/>
              <a:t>kennis en </a:t>
            </a:r>
            <a:r>
              <a:rPr lang="nl-BE" sz="3200" b="1" dirty="0" smtClean="0"/>
              <a:t>vaardigheden van huisartsen met een vormingspakket</a:t>
            </a:r>
          </a:p>
          <a:p>
            <a:pPr marL="0" indent="0">
              <a:buNone/>
            </a:pPr>
            <a:endParaRPr lang="nl-BE" sz="3200" b="1" dirty="0" smtClean="0"/>
          </a:p>
          <a:p>
            <a:pPr marL="0" indent="0">
              <a:buNone/>
            </a:pPr>
            <a:r>
              <a:rPr lang="nl-BE" sz="2400" b="1" dirty="0" smtClean="0"/>
              <a:t>E-</a:t>
            </a:r>
            <a:r>
              <a:rPr lang="nl-BE" sz="2400" b="1" dirty="0" err="1" smtClean="0"/>
              <a:t>learning</a:t>
            </a:r>
            <a:r>
              <a:rPr lang="nl-BE" sz="2400" b="1" dirty="0" smtClean="0"/>
              <a:t> </a:t>
            </a:r>
            <a:r>
              <a:rPr lang="nl-BE" sz="2200" b="1" dirty="0" smtClean="0"/>
              <a:t>(</a:t>
            </a:r>
            <a:r>
              <a:rPr lang="nl-BE" sz="2200" b="1" dirty="0" smtClean="0">
                <a:hlinkClick r:id="rId3"/>
              </a:rPr>
              <a:t>https</a:t>
            </a:r>
            <a:r>
              <a:rPr lang="nl-BE" sz="2200" b="1" dirty="0">
                <a:hlinkClick r:id="rId3"/>
              </a:rPr>
              <a:t>://</a:t>
            </a:r>
            <a:r>
              <a:rPr lang="nl-BE" sz="2200" b="1" dirty="0" smtClean="0">
                <a:hlinkClick r:id="rId3"/>
              </a:rPr>
              <a:t>www.medi-campus.be/course/view.php?id=20</a:t>
            </a:r>
            <a:r>
              <a:rPr lang="nl-BE" sz="2200" b="1" dirty="0" smtClean="0"/>
              <a:t>)</a:t>
            </a:r>
          </a:p>
          <a:p>
            <a:pPr marL="0" indent="0">
              <a:buNone/>
            </a:pPr>
            <a:endParaRPr lang="nl-BE" sz="3200" b="1" dirty="0"/>
          </a:p>
          <a:p>
            <a:pPr marL="0" indent="0">
              <a:buNone/>
            </a:pPr>
            <a:r>
              <a:rPr lang="nl-BE" sz="2400" b="1" dirty="0" smtClean="0"/>
              <a:t>LOK-pakket</a:t>
            </a:r>
            <a:r>
              <a:rPr lang="nl-BE" sz="3200" b="1" dirty="0" smtClean="0"/>
              <a:t> </a:t>
            </a:r>
            <a:r>
              <a:rPr lang="nl-BE" b="1" dirty="0" smtClean="0"/>
              <a:t>(</a:t>
            </a:r>
            <a:r>
              <a:rPr lang="nl-BE" sz="2200" b="1" dirty="0" smtClean="0">
                <a:hlinkClick r:id="rId4"/>
              </a:rPr>
              <a:t>https</a:t>
            </a:r>
            <a:r>
              <a:rPr lang="nl-BE" sz="2200" b="1" dirty="0">
                <a:hlinkClick r:id="rId4"/>
              </a:rPr>
              <a:t>://</a:t>
            </a:r>
            <a:r>
              <a:rPr lang="nl-BE" sz="2200" b="1" dirty="0" smtClean="0">
                <a:hlinkClick r:id="rId4"/>
              </a:rPr>
              <a:t>domusmedica.be/vorming/vorming-voor-lokale-kwaliteitsgroepen/preventie-van-burn-out</a:t>
            </a:r>
            <a:r>
              <a:rPr lang="nl-BE" sz="2200" b="1" dirty="0" smtClean="0"/>
              <a:t>)</a:t>
            </a:r>
          </a:p>
          <a:p>
            <a:pPr marL="0" indent="0">
              <a:buNone/>
            </a:pPr>
            <a:endParaRPr lang="nl-BE" sz="3200" dirty="0" smtClean="0"/>
          </a:p>
          <a:p>
            <a:pPr marL="0" indent="0">
              <a:buNone/>
            </a:pPr>
            <a:r>
              <a:rPr lang="nl-BE" sz="2800" dirty="0" smtClean="0">
                <a:latin typeface="Century Gothic" panose="020B0502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41819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E-</a:t>
            </a:r>
            <a:r>
              <a:rPr lang="nl-BE" dirty="0" err="1" smtClean="0"/>
              <a:t>learning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BE" sz="3600" dirty="0" smtClean="0"/>
              <a:t>Leerdoelen: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BE" sz="1600" dirty="0" smtClean="0"/>
              <a:t>Kennis van begrip  'burn-out‘ verwerven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BE" sz="1600" dirty="0" smtClean="0"/>
              <a:t>Inzicht krijgen in </a:t>
            </a:r>
            <a:r>
              <a:rPr lang="nl-BE" sz="1600" dirty="0"/>
              <a:t>onderliggende processen die meespelen in het ontstaan van burn-out;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BE" sz="1600" dirty="0" smtClean="0"/>
              <a:t>Symptomen kunnen herkennen </a:t>
            </a:r>
            <a:r>
              <a:rPr lang="nl-BE" sz="1600" dirty="0"/>
              <a:t>die passen bij een 'burn-out';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BE" sz="1600" dirty="0" smtClean="0"/>
              <a:t>Kennen van tools </a:t>
            </a:r>
            <a:r>
              <a:rPr lang="nl-BE" sz="1600" dirty="0"/>
              <a:t>om bij een vermoeden van burn-out de klachten verder te exploreren;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BE" sz="1600" dirty="0" smtClean="0"/>
              <a:t>Weten hoe </a:t>
            </a:r>
            <a:r>
              <a:rPr lang="nl-BE" sz="1600" dirty="0"/>
              <a:t>te komen tot een diagnose van burn-out;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BE" sz="1600" dirty="0" smtClean="0"/>
              <a:t>Kunnen differentiëren </a:t>
            </a:r>
            <a:r>
              <a:rPr lang="nl-BE" sz="1600" dirty="0"/>
              <a:t>tussen burn-out en overspannenheid, tussen burn-out en depressie, tussen burn-out en angst/paniek;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BE" sz="1600" dirty="0" smtClean="0"/>
              <a:t>Weten welke </a:t>
            </a:r>
            <a:r>
              <a:rPr lang="nl-BE" sz="1600" dirty="0"/>
              <a:t>termijn van arbeidsongeschiktheid wordt aanbevolen bij een burn-out;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BE" sz="1600" dirty="0" smtClean="0"/>
              <a:t>Weten met </a:t>
            </a:r>
            <a:r>
              <a:rPr lang="nl-BE" sz="1600" dirty="0"/>
              <a:t>wie je best samenwerkt en op welke momenten bij de opvolging van iemand met een burn-out;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BE" sz="1600" dirty="0" smtClean="0"/>
              <a:t>Kennen van eigen </a:t>
            </a:r>
            <a:r>
              <a:rPr lang="nl-BE" sz="1600" dirty="0"/>
              <a:t>taken als huisarts en de taken van bij de begeleiding betrokken hulpverleners;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BE" sz="1600" dirty="0" smtClean="0"/>
              <a:t>Weten waaruit </a:t>
            </a:r>
            <a:r>
              <a:rPr lang="nl-BE" sz="1600" dirty="0"/>
              <a:t>een behandeling van iemand met burn-out best bestaat;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BE" sz="1600" dirty="0" smtClean="0"/>
              <a:t>Weten welke </a:t>
            </a:r>
            <a:r>
              <a:rPr lang="nl-BE" sz="1600" dirty="0"/>
              <a:t>adviezen je als begeleidend huisarts kan geven;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BE" sz="1600" dirty="0" smtClean="0"/>
              <a:t>De nieuwe re-integratiewetgeving voldoende kennen</a:t>
            </a:r>
            <a:endParaRPr lang="nl-BE" sz="1600" dirty="0"/>
          </a:p>
          <a:p>
            <a:pPr marL="0" indent="0">
              <a:buNone/>
            </a:pPr>
            <a:endParaRPr lang="nl-BE" sz="1800" dirty="0"/>
          </a:p>
        </p:txBody>
      </p:sp>
    </p:spTree>
    <p:extLst>
      <p:ext uri="{BB962C8B-B14F-4D97-AF65-F5344CB8AC3E}">
        <p14:creationId xmlns:p14="http://schemas.microsoft.com/office/powerpoint/2010/main" val="275605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LOK-pakket/navorming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BE" b="1" dirty="0" smtClean="0"/>
              <a:t>Moderatoren: </a:t>
            </a:r>
            <a:r>
              <a:rPr lang="nl-BE" dirty="0" smtClean="0"/>
              <a:t>duo (huisarts - klinisch psycholoog) </a:t>
            </a:r>
          </a:p>
          <a:p>
            <a:pPr marL="0" indent="0">
              <a:buNone/>
            </a:pPr>
            <a:r>
              <a:rPr lang="nl-BE" b="1" dirty="0" smtClean="0"/>
              <a:t>Deelnemers</a:t>
            </a:r>
            <a:r>
              <a:rPr lang="nl-BE" dirty="0" smtClean="0"/>
              <a:t>: huisartsen en klinisch psychologen </a:t>
            </a:r>
          </a:p>
          <a:p>
            <a:pPr marL="0" indent="0">
              <a:buNone/>
            </a:pPr>
            <a:endParaRPr lang="nl-BE" dirty="0" smtClean="0"/>
          </a:p>
          <a:p>
            <a:pPr marL="0" indent="0">
              <a:buNone/>
            </a:pPr>
            <a:r>
              <a:rPr lang="nl-BE" b="1" dirty="0" smtClean="0"/>
              <a:t>Doelen: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BE" dirty="0" smtClean="0"/>
              <a:t>Vanuit praktijkvoorbeelden exploreren hoe de detectie en behandeling van burn-out vorm kan krijgen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BE" dirty="0" smtClean="0"/>
              <a:t>Leren gebruiken van tools om diagnose te stellen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BE" dirty="0" smtClean="0"/>
              <a:t>Versterken van samenwerking tussen huisarts en psycholoog </a:t>
            </a:r>
          </a:p>
          <a:p>
            <a:pPr>
              <a:buFont typeface="Wingdings" panose="05000000000000000000" pitchFamily="2" charset="2"/>
              <a:buChar char="§"/>
            </a:pPr>
            <a:endParaRPr lang="nl-BE" dirty="0" smtClean="0"/>
          </a:p>
          <a:p>
            <a:pPr marL="0" indent="0">
              <a:buNone/>
            </a:pPr>
            <a:r>
              <a:rPr lang="nl-BE" i="1" dirty="0" smtClean="0"/>
              <a:t>Inhoud/insteek wordt mede bepaald door de lokale context!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BE" sz="1800" i="1" dirty="0" smtClean="0"/>
              <a:t> primair inzetten op </a:t>
            </a:r>
            <a:r>
              <a:rPr lang="nl-BE" sz="1800" i="1" u="sng" dirty="0" smtClean="0"/>
              <a:t>versterken samenwerking </a:t>
            </a:r>
            <a:r>
              <a:rPr lang="nl-BE" sz="1800" i="1" dirty="0" smtClean="0"/>
              <a:t>wanneer psychologen beschikbaar/toegankelijk zijn in regio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BE" sz="1800" i="1" dirty="0" smtClean="0"/>
              <a:t>vooral inzetten op het </a:t>
            </a:r>
            <a:r>
              <a:rPr lang="nl-BE" sz="1800" i="1" u="sng" dirty="0" smtClean="0"/>
              <a:t>versterken van vaardigheden huisartsen </a:t>
            </a:r>
            <a:r>
              <a:rPr lang="nl-BE" sz="1800" i="1" dirty="0" smtClean="0"/>
              <a:t>wanneer psychologen minder beschikbaar zijn </a:t>
            </a:r>
          </a:p>
          <a:p>
            <a:pPr marL="0" indent="0">
              <a:buNone/>
            </a:pPr>
            <a:r>
              <a:rPr lang="nl-BE" dirty="0"/>
              <a:t>	</a:t>
            </a:r>
            <a:endParaRPr lang="nl-BE" dirty="0" smtClean="0"/>
          </a:p>
          <a:p>
            <a:pPr marL="0" indent="0">
              <a:buNone/>
            </a:pPr>
            <a:endParaRPr lang="nl-BE" dirty="0" smtClean="0"/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327866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Vergoeding langdurig psychosociale consult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5259" y="1132334"/>
            <a:ext cx="10515600" cy="53092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BE" b="1" dirty="0" smtClean="0"/>
              <a:t>  Literatuurstudie </a:t>
            </a:r>
          </a:p>
          <a:p>
            <a:pPr marL="0" indent="0" algn="ctr">
              <a:buNone/>
            </a:pPr>
            <a:endParaRPr lang="nl-BE" b="1" dirty="0" smtClean="0"/>
          </a:p>
          <a:p>
            <a:pPr marL="0" indent="0" algn="ctr">
              <a:buNone/>
            </a:pPr>
            <a:endParaRPr lang="nl-BE" b="1" dirty="0" smtClean="0"/>
          </a:p>
          <a:p>
            <a:pPr marL="0" indent="0" algn="ctr">
              <a:buNone/>
            </a:pPr>
            <a:r>
              <a:rPr lang="nl-BE" b="1" dirty="0"/>
              <a:t> </a:t>
            </a:r>
            <a:r>
              <a:rPr lang="nl-BE" b="1" dirty="0" smtClean="0"/>
              <a:t>            Brainstormsessie(s) met klankbordgroep:</a:t>
            </a:r>
          </a:p>
          <a:p>
            <a:pPr marL="0" indent="0" algn="ctr">
              <a:buNone/>
            </a:pPr>
            <a:r>
              <a:rPr lang="nl-BE" sz="1600" dirty="0" smtClean="0"/>
              <a:t>	Gepland op 7 november te Antwerpen </a:t>
            </a:r>
          </a:p>
          <a:p>
            <a:pPr marL="0" indent="0" algn="ctr">
              <a:buNone/>
            </a:pPr>
            <a:r>
              <a:rPr lang="nl-BE" sz="1600" dirty="0" smtClean="0"/>
              <a:t>	Groep van 8 huisartsen met expertise op het vlak van psychosociale consultvoering</a:t>
            </a:r>
          </a:p>
          <a:p>
            <a:pPr marL="0" indent="0" algn="ctr">
              <a:buNone/>
            </a:pPr>
            <a:endParaRPr lang="nl-BE" b="1" dirty="0" smtClean="0"/>
          </a:p>
          <a:p>
            <a:pPr marL="0" indent="0" algn="ctr">
              <a:buNone/>
            </a:pPr>
            <a:endParaRPr lang="nl-BE" b="1" dirty="0"/>
          </a:p>
          <a:p>
            <a:pPr marL="0" indent="0" algn="ctr">
              <a:buNone/>
            </a:pPr>
            <a:r>
              <a:rPr lang="nl-BE" b="1" dirty="0" smtClean="0"/>
              <a:t>     Aanbeveling vergoeding langdurig psychosociaal consult</a:t>
            </a:r>
          </a:p>
          <a:p>
            <a:pPr marL="342900" indent="-342900">
              <a:buFont typeface="+mj-lt"/>
              <a:buAutoNum type="arabicPeriod"/>
            </a:pPr>
            <a:endParaRPr lang="nl-BE" sz="1600" dirty="0"/>
          </a:p>
          <a:p>
            <a:pPr marL="457200" indent="-457200">
              <a:buFont typeface="+mj-lt"/>
              <a:buAutoNum type="arabicPeriod"/>
            </a:pPr>
            <a:endParaRPr lang="nl-BE" i="1" dirty="0"/>
          </a:p>
          <a:p>
            <a:pPr marL="0" indent="0">
              <a:buNone/>
            </a:pPr>
            <a:endParaRPr lang="nl-BE" dirty="0" smtClean="0"/>
          </a:p>
        </p:txBody>
      </p:sp>
      <p:sp>
        <p:nvSpPr>
          <p:cNvPr id="4" name="PIJL-OMLAAG 3"/>
          <p:cNvSpPr/>
          <p:nvPr/>
        </p:nvSpPr>
        <p:spPr>
          <a:xfrm>
            <a:off x="5998455" y="1738318"/>
            <a:ext cx="156576" cy="338203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9198" y="3610142"/>
            <a:ext cx="195089" cy="35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36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Evaluatie 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BE" b="1" dirty="0" smtClean="0"/>
              <a:t>Resultaten</a:t>
            </a:r>
          </a:p>
          <a:p>
            <a:pPr marL="0" indent="0">
              <a:buNone/>
            </a:pPr>
            <a:endParaRPr lang="nl-BE" b="1" dirty="0" smtClean="0"/>
          </a:p>
          <a:p>
            <a:pPr marL="0" indent="0">
              <a:buNone/>
            </a:pPr>
            <a:r>
              <a:rPr lang="nl-BE" b="1" i="1" dirty="0" smtClean="0"/>
              <a:t>LOK-pakket</a:t>
            </a:r>
            <a:endParaRPr lang="nl-BE" b="1" i="1" dirty="0"/>
          </a:p>
          <a:p>
            <a:pPr>
              <a:buFont typeface="Wingdings" panose="05000000000000000000" pitchFamily="2" charset="2"/>
              <a:buChar char="§"/>
            </a:pPr>
            <a:r>
              <a:rPr lang="nl-BE" dirty="0" smtClean="0"/>
              <a:t>Train- </a:t>
            </a:r>
            <a:r>
              <a:rPr lang="nl-BE" dirty="0" err="1" smtClean="0"/>
              <a:t>the</a:t>
            </a:r>
            <a:r>
              <a:rPr lang="nl-BE" dirty="0" smtClean="0"/>
              <a:t> –trainer op 6 september met hoge opkomst! (50 deelnemers, 27 KP en 23 HA)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BE" dirty="0" smtClean="0"/>
              <a:t>24 LOK aanvragen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BE" dirty="0" smtClean="0"/>
              <a:t>4 LOK s vonden plaats </a:t>
            </a:r>
          </a:p>
          <a:p>
            <a:pPr marL="0" indent="0">
              <a:buNone/>
            </a:pPr>
            <a:endParaRPr lang="nl-BE" dirty="0" smtClean="0"/>
          </a:p>
          <a:p>
            <a:pPr marL="0" indent="0">
              <a:buNone/>
            </a:pPr>
            <a:r>
              <a:rPr lang="nl-BE" dirty="0" smtClean="0"/>
              <a:t>Onderwerp wordt zeer positief onthaald.</a:t>
            </a:r>
          </a:p>
          <a:p>
            <a:pPr marL="0" indent="0">
              <a:buNone/>
            </a:pPr>
            <a:r>
              <a:rPr lang="nl-BE" dirty="0" smtClean="0"/>
              <a:t>HA benadrukken dat focus op gebruik tools bij psychosociale consultvoering zeker deel moet uitmaken van de LOK, want samenwerking met psychologen ligt niet altijd voor de hand (praktisch) </a:t>
            </a:r>
            <a:endParaRPr lang="nl-BE" dirty="0"/>
          </a:p>
          <a:p>
            <a:pPr marL="0" indent="0">
              <a:buNone/>
            </a:pPr>
            <a:endParaRPr lang="nl-BE" dirty="0" smtClean="0"/>
          </a:p>
          <a:p>
            <a:pPr marL="0" indent="0">
              <a:buNone/>
            </a:pPr>
            <a:r>
              <a:rPr lang="nl-BE" b="1" i="1" dirty="0" smtClean="0"/>
              <a:t>E-</a:t>
            </a:r>
            <a:r>
              <a:rPr lang="nl-BE" b="1" i="1" dirty="0" err="1" smtClean="0"/>
              <a:t>learning</a:t>
            </a:r>
            <a:endParaRPr lang="nl-BE" b="1" i="1" dirty="0"/>
          </a:p>
          <a:p>
            <a:pPr marL="0" indent="0">
              <a:buNone/>
            </a:pPr>
            <a:r>
              <a:rPr lang="nl-BE" dirty="0" smtClean="0"/>
              <a:t>114 afgewerkte e-</a:t>
            </a:r>
            <a:r>
              <a:rPr lang="nl-BE" dirty="0" err="1" smtClean="0"/>
              <a:t>learnings</a:t>
            </a:r>
            <a:r>
              <a:rPr lang="nl-BE" dirty="0" smtClean="0"/>
              <a:t> </a:t>
            </a:r>
          </a:p>
          <a:p>
            <a:pPr marL="0" indent="0">
              <a:buNone/>
            </a:pPr>
            <a:endParaRPr lang="nl-BE" dirty="0" smtClean="0"/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375548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Uitdagingen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BE" b="1" dirty="0" smtClean="0"/>
              <a:t>Uitdaging(en) -&gt; multidisciplinaire insteek</a:t>
            </a:r>
          </a:p>
          <a:p>
            <a:pPr marL="0" indent="0">
              <a:buNone/>
            </a:pPr>
            <a:endParaRPr lang="nl-BE" b="1" dirty="0"/>
          </a:p>
          <a:p>
            <a:pPr marL="0" indent="0">
              <a:buNone/>
            </a:pPr>
            <a:r>
              <a:rPr lang="nl-BE" b="1" dirty="0" smtClean="0"/>
              <a:t>Duurtijd project te kort</a:t>
            </a:r>
          </a:p>
          <a:p>
            <a:pPr marL="0" indent="0">
              <a:buNone/>
            </a:pPr>
            <a:endParaRPr lang="nl-BE" b="1" dirty="0" smtClean="0"/>
          </a:p>
          <a:p>
            <a:pPr marL="0" indent="0">
              <a:buNone/>
            </a:pPr>
            <a:r>
              <a:rPr lang="nl-BE" b="1" dirty="0" smtClean="0"/>
              <a:t>Taalgebruik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BE" dirty="0" smtClean="0"/>
              <a:t>Diversiteit veld psychologen/coach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BE" dirty="0" smtClean="0"/>
              <a:t>Tussen HA en psychologen</a:t>
            </a:r>
          </a:p>
          <a:p>
            <a:pPr>
              <a:buFontTx/>
              <a:buChar char="-"/>
            </a:pPr>
            <a:endParaRPr lang="nl-BE" dirty="0"/>
          </a:p>
          <a:p>
            <a:pPr marL="0" indent="0">
              <a:buNone/>
            </a:pPr>
            <a:r>
              <a:rPr lang="nl-BE" b="1" dirty="0" smtClean="0"/>
              <a:t>Organisatie beroepsgroepen op lokaal niveau verschilt (kringwerking, accreditering systeem,…)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BE" dirty="0" smtClean="0"/>
              <a:t>bekendmaking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BE" dirty="0" smtClean="0"/>
              <a:t>evaluatie </a:t>
            </a:r>
          </a:p>
          <a:p>
            <a:pPr marL="0" indent="0">
              <a:buNone/>
            </a:pPr>
            <a:endParaRPr lang="nl-BE" dirty="0" smtClean="0"/>
          </a:p>
          <a:p>
            <a:pPr marL="0" indent="0">
              <a:buNone/>
            </a:pPr>
            <a:endParaRPr lang="nl-BE" dirty="0" smtClean="0"/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193979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Powerpoint pres Domus Medica - Jan2018-2 [Alleen-lezen]" id="{C97409D9-605E-4EC9-9060-B9D932748197}" vid="{AC1227FD-DCCF-42B4-8BAD-CBB4E57E197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7A347DB5DC5F4EA8666DFB5C4049ED" ma:contentTypeVersion="12" ma:contentTypeDescription="Create a new document." ma:contentTypeScope="" ma:versionID="58275f036bc44162731654d8b52c1300">
  <xsd:schema xmlns:xsd="http://www.w3.org/2001/XMLSchema" xmlns:xs="http://www.w3.org/2001/XMLSchema" xmlns:p="http://schemas.microsoft.com/office/2006/metadata/properties" xmlns:ns1="http://schemas.microsoft.com/sharepoint/v3" xmlns:ns2="888c19c8-2d53-45e3-b4cf-13c3fd8922d3" xmlns:ns3="a281803f-7c30-43b8-bc69-fa9c7c5c6876" xmlns:ns4="0c286d8c-2b07-481b-9898-5e0f642949bb" targetNamespace="http://schemas.microsoft.com/office/2006/metadata/properties" ma:root="true" ma:fieldsID="02cc96db3730a08120f33cc3ff31cf66" ns1:_="" ns2:_="" ns3:_="" ns4:_="">
    <xsd:import namespace="http://schemas.microsoft.com/sharepoint/v3"/>
    <xsd:import namespace="888c19c8-2d53-45e3-b4cf-13c3fd8922d3"/>
    <xsd:import namespace="a281803f-7c30-43b8-bc69-fa9c7c5c6876"/>
    <xsd:import namespace="0c286d8c-2b07-481b-9898-5e0f642949b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3:MediaServiceGenerationTime" minOccurs="0"/>
                <xsd:element ref="ns3:MediaServiceEventHashCod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8c19c8-2d53-45e3-b4cf-13c3fd8922d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1803f-7c30-43b8-bc69-fa9c7c5c68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286d8c-2b07-481b-9898-5e0f642949b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88c19c8-2d53-45e3-b4cf-13c3fd8922d3">SRNSVQQ3ZVQM-1365036356-6033</_dlc_DocId>
    <_dlc_DocIdUrl xmlns="888c19c8-2d53-45e3-b4cf-13c3fd8922d3">
      <Url>https://mobiusgroup.sharepoint.com/sites/mobius/Projects/FODSZ1405/_layouts/15/DocIdRedir.aspx?ID=SRNSVQQ3ZVQM-1365036356-6033</Url>
      <Description>SRNSVQQ3ZVQM-1365036356-6033</Description>
    </_dlc_DocIdUrl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3BF8C96-B49E-4ACD-B166-B490CF2C9A9B}"/>
</file>

<file path=customXml/itemProps2.xml><?xml version="1.0" encoding="utf-8"?>
<ds:datastoreItem xmlns:ds="http://schemas.openxmlformats.org/officeDocument/2006/customXml" ds:itemID="{BDBFE09E-6DDD-43D4-A4C4-C13490FC60A0}"/>
</file>

<file path=customXml/itemProps3.xml><?xml version="1.0" encoding="utf-8"?>
<ds:datastoreItem xmlns:ds="http://schemas.openxmlformats.org/officeDocument/2006/customXml" ds:itemID="{1C8B4B84-401C-4FEB-8909-FB988442B196}"/>
</file>

<file path=customXml/itemProps4.xml><?xml version="1.0" encoding="utf-8"?>
<ds:datastoreItem xmlns:ds="http://schemas.openxmlformats.org/officeDocument/2006/customXml" ds:itemID="{B1889988-1D53-4FD5-BAC9-869AC375D51E}"/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6703</TotalTime>
  <Words>634</Words>
  <Application>Microsoft Office PowerPoint</Application>
  <PresentationFormat>Breedbeeld</PresentationFormat>
  <Paragraphs>117</Paragraphs>
  <Slides>9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Wingdings</vt:lpstr>
      <vt:lpstr>Kantoorthema</vt:lpstr>
      <vt:lpstr>Burnout prevention project 48</vt:lpstr>
      <vt:lpstr>projectteam</vt:lpstr>
      <vt:lpstr>Doelstelling</vt:lpstr>
      <vt:lpstr>Aanpak</vt:lpstr>
      <vt:lpstr>E-learning</vt:lpstr>
      <vt:lpstr>LOK-pakket/navorming</vt:lpstr>
      <vt:lpstr>Vergoeding langdurig psychosociale consult</vt:lpstr>
      <vt:lpstr>Evaluatie </vt:lpstr>
      <vt:lpstr>Uitdagingen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Caroline Herrijgers</dc:creator>
  <cp:lastModifiedBy>Charlotte Sercu</cp:lastModifiedBy>
  <cp:revision>108</cp:revision>
  <dcterms:created xsi:type="dcterms:W3CDTF">2018-05-24T12:51:17Z</dcterms:created>
  <dcterms:modified xsi:type="dcterms:W3CDTF">2019-10-22T11:48:16Z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0x0101006A7A347DB5DC5F4EA8666DFB5C4049ED</vt:lpwstr>
  </property>
  <property fmtid="{D5CDD505-2E9C-101B-9397-08002B2CF9AE}" pid="3" name="_dlc_DocIdItemGuid">
    <vt:lpwstr>35f8b2a9-c0c8-41c8-a1e8-14c21851ec24</vt:lpwstr>
  </property>
</Properties>
</file>