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42.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31.xml" ContentType="application/vnd.openxmlformats-officedocument.presentationml.slide+xml"/>
  <Override PartName="/ppt/slides/slide20.xml" ContentType="application/vnd.openxmlformats-officedocument.presentationml.slide+xml"/>
  <Override PartName="/ppt/slides/slide33.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0.xml" ContentType="application/vnd.openxmlformats-officedocument.presentationml.slide+xml"/>
  <Override PartName="/ppt/slides/slide49.xml" ContentType="application/vnd.openxmlformats-officedocument.presentationml.slide+xml"/>
  <Override PartName="/ppt/slides/slide48.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32.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45.xml" ContentType="application/vnd.openxmlformats-officedocument.presentationml.slide+xml"/>
  <Override PartName="/ppt/slides/slide58.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62.xml" ContentType="application/vnd.openxmlformats-officedocument.presentationml.slide+xml"/>
  <Override PartName="/ppt/slides/slide57.xml" ContentType="application/vnd.openxmlformats-officedocument.presentationml.slide+xml"/>
  <Override PartName="/ppt/slides/slide39.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Masters/slideMaster3.xml" ContentType="application/vnd.openxmlformats-officedocument.presentationml.slideMaster+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39.xml" ContentType="application/vnd.openxmlformats-officedocument.presentationml.slideLayout+xml"/>
  <Override PartName="/ppt/slideLayouts/slideLayout38.xml" ContentType="application/vnd.openxmlformats-officedocument.presentationml.slideLayout+xml"/>
  <Override PartName="/ppt/slideLayouts/slideLayout37.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Layouts/slideLayout31.xml" ContentType="application/vnd.openxmlformats-officedocument.presentationml.slideLayout+xml"/>
  <Override PartName="/ppt/slideLayouts/slideLayout30.xml" ContentType="application/vnd.openxmlformats-officedocument.presentationml.slideLayout+xml"/>
  <Override PartName="/ppt/slideLayouts/slideLayout29.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notesSlides/notesSlide16.xml" ContentType="application/vnd.openxmlformats-officedocument.presentationml.notesSlide+xml"/>
  <Override PartName="/ppt/notesSlides/notesSlide8.xml" ContentType="application/vnd.openxmlformats-officedocument.presentationml.notesSlide+xml"/>
  <Override PartName="/ppt/notesSlides/notesSlide18.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39.xml" ContentType="application/vnd.openxmlformats-officedocument.presentationml.notesSlide+xml"/>
  <Override PartName="/ppt/notesSlides/notesSlide17.xml" ContentType="application/vnd.openxmlformats-officedocument.presentationml.notesSlide+xml"/>
  <Override PartName="/ppt/notesSlides/notesSlide37.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56.xml" ContentType="application/vnd.openxmlformats-officedocument.presentationml.notesSlide+xml"/>
  <Override PartName="/ppt/notesSlides/notesSlide55.xml" ContentType="application/vnd.openxmlformats-officedocument.presentationml.notesSlide+xml"/>
  <Override PartName="/ppt/notesSlides/notesSlide54.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30.xml" ContentType="application/vnd.openxmlformats-officedocument.presentationml.notesSlide+xml"/>
  <Override PartName="/ppt/notesSlides/notesSlide38.xml" ContentType="application/vnd.openxmlformats-officedocument.presentationml.notesSlide+xml"/>
  <Override PartName="/ppt/notesSlides/notesSlide20.xml" ContentType="application/vnd.openxmlformats-officedocument.presentationml.notesSlide+xml"/>
  <Override PartName="/ppt/notesSlides/notesSlide25.xml" ContentType="application/vnd.openxmlformats-officedocument.presentationml.notesSlide+xml"/>
  <Override PartName="/ppt/notesSlides/notesSlide28.xml" ContentType="application/vnd.openxmlformats-officedocument.presentationml.notesSlide+xml"/>
  <Override PartName="/ppt/notesSlides/notesSlide21.xml" ContentType="application/vnd.openxmlformats-officedocument.presentationml.notesSlide+xml"/>
  <Override PartName="/ppt/notesSlides/notesSlide19.xml" ContentType="application/vnd.openxmlformats-officedocument.presentationml.notesSlide+xml"/>
  <Override PartName="/ppt/notesSlides/notesSlide24.xml" ContentType="application/vnd.openxmlformats-officedocument.presentationml.notesSlide+xml"/>
  <Override PartName="/ppt/notesSlides/notesSlide22.xml" ContentType="application/vnd.openxmlformats-officedocument.presentationml.notesSlide+xml"/>
  <Override PartName="/ppt/notesSlides/notesSlide27.xml" ContentType="application/vnd.openxmlformats-officedocument.presentationml.notesSlide+xml"/>
  <Override PartName="/ppt/notesSlides/notesSlide23.xml" ContentType="application/vnd.openxmlformats-officedocument.presentationml.notesSlide+xml"/>
  <Override PartName="/ppt/notesSlides/notesSlide29.xml" ContentType="application/vnd.openxmlformats-officedocument.presentationml.notesSlide+xml"/>
  <Override PartName="/ppt/notesSlides/notesSlide26.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comments/comment1.xml" ContentType="application/vnd.openxmlformats-officedocument.presentationml.comments+xml"/>
  <Override PartName="/ppt/theme/theme2.xml" ContentType="application/vnd.openxmlformats-officedocument.theme+xml"/>
  <Override PartName="/ppt/theme/theme5.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comments/comment5.xml" ContentType="application/vnd.openxmlformats-officedocument.presentationml.comments+xml"/>
  <Override PartName="/ppt/comments/comment4.xml" ContentType="application/vnd.openxmlformats-officedocument.presentationml.comments+xml"/>
  <Override PartName="/ppt/comments/comment3.xml" ContentType="application/vnd.openxmlformats-officedocument.presentationml.comments+xml"/>
  <Override PartName="/ppt/comments/comment2.xml" ContentType="application/vnd.openxmlformats-officedocument.presentationml.comments+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837" r:id="rId2"/>
    <p:sldMasterId id="2147483842" r:id="rId3"/>
  </p:sldMasterIdLst>
  <p:notesMasterIdLst>
    <p:notesMasterId r:id="rId66"/>
  </p:notesMasterIdLst>
  <p:handoutMasterIdLst>
    <p:handoutMasterId r:id="rId67"/>
  </p:handoutMasterIdLst>
  <p:sldIdLst>
    <p:sldId id="377" r:id="rId4"/>
    <p:sldId id="472" r:id="rId5"/>
    <p:sldId id="545" r:id="rId6"/>
    <p:sldId id="546" r:id="rId7"/>
    <p:sldId id="488" r:id="rId8"/>
    <p:sldId id="489" r:id="rId9"/>
    <p:sldId id="559" r:id="rId10"/>
    <p:sldId id="490" r:id="rId11"/>
    <p:sldId id="491" r:id="rId12"/>
    <p:sldId id="492" r:id="rId13"/>
    <p:sldId id="551" r:id="rId14"/>
    <p:sldId id="552" r:id="rId15"/>
    <p:sldId id="494" r:id="rId16"/>
    <p:sldId id="496" r:id="rId17"/>
    <p:sldId id="497" r:id="rId18"/>
    <p:sldId id="498" r:id="rId19"/>
    <p:sldId id="499" r:id="rId20"/>
    <p:sldId id="500" r:id="rId21"/>
    <p:sldId id="501" r:id="rId22"/>
    <p:sldId id="502" r:id="rId23"/>
    <p:sldId id="554" r:id="rId24"/>
    <p:sldId id="503" r:id="rId25"/>
    <p:sldId id="504" r:id="rId26"/>
    <p:sldId id="543" r:id="rId27"/>
    <p:sldId id="522" r:id="rId28"/>
    <p:sldId id="495" r:id="rId29"/>
    <p:sldId id="506" r:id="rId30"/>
    <p:sldId id="510" r:id="rId31"/>
    <p:sldId id="511" r:id="rId32"/>
    <p:sldId id="512" r:id="rId33"/>
    <p:sldId id="513" r:id="rId34"/>
    <p:sldId id="514" r:id="rId35"/>
    <p:sldId id="515" r:id="rId36"/>
    <p:sldId id="516" r:id="rId37"/>
    <p:sldId id="523" r:id="rId38"/>
    <p:sldId id="518" r:id="rId39"/>
    <p:sldId id="555" r:id="rId40"/>
    <p:sldId id="519" r:id="rId41"/>
    <p:sldId id="520" r:id="rId42"/>
    <p:sldId id="525" r:id="rId43"/>
    <p:sldId id="524" r:id="rId44"/>
    <p:sldId id="526" r:id="rId45"/>
    <p:sldId id="544" r:id="rId46"/>
    <p:sldId id="553" r:id="rId47"/>
    <p:sldId id="528" r:id="rId48"/>
    <p:sldId id="529" r:id="rId49"/>
    <p:sldId id="530" r:id="rId50"/>
    <p:sldId id="531" r:id="rId51"/>
    <p:sldId id="532" r:id="rId52"/>
    <p:sldId id="556" r:id="rId53"/>
    <p:sldId id="558" r:id="rId54"/>
    <p:sldId id="533" r:id="rId55"/>
    <p:sldId id="534" r:id="rId56"/>
    <p:sldId id="535" r:id="rId57"/>
    <p:sldId id="536" r:id="rId58"/>
    <p:sldId id="537" r:id="rId59"/>
    <p:sldId id="538" r:id="rId60"/>
    <p:sldId id="539" r:id="rId61"/>
    <p:sldId id="540" r:id="rId62"/>
    <p:sldId id="541" r:id="rId63"/>
    <p:sldId id="557" r:id="rId64"/>
    <p:sldId id="542" r:id="rId65"/>
  </p:sldIdLst>
  <p:sldSz cx="12192000" cy="6858000"/>
  <p:notesSz cx="6797675" cy="9926638"/>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 Lipkens" initials="LL" lastIdx="20" clrIdx="0">
    <p:extLst/>
  </p:cmAuthor>
  <p:cmAuthor id="2" name="Sanne Boonen" initials="" lastIdx="0" clrIdx="1"/>
  <p:cmAuthor id="3" name="Karen Smets" initials="KS" lastIdx="120" clrIdx="2">
    <p:extLst/>
  </p:cmAuthor>
  <p:cmAuthor id="4" name="Marieke Impens" initials="MI" lastIdx="37"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52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41" autoAdjust="0"/>
    <p:restoredTop sz="80150" autoAdjust="0"/>
  </p:normalViewPr>
  <p:slideViewPr>
    <p:cSldViewPr>
      <p:cViewPr varScale="1">
        <p:scale>
          <a:sx n="58" d="100"/>
          <a:sy n="58" d="100"/>
        </p:scale>
        <p:origin x="-972" y="-90"/>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4194"/>
    </p:cViewPr>
  </p:sorterViewPr>
  <p:notesViewPr>
    <p:cSldViewPr>
      <p:cViewPr varScale="1">
        <p:scale>
          <a:sx n="93" d="100"/>
          <a:sy n="93" d="100"/>
        </p:scale>
        <p:origin x="372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notesMaster" Target="notesMasters/notesMaster1.xml"/><Relationship Id="rId74" Type="http://schemas.openxmlformats.org/officeDocument/2006/relationships/customXml" Target="../customXml/item2.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handoutMaster" Target="handoutMasters/handout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viewProps" Target="viewProps.xml"/><Relationship Id="rId75"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customXml" Target="../customXml/item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customXml" Target="../customXml/item4.xml"/><Relationship Id="rId7" Type="http://schemas.openxmlformats.org/officeDocument/2006/relationships/slide" Target="slides/slide4.xml"/><Relationship Id="rId71"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3" dt="2019-09-12T12:30:21.550" idx="107">
    <p:pos x="10" y="10"/>
    <p:text>nog logo THL toevoegen bovenaan slides; namen van Karen en Marieke mogen eraf?</p:text>
    <p:extLst>
      <p:ext uri="{C676402C-5697-4E1C-873F-D02D1690AC5C}">
        <p15:threadingInfo xmlns:p15="http://schemas.microsoft.com/office/powerpoint/2012/main" timeZoneBias="-120"/>
      </p:ext>
    </p:extLst>
  </p:cm>
  <p:cm authorId="3" dt="2019-09-12T14:10:52.157" idx="112">
    <p:pos x="10" y="146"/>
    <p:text>foto's bovenaan mogen weg, gezien de foto's gaan over acute somatiek en het onderwerp hier over eerder psychische problematiek gaat en het ook niet gaat over kinderen en ouderen</p:text>
    <p:extLst>
      <p:ext uri="{C676402C-5697-4E1C-873F-D02D1690AC5C}">
        <p15:threadingInfo xmlns:p15="http://schemas.microsoft.com/office/powerpoint/2012/main" timeZoneBias="-120">
          <p15:parentCm authorId="3" idx="107"/>
        </p15:threadingInfo>
      </p:ext>
    </p:extLst>
  </p:cm>
  <p:cm authorId="4" dt="2019-09-21T11:06:19.574" idx="35">
    <p:pos x="10" y="282"/>
    <p:text>THL logo toegevoegd</p:text>
    <p:extLst>
      <p:ext uri="{C676402C-5697-4E1C-873F-D02D1690AC5C}">
        <p15:threadingInfo xmlns:p15="http://schemas.microsoft.com/office/powerpoint/2012/main" timeZoneBias="-120">
          <p15:parentCm authorId="3" idx="107"/>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3" dt="2019-09-12T13:52:30.357" idx="109">
    <p:pos x="10" y="10"/>
    <p:text>Bij casus van Manoëlle: de hele somatische uitwerking mag weg, focus op differentiatie overspanning -burn-out; evt kan dit nog wat meer uitgewerkt worden.</p:text>
    <p:extLst>
      <p:ext uri="{C676402C-5697-4E1C-873F-D02D1690AC5C}">
        <p15:threadingInfo xmlns:p15="http://schemas.microsoft.com/office/powerpoint/2012/main" timeZoneBias="-120"/>
      </p:ext>
    </p:extLst>
  </p:cm>
  <p:cm authorId="4" dt="2019-09-21T13:19:15.198" idx="36">
    <p:pos x="10" y="146"/>
    <p:text>heb dit proberen op te lossen door andere vragen erbij te zetten en in de "handleiding" staat ook uitdrukkelijk om hier niet te lang bij stil te staan, maar de focus te leggen op de psychische component.</p:text>
    <p:extLst>
      <p:ext uri="{C676402C-5697-4E1C-873F-D02D1690AC5C}">
        <p15:threadingInfo xmlns:p15="http://schemas.microsoft.com/office/powerpoint/2012/main" timeZoneBias="-120">
          <p15:parentCm authorId="3" idx="109"/>
        </p15:threadingInfo>
      </p:ext>
    </p:extLst>
  </p:cm>
  <p:cm authorId="3" dt="2019-09-12T13:54:03.386" idx="110">
    <p:pos x="146" y="146"/>
    <p:text>Wel belangrijke aanvulling nodig bij elke casus: culturele en socio-economische factoren onder de aandacht brengen (elke casus handelt hier over hoogopgeleiden, vaak gaat het ook over arbeiders waarbij het begeleiden van een bunr-out veel moeilijker is, omdat de werkgever vaak helemaal geen investering wil doen in preventie van burn-out omdat ze gewoon een hele nieuwe ploeg mensen kunnen aannemen wat hen veel minder geld kost dan te investeren in burn-out preventie; vaak zijn er voor die mensen ook weinig alternatieven op de arbeidsmarkt,...</p:text>
    <p:extLst>
      <p:ext uri="{C676402C-5697-4E1C-873F-D02D1690AC5C}">
        <p15:threadingInfo xmlns:p15="http://schemas.microsoft.com/office/powerpoint/2012/main" timeZoneBias="-120"/>
      </p:ext>
    </p:extLst>
  </p:cm>
  <p:cm authorId="4" dt="2019-09-21T13:22:20.471" idx="37">
    <p:pos x="146" y="282"/>
    <p:text>ik zet dit gewoon als tekst nog mee na</p:text>
    <p:extLst>
      <p:ext uri="{C676402C-5697-4E1C-873F-D02D1690AC5C}">
        <p15:threadingInfo xmlns:p15="http://schemas.microsoft.com/office/powerpoint/2012/main" timeZoneBias="-120">
          <p15:parentCm authorId="3" idx="110"/>
        </p15:threadingInfo>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3" dt="2019-09-12T14:08:46.378" idx="111">
    <p:pos x="10" y="10"/>
    <p:text>Evt kan er dan hier wat meer tijd besteed worden aan angst en "trauma" (gezien de puur somatische differentiële diagnose wegvalt)</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3" dt="2019-09-12T15:37:46.715" idx="119">
    <p:pos x="10" y="10"/>
    <p:text>hier kan bekeken worden of er adviezen "te rapen vallen" in verband met fles porto (of als er vragen komen). Zie https://domusmedica.be/richtlijnen/problematisch-alcoholgebruik-aanpak-van-de-huisarts</p:text>
    <p:extLst>
      <p:ext uri="{C676402C-5697-4E1C-873F-D02D1690AC5C}">
        <p15:threadingInfo xmlns:p15="http://schemas.microsoft.com/office/powerpoint/2012/main" timeZoneBias="-1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3" dt="2019-09-12T14:29:52.386" idx="115">
    <p:pos x="10" y="10"/>
    <p:text>hier mocht wat aandacht komen voor andere disciplines waar mee samengewerkt kan worden, nl kinesisten (acitveren, ademhalingsoefeningen), ...</p:text>
    <p:extLst>
      <p:ext uri="{C676402C-5697-4E1C-873F-D02D1690AC5C}">
        <p15:threadingInfo xmlns:p15="http://schemas.microsoft.com/office/powerpoint/2012/main" timeZoneBias="-120"/>
      </p:ext>
    </p:extLst>
  </p:cm>
  <p:cm authorId="3" dt="2019-09-12T14:30:55.799" idx="116">
    <p:pos x="146" y="146"/>
    <p:text>nog beklemtonen dat medicatie geen plaats heeft in de aanpak van burn- out (geen slaap- en kalmeermiddelen, geen antidepressiva). Het heeft geen effect en bovendien als het foutief egeven wordt, staat het een degelijke begeleiding bij een expert burn-out in de weg.</p:text>
    <p:extLst>
      <p:ext uri="{C676402C-5697-4E1C-873F-D02D1690AC5C}">
        <p15:threadingInfo xmlns:p15="http://schemas.microsoft.com/office/powerpoint/2012/main" timeZoneBias="-120"/>
      </p:ext>
    </p:extLst>
  </p:cm>
  <p:cm authorId="3" dt="2019-09-12T15:42:09.392" idx="120">
    <p:pos x="146" y="282"/>
    <p:text>Hier kan ook nog verwezen worden naar https://domusmedica.be/richtlijnen/aanpak-van-slaapklachten-en-insomnie-bij-volwassenen-de-eerste-lijn</p:text>
    <p:extLst>
      <p:ext uri="{C676402C-5697-4E1C-873F-D02D1690AC5C}">
        <p15:threadingInfo xmlns:p15="http://schemas.microsoft.com/office/powerpoint/2012/main" timeZoneBias="-120">
          <p15:parentCm authorId="3" idx="116"/>
        </p15:threadingInfo>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1203" name="Rectangle 3"/>
          <p:cNvSpPr>
            <a:spLocks noGrp="1" noChangeArrowheads="1"/>
          </p:cNvSpPr>
          <p:nvPr>
            <p:ph type="dt" sz="quarter"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1204" name="Rectangle 4"/>
          <p:cNvSpPr>
            <a:spLocks noGrp="1" noChangeArrowheads="1"/>
          </p:cNvSpPr>
          <p:nvPr>
            <p:ph type="ftr" sz="quarter" idx="2"/>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1205" name="Rectangle 5"/>
          <p:cNvSpPr>
            <a:spLocks noGrp="1" noChangeArrowheads="1"/>
          </p:cNvSpPr>
          <p:nvPr>
            <p:ph type="sldNum" sz="quarter" idx="3"/>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F6300BC-7545-4E42-BF26-C3A2219A1876}" type="slidenum">
              <a:rPr lang="en-US"/>
              <a:pPr>
                <a:defRPr/>
              </a:pPr>
              <a:t>‹N°›</a:t>
            </a:fld>
            <a:endParaRPr lang="en-US"/>
          </a:p>
        </p:txBody>
      </p:sp>
    </p:spTree>
    <p:extLst>
      <p:ext uri="{BB962C8B-B14F-4D97-AF65-F5344CB8AC3E}">
        <p14:creationId xmlns:p14="http://schemas.microsoft.com/office/powerpoint/2010/main" val="303028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nl-NL"/>
          </a:p>
        </p:txBody>
      </p:sp>
      <p:sp>
        <p:nvSpPr>
          <p:cNvPr id="6147" name="Rectangle 3"/>
          <p:cNvSpPr>
            <a:spLocks noGrp="1" noChangeArrowheads="1"/>
          </p:cNvSpPr>
          <p:nvPr>
            <p:ph type="dt"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nl-NL"/>
          </a:p>
        </p:txBody>
      </p:sp>
      <p:sp>
        <p:nvSpPr>
          <p:cNvPr id="27652" name="Rectangle 4"/>
          <p:cNvSpPr>
            <a:spLocks noGrp="1" noRot="1" noChangeAspect="1" noChangeArrowheads="1" noTextEdit="1"/>
          </p:cNvSpPr>
          <p:nvPr>
            <p:ph type="sldImg" idx="2"/>
          </p:nvPr>
        </p:nvSpPr>
        <p:spPr bwMode="auto">
          <a:xfrm>
            <a:off x="90488" y="744538"/>
            <a:ext cx="6616700" cy="3722687"/>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79768" y="4715153"/>
            <a:ext cx="543814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noProof="0"/>
              <a:t>Klik om de opmaakprofielen van de modeltekst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150" name="Rectangle 6"/>
          <p:cNvSpPr>
            <a:spLocks noGrp="1" noChangeArrowheads="1"/>
          </p:cNvSpPr>
          <p:nvPr>
            <p:ph type="ftr" sz="quarter" idx="4"/>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nl-NL"/>
          </a:p>
        </p:txBody>
      </p:sp>
      <p:sp>
        <p:nvSpPr>
          <p:cNvPr id="6151" name="Rectangle 7"/>
          <p:cNvSpPr>
            <a:spLocks noGrp="1" noChangeArrowheads="1"/>
          </p:cNvSpPr>
          <p:nvPr>
            <p:ph type="sldNum" sz="quarter" idx="5"/>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4C30677-FD07-49C5-9D52-00833D7D5D07}" type="slidenum">
              <a:rPr lang="nl-NL"/>
              <a:pPr>
                <a:defRPr/>
              </a:pPr>
              <a:t>‹N°›</a:t>
            </a:fld>
            <a:endParaRPr lang="nl-NL"/>
          </a:p>
        </p:txBody>
      </p:sp>
    </p:spTree>
    <p:extLst>
      <p:ext uri="{BB962C8B-B14F-4D97-AF65-F5344CB8AC3E}">
        <p14:creationId xmlns:p14="http://schemas.microsoft.com/office/powerpoint/2010/main" val="37248200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1</a:t>
            </a:fld>
            <a:endParaRPr lang="nl-NL"/>
          </a:p>
        </p:txBody>
      </p:sp>
    </p:spTree>
    <p:extLst>
      <p:ext uri="{BB962C8B-B14F-4D97-AF65-F5344CB8AC3E}">
        <p14:creationId xmlns:p14="http://schemas.microsoft.com/office/powerpoint/2010/main" val="3013598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10</a:t>
            </a:fld>
            <a:endParaRPr lang="nl-NL"/>
          </a:p>
        </p:txBody>
      </p:sp>
    </p:spTree>
    <p:extLst>
      <p:ext uri="{BB962C8B-B14F-4D97-AF65-F5344CB8AC3E}">
        <p14:creationId xmlns:p14="http://schemas.microsoft.com/office/powerpoint/2010/main" val="6108632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11</a:t>
            </a:fld>
            <a:endParaRPr lang="nl-NL"/>
          </a:p>
        </p:txBody>
      </p:sp>
    </p:spTree>
    <p:extLst>
      <p:ext uri="{BB962C8B-B14F-4D97-AF65-F5344CB8AC3E}">
        <p14:creationId xmlns:p14="http://schemas.microsoft.com/office/powerpoint/2010/main" val="19363541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12</a:t>
            </a:fld>
            <a:endParaRPr lang="nl-NL"/>
          </a:p>
        </p:txBody>
      </p:sp>
    </p:spTree>
    <p:extLst>
      <p:ext uri="{BB962C8B-B14F-4D97-AF65-F5344CB8AC3E}">
        <p14:creationId xmlns:p14="http://schemas.microsoft.com/office/powerpoint/2010/main" val="27303099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13</a:t>
            </a:fld>
            <a:endParaRPr lang="nl-NL"/>
          </a:p>
        </p:txBody>
      </p:sp>
    </p:spTree>
    <p:extLst>
      <p:ext uri="{BB962C8B-B14F-4D97-AF65-F5344CB8AC3E}">
        <p14:creationId xmlns:p14="http://schemas.microsoft.com/office/powerpoint/2010/main" val="957336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14</a:t>
            </a:fld>
            <a:endParaRPr lang="nl-NL"/>
          </a:p>
        </p:txBody>
      </p:sp>
    </p:spTree>
    <p:extLst>
      <p:ext uri="{BB962C8B-B14F-4D97-AF65-F5344CB8AC3E}">
        <p14:creationId xmlns:p14="http://schemas.microsoft.com/office/powerpoint/2010/main" val="4049939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15</a:t>
            </a:fld>
            <a:endParaRPr lang="nl-NL"/>
          </a:p>
        </p:txBody>
      </p:sp>
    </p:spTree>
    <p:extLst>
      <p:ext uri="{BB962C8B-B14F-4D97-AF65-F5344CB8AC3E}">
        <p14:creationId xmlns:p14="http://schemas.microsoft.com/office/powerpoint/2010/main" val="35585627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16</a:t>
            </a:fld>
            <a:endParaRPr lang="nl-NL"/>
          </a:p>
        </p:txBody>
      </p:sp>
    </p:spTree>
    <p:extLst>
      <p:ext uri="{BB962C8B-B14F-4D97-AF65-F5344CB8AC3E}">
        <p14:creationId xmlns:p14="http://schemas.microsoft.com/office/powerpoint/2010/main" val="27098468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17</a:t>
            </a:fld>
            <a:endParaRPr lang="nl-NL"/>
          </a:p>
        </p:txBody>
      </p:sp>
    </p:spTree>
    <p:extLst>
      <p:ext uri="{BB962C8B-B14F-4D97-AF65-F5344CB8AC3E}">
        <p14:creationId xmlns:p14="http://schemas.microsoft.com/office/powerpoint/2010/main" val="24904918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18</a:t>
            </a:fld>
            <a:endParaRPr lang="nl-NL"/>
          </a:p>
        </p:txBody>
      </p:sp>
    </p:spTree>
    <p:extLst>
      <p:ext uri="{BB962C8B-B14F-4D97-AF65-F5344CB8AC3E}">
        <p14:creationId xmlns:p14="http://schemas.microsoft.com/office/powerpoint/2010/main" val="36964936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19</a:t>
            </a:fld>
            <a:endParaRPr lang="nl-NL"/>
          </a:p>
        </p:txBody>
      </p:sp>
    </p:spTree>
    <p:extLst>
      <p:ext uri="{BB962C8B-B14F-4D97-AF65-F5344CB8AC3E}">
        <p14:creationId xmlns:p14="http://schemas.microsoft.com/office/powerpoint/2010/main" val="2745233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2</a:t>
            </a:fld>
            <a:endParaRPr lang="nl-NL"/>
          </a:p>
        </p:txBody>
      </p:sp>
    </p:spTree>
    <p:extLst>
      <p:ext uri="{BB962C8B-B14F-4D97-AF65-F5344CB8AC3E}">
        <p14:creationId xmlns:p14="http://schemas.microsoft.com/office/powerpoint/2010/main" val="28239216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20</a:t>
            </a:fld>
            <a:endParaRPr lang="nl-NL"/>
          </a:p>
        </p:txBody>
      </p:sp>
    </p:spTree>
    <p:extLst>
      <p:ext uri="{BB962C8B-B14F-4D97-AF65-F5344CB8AC3E}">
        <p14:creationId xmlns:p14="http://schemas.microsoft.com/office/powerpoint/2010/main" val="1578761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i="1"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21</a:t>
            </a:fld>
            <a:endParaRPr lang="nl-NL"/>
          </a:p>
        </p:txBody>
      </p:sp>
    </p:spTree>
    <p:extLst>
      <p:ext uri="{BB962C8B-B14F-4D97-AF65-F5344CB8AC3E}">
        <p14:creationId xmlns:p14="http://schemas.microsoft.com/office/powerpoint/2010/main" val="34469528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22</a:t>
            </a:fld>
            <a:endParaRPr lang="nl-NL"/>
          </a:p>
        </p:txBody>
      </p:sp>
    </p:spTree>
    <p:extLst>
      <p:ext uri="{BB962C8B-B14F-4D97-AF65-F5344CB8AC3E}">
        <p14:creationId xmlns:p14="http://schemas.microsoft.com/office/powerpoint/2010/main" val="9470533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23</a:t>
            </a:fld>
            <a:endParaRPr lang="nl-NL"/>
          </a:p>
        </p:txBody>
      </p:sp>
    </p:spTree>
    <p:extLst>
      <p:ext uri="{BB962C8B-B14F-4D97-AF65-F5344CB8AC3E}">
        <p14:creationId xmlns:p14="http://schemas.microsoft.com/office/powerpoint/2010/main" val="27212021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i="1"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24</a:t>
            </a:fld>
            <a:endParaRPr lang="nl-NL"/>
          </a:p>
        </p:txBody>
      </p:sp>
    </p:spTree>
    <p:extLst>
      <p:ext uri="{BB962C8B-B14F-4D97-AF65-F5344CB8AC3E}">
        <p14:creationId xmlns:p14="http://schemas.microsoft.com/office/powerpoint/2010/main" val="11413099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i="1"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25</a:t>
            </a:fld>
            <a:endParaRPr lang="nl-NL"/>
          </a:p>
        </p:txBody>
      </p:sp>
    </p:spTree>
    <p:extLst>
      <p:ext uri="{BB962C8B-B14F-4D97-AF65-F5344CB8AC3E}">
        <p14:creationId xmlns:p14="http://schemas.microsoft.com/office/powerpoint/2010/main" val="32524496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26</a:t>
            </a:fld>
            <a:endParaRPr lang="nl-NL"/>
          </a:p>
        </p:txBody>
      </p:sp>
    </p:spTree>
    <p:extLst>
      <p:ext uri="{BB962C8B-B14F-4D97-AF65-F5344CB8AC3E}">
        <p14:creationId xmlns:p14="http://schemas.microsoft.com/office/powerpoint/2010/main" val="34161462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27</a:t>
            </a:fld>
            <a:endParaRPr lang="nl-NL"/>
          </a:p>
        </p:txBody>
      </p:sp>
    </p:spTree>
    <p:extLst>
      <p:ext uri="{BB962C8B-B14F-4D97-AF65-F5344CB8AC3E}">
        <p14:creationId xmlns:p14="http://schemas.microsoft.com/office/powerpoint/2010/main" val="32085448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28</a:t>
            </a:fld>
            <a:endParaRPr lang="nl-NL"/>
          </a:p>
        </p:txBody>
      </p:sp>
    </p:spTree>
    <p:extLst>
      <p:ext uri="{BB962C8B-B14F-4D97-AF65-F5344CB8AC3E}">
        <p14:creationId xmlns:p14="http://schemas.microsoft.com/office/powerpoint/2010/main" val="23493561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29</a:t>
            </a:fld>
            <a:endParaRPr lang="nl-NL"/>
          </a:p>
        </p:txBody>
      </p:sp>
    </p:spTree>
    <p:extLst>
      <p:ext uri="{BB962C8B-B14F-4D97-AF65-F5344CB8AC3E}">
        <p14:creationId xmlns:p14="http://schemas.microsoft.com/office/powerpoint/2010/main" val="3271301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3</a:t>
            </a:fld>
            <a:endParaRPr lang="nl-NL"/>
          </a:p>
        </p:txBody>
      </p:sp>
    </p:spTree>
    <p:extLst>
      <p:ext uri="{BB962C8B-B14F-4D97-AF65-F5344CB8AC3E}">
        <p14:creationId xmlns:p14="http://schemas.microsoft.com/office/powerpoint/2010/main" val="27409345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30</a:t>
            </a:fld>
            <a:endParaRPr lang="nl-NL"/>
          </a:p>
        </p:txBody>
      </p:sp>
    </p:spTree>
    <p:extLst>
      <p:ext uri="{BB962C8B-B14F-4D97-AF65-F5344CB8AC3E}">
        <p14:creationId xmlns:p14="http://schemas.microsoft.com/office/powerpoint/2010/main" val="33975198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31</a:t>
            </a:fld>
            <a:endParaRPr lang="nl-NL"/>
          </a:p>
        </p:txBody>
      </p:sp>
    </p:spTree>
    <p:extLst>
      <p:ext uri="{BB962C8B-B14F-4D97-AF65-F5344CB8AC3E}">
        <p14:creationId xmlns:p14="http://schemas.microsoft.com/office/powerpoint/2010/main" val="13560250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32</a:t>
            </a:fld>
            <a:endParaRPr lang="nl-NL"/>
          </a:p>
        </p:txBody>
      </p:sp>
    </p:spTree>
    <p:extLst>
      <p:ext uri="{BB962C8B-B14F-4D97-AF65-F5344CB8AC3E}">
        <p14:creationId xmlns:p14="http://schemas.microsoft.com/office/powerpoint/2010/main" val="31504452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33</a:t>
            </a:fld>
            <a:endParaRPr lang="nl-NL"/>
          </a:p>
        </p:txBody>
      </p:sp>
    </p:spTree>
    <p:extLst>
      <p:ext uri="{BB962C8B-B14F-4D97-AF65-F5344CB8AC3E}">
        <p14:creationId xmlns:p14="http://schemas.microsoft.com/office/powerpoint/2010/main" val="36769729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34</a:t>
            </a:fld>
            <a:endParaRPr lang="nl-NL"/>
          </a:p>
        </p:txBody>
      </p:sp>
    </p:spTree>
    <p:extLst>
      <p:ext uri="{BB962C8B-B14F-4D97-AF65-F5344CB8AC3E}">
        <p14:creationId xmlns:p14="http://schemas.microsoft.com/office/powerpoint/2010/main" val="20957455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a:endParaRPr lang="en-GB" i="1"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35</a:t>
            </a:fld>
            <a:endParaRPr lang="nl-NL"/>
          </a:p>
        </p:txBody>
      </p:sp>
    </p:spTree>
    <p:extLst>
      <p:ext uri="{BB962C8B-B14F-4D97-AF65-F5344CB8AC3E}">
        <p14:creationId xmlns:p14="http://schemas.microsoft.com/office/powerpoint/2010/main" val="9849309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Font typeface="Arial" panose="020B0604020202020204" pitchFamily="34" charset="0"/>
              <a:buNone/>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36</a:t>
            </a:fld>
            <a:endParaRPr lang="nl-NL"/>
          </a:p>
        </p:txBody>
      </p:sp>
    </p:spTree>
    <p:extLst>
      <p:ext uri="{BB962C8B-B14F-4D97-AF65-F5344CB8AC3E}">
        <p14:creationId xmlns:p14="http://schemas.microsoft.com/office/powerpoint/2010/main" val="38644771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37</a:t>
            </a:fld>
            <a:endParaRPr lang="nl-NL"/>
          </a:p>
        </p:txBody>
      </p:sp>
    </p:spTree>
    <p:extLst>
      <p:ext uri="{BB962C8B-B14F-4D97-AF65-F5344CB8AC3E}">
        <p14:creationId xmlns:p14="http://schemas.microsoft.com/office/powerpoint/2010/main" val="26176681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38</a:t>
            </a:fld>
            <a:endParaRPr lang="nl-NL"/>
          </a:p>
        </p:txBody>
      </p:sp>
    </p:spTree>
    <p:extLst>
      <p:ext uri="{BB962C8B-B14F-4D97-AF65-F5344CB8AC3E}">
        <p14:creationId xmlns:p14="http://schemas.microsoft.com/office/powerpoint/2010/main" val="419101626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39</a:t>
            </a:fld>
            <a:endParaRPr lang="nl-NL"/>
          </a:p>
        </p:txBody>
      </p:sp>
    </p:spTree>
    <p:extLst>
      <p:ext uri="{BB962C8B-B14F-4D97-AF65-F5344CB8AC3E}">
        <p14:creationId xmlns:p14="http://schemas.microsoft.com/office/powerpoint/2010/main" val="1311846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4</a:t>
            </a:fld>
            <a:endParaRPr lang="nl-NL"/>
          </a:p>
        </p:txBody>
      </p:sp>
    </p:spTree>
    <p:extLst>
      <p:ext uri="{BB962C8B-B14F-4D97-AF65-F5344CB8AC3E}">
        <p14:creationId xmlns:p14="http://schemas.microsoft.com/office/powerpoint/2010/main" val="7535168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i="1"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40</a:t>
            </a:fld>
            <a:endParaRPr lang="nl-NL"/>
          </a:p>
        </p:txBody>
      </p:sp>
    </p:spTree>
    <p:extLst>
      <p:ext uri="{BB962C8B-B14F-4D97-AF65-F5344CB8AC3E}">
        <p14:creationId xmlns:p14="http://schemas.microsoft.com/office/powerpoint/2010/main" val="236999727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i="1"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41</a:t>
            </a:fld>
            <a:endParaRPr lang="nl-NL"/>
          </a:p>
        </p:txBody>
      </p:sp>
    </p:spTree>
    <p:extLst>
      <p:ext uri="{BB962C8B-B14F-4D97-AF65-F5344CB8AC3E}">
        <p14:creationId xmlns:p14="http://schemas.microsoft.com/office/powerpoint/2010/main" val="56505018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42</a:t>
            </a:fld>
            <a:endParaRPr lang="nl-NL"/>
          </a:p>
        </p:txBody>
      </p:sp>
    </p:spTree>
    <p:extLst>
      <p:ext uri="{BB962C8B-B14F-4D97-AF65-F5344CB8AC3E}">
        <p14:creationId xmlns:p14="http://schemas.microsoft.com/office/powerpoint/2010/main" val="142559145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43</a:t>
            </a:fld>
            <a:endParaRPr lang="nl-NL"/>
          </a:p>
        </p:txBody>
      </p:sp>
    </p:spTree>
    <p:extLst>
      <p:ext uri="{BB962C8B-B14F-4D97-AF65-F5344CB8AC3E}">
        <p14:creationId xmlns:p14="http://schemas.microsoft.com/office/powerpoint/2010/main" val="27254864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PSYCHOLOOG</a:t>
            </a:r>
            <a:endParaRPr lang="en-GB" dirty="0"/>
          </a:p>
        </p:txBody>
      </p:sp>
      <p:sp>
        <p:nvSpPr>
          <p:cNvPr id="4" name="Tijdelijke aanduiding voor dianummer 3"/>
          <p:cNvSpPr>
            <a:spLocks noGrp="1"/>
          </p:cNvSpPr>
          <p:nvPr>
            <p:ph type="sldNum" sz="quarter" idx="5"/>
          </p:nvPr>
        </p:nvSpPr>
        <p:spPr/>
        <p:txBody>
          <a:bodyPr/>
          <a:lstStyle/>
          <a:p>
            <a:pPr>
              <a:defRPr/>
            </a:pPr>
            <a:fld id="{24C30677-FD07-49C5-9D52-00833D7D5D07}" type="slidenum">
              <a:rPr lang="nl-NL" smtClean="0"/>
              <a:pPr>
                <a:defRPr/>
              </a:pPr>
              <a:t>44</a:t>
            </a:fld>
            <a:endParaRPr lang="nl-NL"/>
          </a:p>
        </p:txBody>
      </p:sp>
    </p:spTree>
    <p:extLst>
      <p:ext uri="{BB962C8B-B14F-4D97-AF65-F5344CB8AC3E}">
        <p14:creationId xmlns:p14="http://schemas.microsoft.com/office/powerpoint/2010/main" val="8682016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i="1"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45</a:t>
            </a:fld>
            <a:endParaRPr lang="nl-NL"/>
          </a:p>
        </p:txBody>
      </p:sp>
    </p:spTree>
    <p:extLst>
      <p:ext uri="{BB962C8B-B14F-4D97-AF65-F5344CB8AC3E}">
        <p14:creationId xmlns:p14="http://schemas.microsoft.com/office/powerpoint/2010/main" val="17452494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i="1"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46</a:t>
            </a:fld>
            <a:endParaRPr lang="nl-NL"/>
          </a:p>
        </p:txBody>
      </p:sp>
    </p:spTree>
    <p:extLst>
      <p:ext uri="{BB962C8B-B14F-4D97-AF65-F5344CB8AC3E}">
        <p14:creationId xmlns:p14="http://schemas.microsoft.com/office/powerpoint/2010/main" val="371885502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i="1"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47</a:t>
            </a:fld>
            <a:endParaRPr lang="nl-NL"/>
          </a:p>
        </p:txBody>
      </p:sp>
    </p:spTree>
    <p:extLst>
      <p:ext uri="{BB962C8B-B14F-4D97-AF65-F5344CB8AC3E}">
        <p14:creationId xmlns:p14="http://schemas.microsoft.com/office/powerpoint/2010/main" val="91336526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i="1"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48</a:t>
            </a:fld>
            <a:endParaRPr lang="nl-NL"/>
          </a:p>
        </p:txBody>
      </p:sp>
    </p:spTree>
    <p:extLst>
      <p:ext uri="{BB962C8B-B14F-4D97-AF65-F5344CB8AC3E}">
        <p14:creationId xmlns:p14="http://schemas.microsoft.com/office/powerpoint/2010/main" val="201338918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49</a:t>
            </a:fld>
            <a:endParaRPr lang="nl-NL"/>
          </a:p>
        </p:txBody>
      </p:sp>
    </p:spTree>
    <p:extLst>
      <p:ext uri="{BB962C8B-B14F-4D97-AF65-F5344CB8AC3E}">
        <p14:creationId xmlns:p14="http://schemas.microsoft.com/office/powerpoint/2010/main" val="4014650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Font typeface="+mj-lt"/>
              <a:buNone/>
            </a:pPr>
            <a:endParaRPr lang="nl-NL" dirty="0"/>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5</a:t>
            </a:fld>
            <a:endParaRPr lang="nl-NL"/>
          </a:p>
        </p:txBody>
      </p:sp>
    </p:spTree>
    <p:extLst>
      <p:ext uri="{BB962C8B-B14F-4D97-AF65-F5344CB8AC3E}">
        <p14:creationId xmlns:p14="http://schemas.microsoft.com/office/powerpoint/2010/main" val="322089903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50</a:t>
            </a:fld>
            <a:endParaRPr lang="nl-NL"/>
          </a:p>
        </p:txBody>
      </p:sp>
    </p:spTree>
    <p:extLst>
      <p:ext uri="{BB962C8B-B14F-4D97-AF65-F5344CB8AC3E}">
        <p14:creationId xmlns:p14="http://schemas.microsoft.com/office/powerpoint/2010/main" val="401465057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i="1"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52</a:t>
            </a:fld>
            <a:endParaRPr lang="nl-NL"/>
          </a:p>
        </p:txBody>
      </p:sp>
    </p:spTree>
    <p:extLst>
      <p:ext uri="{BB962C8B-B14F-4D97-AF65-F5344CB8AC3E}">
        <p14:creationId xmlns:p14="http://schemas.microsoft.com/office/powerpoint/2010/main" val="305537406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53</a:t>
            </a:fld>
            <a:endParaRPr lang="nl-NL"/>
          </a:p>
        </p:txBody>
      </p:sp>
    </p:spTree>
    <p:extLst>
      <p:ext uri="{BB962C8B-B14F-4D97-AF65-F5344CB8AC3E}">
        <p14:creationId xmlns:p14="http://schemas.microsoft.com/office/powerpoint/2010/main" val="43831858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i="1"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54</a:t>
            </a:fld>
            <a:endParaRPr lang="nl-NL"/>
          </a:p>
        </p:txBody>
      </p:sp>
    </p:spTree>
    <p:extLst>
      <p:ext uri="{BB962C8B-B14F-4D97-AF65-F5344CB8AC3E}">
        <p14:creationId xmlns:p14="http://schemas.microsoft.com/office/powerpoint/2010/main" val="204287003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Font typeface="Arial" panose="020B0604020202020204" pitchFamily="34" charset="0"/>
              <a:buNone/>
            </a:pPr>
            <a:endParaRPr lang="nl-BE" i="1"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55</a:t>
            </a:fld>
            <a:endParaRPr lang="nl-NL"/>
          </a:p>
        </p:txBody>
      </p:sp>
    </p:spTree>
    <p:extLst>
      <p:ext uri="{BB962C8B-B14F-4D97-AF65-F5344CB8AC3E}">
        <p14:creationId xmlns:p14="http://schemas.microsoft.com/office/powerpoint/2010/main" val="204610068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ARTS</a:t>
            </a:r>
            <a:endParaRPr lang="en-GB" dirty="0"/>
          </a:p>
        </p:txBody>
      </p:sp>
      <p:sp>
        <p:nvSpPr>
          <p:cNvPr id="4" name="Tijdelijke aanduiding voor dianummer 3"/>
          <p:cNvSpPr>
            <a:spLocks noGrp="1"/>
          </p:cNvSpPr>
          <p:nvPr>
            <p:ph type="sldNum" sz="quarter" idx="5"/>
          </p:nvPr>
        </p:nvSpPr>
        <p:spPr/>
        <p:txBody>
          <a:bodyPr/>
          <a:lstStyle/>
          <a:p>
            <a:pPr>
              <a:defRPr/>
            </a:pPr>
            <a:fld id="{24C30677-FD07-49C5-9D52-00833D7D5D07}" type="slidenum">
              <a:rPr lang="nl-NL" smtClean="0"/>
              <a:pPr>
                <a:defRPr/>
              </a:pPr>
              <a:t>56</a:t>
            </a:fld>
            <a:endParaRPr lang="nl-NL"/>
          </a:p>
        </p:txBody>
      </p:sp>
    </p:spTree>
    <p:extLst>
      <p:ext uri="{BB962C8B-B14F-4D97-AF65-F5344CB8AC3E}">
        <p14:creationId xmlns:p14="http://schemas.microsoft.com/office/powerpoint/2010/main" val="376664890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39EB06-00C7-40ED-AEBA-D02E65047615}"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147977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39EB06-00C7-40ED-AEBA-D02E65047615}"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4231206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39EB06-00C7-40ED-AEBA-D02E65047615}"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199553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39EB06-00C7-40ED-AEBA-D02E65047615}"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4389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6</a:t>
            </a:fld>
            <a:endParaRPr lang="nl-NL"/>
          </a:p>
        </p:txBody>
      </p:sp>
    </p:spTree>
    <p:extLst>
      <p:ext uri="{BB962C8B-B14F-4D97-AF65-F5344CB8AC3E}">
        <p14:creationId xmlns:p14="http://schemas.microsoft.com/office/powerpoint/2010/main" val="201901948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39EB06-00C7-40ED-AEBA-D02E65047615}" type="slidenum">
              <a:rPr kumimoji="0" lang="nl-B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nl-B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245623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koptekst 3"/>
          <p:cNvSpPr>
            <a:spLocks noGrp="1"/>
          </p:cNvSpPr>
          <p:nvPr>
            <p:ph type="hdr" sz="quarter"/>
          </p:nvPr>
        </p:nvSpPr>
        <p:spPr/>
        <p:txBody>
          <a:bodyPr/>
          <a:lstStyle/>
          <a:p>
            <a:pPr>
              <a:defRPr/>
            </a:pPr>
            <a:r>
              <a:rPr lang="nl-NL"/>
              <a:t>Burn-out in de huisartsenpraktijk</a:t>
            </a:r>
          </a:p>
        </p:txBody>
      </p:sp>
      <p:sp>
        <p:nvSpPr>
          <p:cNvPr id="5" name="Tijdelijke aanduiding voor datum 4"/>
          <p:cNvSpPr>
            <a:spLocks noGrp="1"/>
          </p:cNvSpPr>
          <p:nvPr>
            <p:ph type="dt" idx="1"/>
          </p:nvPr>
        </p:nvSpPr>
        <p:spPr/>
        <p:txBody>
          <a:bodyPr/>
          <a:lstStyle/>
          <a:p>
            <a:pPr>
              <a:defRPr/>
            </a:pPr>
            <a:r>
              <a:rPr lang="en-US"/>
              <a:t>maart-april 2008</a:t>
            </a:r>
            <a:endParaRPr lang="nl-NL"/>
          </a:p>
        </p:txBody>
      </p:sp>
      <p:sp>
        <p:nvSpPr>
          <p:cNvPr id="6" name="Tijdelijke aanduiding voor voettekst 5"/>
          <p:cNvSpPr>
            <a:spLocks noGrp="1"/>
          </p:cNvSpPr>
          <p:nvPr>
            <p:ph type="ftr" sz="quarter" idx="4"/>
          </p:nvPr>
        </p:nvSpPr>
        <p:spPr/>
        <p:txBody>
          <a:bodyPr/>
          <a:lstStyle/>
          <a:p>
            <a:pPr>
              <a:defRPr/>
            </a:pPr>
            <a:r>
              <a:rPr lang="nl-NL"/>
              <a:t>© The Human Link</a:t>
            </a:r>
          </a:p>
        </p:txBody>
      </p:sp>
      <p:sp>
        <p:nvSpPr>
          <p:cNvPr id="7" name="Tijdelijke aanduiding voor dianummer 6"/>
          <p:cNvSpPr>
            <a:spLocks noGrp="1"/>
          </p:cNvSpPr>
          <p:nvPr>
            <p:ph type="sldNum" sz="quarter" idx="5"/>
          </p:nvPr>
        </p:nvSpPr>
        <p:spPr/>
        <p:txBody>
          <a:bodyPr/>
          <a:lstStyle/>
          <a:p>
            <a:pPr>
              <a:defRPr/>
            </a:pPr>
            <a:fld id="{F80D2F9D-ADB3-4294-9DCD-9D0366AB652C}" type="slidenum">
              <a:rPr lang="nl-NL" smtClean="0"/>
              <a:pPr>
                <a:defRPr/>
              </a:pPr>
              <a:t>62</a:t>
            </a:fld>
            <a:endParaRPr lang="nl-NL"/>
          </a:p>
        </p:txBody>
      </p:sp>
    </p:spTree>
    <p:extLst>
      <p:ext uri="{BB962C8B-B14F-4D97-AF65-F5344CB8AC3E}">
        <p14:creationId xmlns:p14="http://schemas.microsoft.com/office/powerpoint/2010/main" val="16763713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7</a:t>
            </a:fld>
            <a:endParaRPr lang="nl-NL"/>
          </a:p>
        </p:txBody>
      </p:sp>
    </p:spTree>
    <p:extLst>
      <p:ext uri="{BB962C8B-B14F-4D97-AF65-F5344CB8AC3E}">
        <p14:creationId xmlns:p14="http://schemas.microsoft.com/office/powerpoint/2010/main" val="2057293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8</a:t>
            </a:fld>
            <a:endParaRPr lang="nl-NL"/>
          </a:p>
        </p:txBody>
      </p:sp>
    </p:spTree>
    <p:extLst>
      <p:ext uri="{BB962C8B-B14F-4D97-AF65-F5344CB8AC3E}">
        <p14:creationId xmlns:p14="http://schemas.microsoft.com/office/powerpoint/2010/main" val="2015355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charset="0"/>
              <a:ea typeface="+mn-ea"/>
              <a:cs typeface="+mn-cs"/>
            </a:endParaRPr>
          </a:p>
        </p:txBody>
      </p:sp>
      <p:sp>
        <p:nvSpPr>
          <p:cNvPr id="4" name="Tijdelijke aanduiding voor dianummer 3"/>
          <p:cNvSpPr>
            <a:spLocks noGrp="1"/>
          </p:cNvSpPr>
          <p:nvPr>
            <p:ph type="sldNum" sz="quarter" idx="10"/>
          </p:nvPr>
        </p:nvSpPr>
        <p:spPr/>
        <p:txBody>
          <a:bodyPr/>
          <a:lstStyle/>
          <a:p>
            <a:pPr>
              <a:defRPr/>
            </a:pPr>
            <a:fld id="{24C30677-FD07-49C5-9D52-00833D7D5D07}" type="slidenum">
              <a:rPr lang="nl-NL" smtClean="0"/>
              <a:pPr>
                <a:defRPr/>
              </a:pPr>
              <a:t>9</a:t>
            </a:fld>
            <a:endParaRPr lang="nl-NL"/>
          </a:p>
        </p:txBody>
      </p:sp>
    </p:spTree>
    <p:extLst>
      <p:ext uri="{BB962C8B-B14F-4D97-AF65-F5344CB8AC3E}">
        <p14:creationId xmlns:p14="http://schemas.microsoft.com/office/powerpoint/2010/main" val="1091132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7"/>
            <a:ext cx="10363200" cy="1470025"/>
          </a:xfrm>
        </p:spPr>
        <p:txBody>
          <a:bodyPr/>
          <a:lstStyle>
            <a:lvl1pPr>
              <a:defRPr>
                <a:solidFill>
                  <a:schemeClr val="accent3">
                    <a:lumMod val="60000"/>
                    <a:lumOff val="40000"/>
                  </a:schemeClr>
                </a:solidFill>
              </a:defRPr>
            </a:lvl1pPr>
          </a:lstStyle>
          <a:p>
            <a:r>
              <a:rPr lang="nl-NL" dirty="0"/>
              <a:t>Klik om de stijl te bewerken</a:t>
            </a:r>
            <a:endParaRPr lang="nl-BE" dirty="0"/>
          </a:p>
        </p:txBody>
      </p:sp>
      <p:sp>
        <p:nvSpPr>
          <p:cNvPr id="3" name="Ond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het opmaakprofiel van de modelondertitel te bewerken</a:t>
            </a:r>
            <a:endParaRPr lang="nl-BE"/>
          </a:p>
        </p:txBody>
      </p:sp>
      <p:sp>
        <p:nvSpPr>
          <p:cNvPr id="4" name="Tijdelijke aanduiding voor datum 3"/>
          <p:cNvSpPr>
            <a:spLocks noGrp="1"/>
          </p:cNvSpPr>
          <p:nvPr>
            <p:ph type="dt" sz="half" idx="10"/>
          </p:nvPr>
        </p:nvSpPr>
        <p:spPr/>
        <p:txBody>
          <a:bodyPr/>
          <a:lstStyle>
            <a:lvl1pPr>
              <a:defRPr/>
            </a:lvl1pPr>
          </a:lstStyle>
          <a:p>
            <a:pPr>
              <a:defRPr/>
            </a:pPr>
            <a:fld id="{1C923310-9DDA-4B76-9831-9029782C7C14}" type="datetimeFigureOut">
              <a:rPr lang="nl-BE"/>
              <a:pPr>
                <a:defRPr/>
              </a:pPr>
              <a:t>1/02/2020</a:t>
            </a:fld>
            <a:endParaRPr lang="nl-BE"/>
          </a:p>
        </p:txBody>
      </p:sp>
      <p:sp>
        <p:nvSpPr>
          <p:cNvPr id="5" name="Tijdelijke aanduiding voor voettekst 4"/>
          <p:cNvSpPr>
            <a:spLocks noGrp="1"/>
          </p:cNvSpPr>
          <p:nvPr>
            <p:ph type="ftr" sz="quarter" idx="11"/>
          </p:nvPr>
        </p:nvSpPr>
        <p:spPr/>
        <p:txBody>
          <a:bodyPr/>
          <a:lstStyle>
            <a:lvl1pPr>
              <a:defRPr/>
            </a:lvl1pPr>
          </a:lstStyle>
          <a:p>
            <a:pPr>
              <a:defRPr/>
            </a:pPr>
            <a:endParaRPr lang="nl-BE"/>
          </a:p>
        </p:txBody>
      </p:sp>
      <p:sp>
        <p:nvSpPr>
          <p:cNvPr id="6" name="Tijdelijke aanduiding voor dianummer 5"/>
          <p:cNvSpPr>
            <a:spLocks noGrp="1"/>
          </p:cNvSpPr>
          <p:nvPr>
            <p:ph type="sldNum" sz="quarter" idx="12"/>
          </p:nvPr>
        </p:nvSpPr>
        <p:spPr/>
        <p:txBody>
          <a:bodyPr/>
          <a:lstStyle>
            <a:lvl1pPr>
              <a:defRPr/>
            </a:lvl1pPr>
          </a:lstStyle>
          <a:p>
            <a:pPr>
              <a:defRPr/>
            </a:pPr>
            <a:fld id="{C83D237B-C7EE-47D4-BE2E-88A7BCACA860}" type="slidenum">
              <a:rPr lang="nl-BE"/>
              <a:pPr>
                <a:defRPr/>
              </a:pPr>
              <a:t>‹N°›</a:t>
            </a:fld>
            <a:endParaRPr lang="nl-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9391677" cy="1143000"/>
          </a:xfrm>
        </p:spPr>
        <p:txBody>
          <a:bodyPr/>
          <a:lstStyle>
            <a:lvl1pPr>
              <a:defRPr baseline="0">
                <a:solidFill>
                  <a:schemeClr val="accent3">
                    <a:lumMod val="60000"/>
                    <a:lumOff val="40000"/>
                  </a:schemeClr>
                </a:solidFill>
              </a:defRPr>
            </a:lvl1pPr>
          </a:lstStyle>
          <a:p>
            <a:r>
              <a:rPr lang="nl-NL" dirty="0"/>
              <a:t>Klik om de stijl te bewerken</a:t>
            </a:r>
            <a:endParaRPr lang="nl-BE" dirty="0"/>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10"/>
          </p:nvPr>
        </p:nvSpPr>
        <p:spPr/>
        <p:txBody>
          <a:bodyPr/>
          <a:lstStyle>
            <a:lvl1pPr>
              <a:defRPr/>
            </a:lvl1pPr>
          </a:lstStyle>
          <a:p>
            <a:pPr>
              <a:defRPr/>
            </a:pPr>
            <a:fld id="{E72B03E4-6DA6-4F64-81E4-DE54F98D3C73}" type="datetimeFigureOut">
              <a:rPr lang="nl-BE"/>
              <a:pPr>
                <a:defRPr/>
              </a:pPr>
              <a:t>1/02/2020</a:t>
            </a:fld>
            <a:endParaRPr lang="nl-BE"/>
          </a:p>
        </p:txBody>
      </p:sp>
      <p:sp>
        <p:nvSpPr>
          <p:cNvPr id="5" name="Tijdelijke aanduiding voor voettekst 4"/>
          <p:cNvSpPr>
            <a:spLocks noGrp="1"/>
          </p:cNvSpPr>
          <p:nvPr>
            <p:ph type="ftr" sz="quarter" idx="11"/>
          </p:nvPr>
        </p:nvSpPr>
        <p:spPr/>
        <p:txBody>
          <a:bodyPr/>
          <a:lstStyle>
            <a:lvl1pPr>
              <a:defRPr/>
            </a:lvl1pPr>
          </a:lstStyle>
          <a:p>
            <a:pPr>
              <a:defRPr/>
            </a:pPr>
            <a:endParaRPr lang="nl-BE"/>
          </a:p>
        </p:txBody>
      </p:sp>
      <p:sp>
        <p:nvSpPr>
          <p:cNvPr id="6" name="Tijdelijke aanduiding voor dianummer 5"/>
          <p:cNvSpPr>
            <a:spLocks noGrp="1"/>
          </p:cNvSpPr>
          <p:nvPr>
            <p:ph type="sldNum" sz="quarter" idx="12"/>
          </p:nvPr>
        </p:nvSpPr>
        <p:spPr/>
        <p:txBody>
          <a:bodyPr/>
          <a:lstStyle>
            <a:lvl1pPr>
              <a:defRPr/>
            </a:lvl1pPr>
          </a:lstStyle>
          <a:p>
            <a:pPr>
              <a:defRPr/>
            </a:pPr>
            <a:fld id="{EC92FC08-387B-42D2-A9A0-EC00CADD7F90}" type="slidenum">
              <a:rPr lang="nl-BE"/>
              <a:pPr>
                <a:defRPr/>
              </a:pPr>
              <a:t>‹N°›</a:t>
            </a:fld>
            <a:endParaRPr lang="nl-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274640"/>
            <a:ext cx="2743200" cy="5851525"/>
          </a:xfrm>
        </p:spPr>
        <p:txBody>
          <a:bodyPr vert="eaVert"/>
          <a:lstStyle>
            <a:lvl1pPr algn="r">
              <a:defRPr sz="4400">
                <a:solidFill>
                  <a:schemeClr val="accent3">
                    <a:lumMod val="60000"/>
                    <a:lumOff val="40000"/>
                  </a:schemeClr>
                </a:solidFill>
              </a:defRPr>
            </a:lvl1pPr>
          </a:lstStyle>
          <a:p>
            <a:r>
              <a:rPr lang="nl-NL" dirty="0"/>
              <a:t>Klik om de stijl te bewerken</a:t>
            </a:r>
            <a:endParaRPr lang="nl-BE" dirty="0"/>
          </a:p>
        </p:txBody>
      </p:sp>
      <p:sp>
        <p:nvSpPr>
          <p:cNvPr id="3" name="Tijdelijke aanduiding voor verticale tekst 2"/>
          <p:cNvSpPr>
            <a:spLocks noGrp="1"/>
          </p:cNvSpPr>
          <p:nvPr>
            <p:ph type="body" orient="vert" idx="1"/>
          </p:nvPr>
        </p:nvSpPr>
        <p:spPr>
          <a:xfrm>
            <a:off x="609600" y="274640"/>
            <a:ext cx="80264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10"/>
          </p:nvPr>
        </p:nvSpPr>
        <p:spPr/>
        <p:txBody>
          <a:bodyPr/>
          <a:lstStyle>
            <a:lvl1pPr>
              <a:defRPr/>
            </a:lvl1pPr>
          </a:lstStyle>
          <a:p>
            <a:pPr>
              <a:defRPr/>
            </a:pPr>
            <a:fld id="{7969A43E-3403-429A-90CF-9740BA3139A9}" type="datetimeFigureOut">
              <a:rPr lang="nl-BE"/>
              <a:pPr>
                <a:defRPr/>
              </a:pPr>
              <a:t>1/02/2020</a:t>
            </a:fld>
            <a:endParaRPr lang="nl-BE"/>
          </a:p>
        </p:txBody>
      </p:sp>
      <p:sp>
        <p:nvSpPr>
          <p:cNvPr id="5" name="Tijdelijke aanduiding voor voettekst 4"/>
          <p:cNvSpPr>
            <a:spLocks noGrp="1"/>
          </p:cNvSpPr>
          <p:nvPr>
            <p:ph type="ftr" sz="quarter" idx="11"/>
          </p:nvPr>
        </p:nvSpPr>
        <p:spPr/>
        <p:txBody>
          <a:bodyPr/>
          <a:lstStyle>
            <a:lvl1pPr>
              <a:defRPr/>
            </a:lvl1pPr>
          </a:lstStyle>
          <a:p>
            <a:pPr>
              <a:defRPr/>
            </a:pPr>
            <a:endParaRPr lang="nl-BE"/>
          </a:p>
        </p:txBody>
      </p:sp>
      <p:sp>
        <p:nvSpPr>
          <p:cNvPr id="6" name="Tijdelijke aanduiding voor dianummer 5"/>
          <p:cNvSpPr>
            <a:spLocks noGrp="1"/>
          </p:cNvSpPr>
          <p:nvPr>
            <p:ph type="sldNum" sz="quarter" idx="12"/>
          </p:nvPr>
        </p:nvSpPr>
        <p:spPr/>
        <p:txBody>
          <a:bodyPr/>
          <a:lstStyle>
            <a:lvl1pPr>
              <a:defRPr/>
            </a:lvl1pPr>
          </a:lstStyle>
          <a:p>
            <a:pPr>
              <a:defRPr/>
            </a:pPr>
            <a:fld id="{55F2D6B9-E57D-490E-9006-3A18F847127F}" type="slidenum">
              <a:rPr lang="nl-BE"/>
              <a:pPr>
                <a:defRPr/>
              </a:pPr>
              <a:t>‹N°›</a:t>
            </a:fld>
            <a:endParaRPr lang="nl-B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el en object">
    <p:spTree>
      <p:nvGrpSpPr>
        <p:cNvPr id="1" name=""/>
        <p:cNvGrpSpPr/>
        <p:nvPr/>
      </p:nvGrpSpPr>
      <p:grpSpPr>
        <a:xfrm>
          <a:off x="0" y="0"/>
          <a:ext cx="0" cy="0"/>
          <a:chOff x="0" y="0"/>
          <a:chExt cx="0" cy="0"/>
        </a:xfrm>
      </p:grpSpPr>
      <p:sp>
        <p:nvSpPr>
          <p:cNvPr id="3" name="Titel 1"/>
          <p:cNvSpPr>
            <a:spLocks noGrp="1"/>
          </p:cNvSpPr>
          <p:nvPr>
            <p:ph type="ctrTitle"/>
          </p:nvPr>
        </p:nvSpPr>
        <p:spPr>
          <a:xfrm>
            <a:off x="914400" y="2130427"/>
            <a:ext cx="10363200" cy="1470025"/>
          </a:xfrm>
          <a:prstGeom prst="rect">
            <a:avLst/>
          </a:prstGeom>
        </p:spPr>
        <p:txBody>
          <a:bodyPr/>
          <a:lstStyle>
            <a:lvl1pPr>
              <a:defRPr sz="4800" b="1">
                <a:solidFill>
                  <a:srgbClr val="46528C"/>
                </a:solidFill>
              </a:defRPr>
            </a:lvl1pPr>
          </a:lstStyle>
          <a:p>
            <a:r>
              <a:rPr lang="nl-NL"/>
              <a:t>Klik om de stijl te bewerken</a:t>
            </a:r>
            <a:endParaRPr lang="nl-BE" dirty="0"/>
          </a:p>
        </p:txBody>
      </p:sp>
      <p:sp>
        <p:nvSpPr>
          <p:cNvPr id="4" name="Ondertitel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nl-BE"/>
          </a:p>
        </p:txBody>
      </p:sp>
    </p:spTree>
    <p:extLst>
      <p:ext uri="{BB962C8B-B14F-4D97-AF65-F5344CB8AC3E}">
        <p14:creationId xmlns:p14="http://schemas.microsoft.com/office/powerpoint/2010/main" val="6701166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7"/>
            <a:ext cx="10363200" cy="1470025"/>
          </a:xfrm>
          <a:prstGeom prst="rect">
            <a:avLst/>
          </a:prstGeom>
        </p:spPr>
        <p:txBody>
          <a:bodyPr/>
          <a:lstStyle>
            <a:lvl1pPr>
              <a:defRPr>
                <a:solidFill>
                  <a:schemeClr val="accent3">
                    <a:lumMod val="60000"/>
                    <a:lumOff val="40000"/>
                  </a:schemeClr>
                </a:solidFill>
              </a:defRPr>
            </a:lvl1pPr>
          </a:lstStyle>
          <a:p>
            <a:r>
              <a:rPr lang="nl-NL" dirty="0"/>
              <a:t>Klik om de stijl te bewerken</a:t>
            </a:r>
            <a:endParaRPr lang="nl-BE" dirty="0"/>
          </a:p>
        </p:txBody>
      </p:sp>
      <p:sp>
        <p:nvSpPr>
          <p:cNvPr id="3" name="Ondertitel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het opmaakprofiel van de modelondertitel te bewerken</a:t>
            </a:r>
            <a:endParaRPr lang="nl-BE"/>
          </a:p>
        </p:txBody>
      </p:sp>
      <p:sp>
        <p:nvSpPr>
          <p:cNvPr id="4" name="Tijdelijke aanduiding voor datum 3"/>
          <p:cNvSpPr>
            <a:spLocks noGrp="1"/>
          </p:cNvSpPr>
          <p:nvPr>
            <p:ph type="dt" sz="half" idx="10"/>
          </p:nvPr>
        </p:nvSpPr>
        <p:spPr>
          <a:xfrm>
            <a:off x="609600" y="6356351"/>
            <a:ext cx="2844800" cy="365125"/>
          </a:xfrm>
          <a:prstGeom prst="rect">
            <a:avLst/>
          </a:prstGeom>
        </p:spPr>
        <p:txBody>
          <a:bodyPr/>
          <a:lstStyle>
            <a:lvl1pPr>
              <a:defRPr/>
            </a:lvl1pPr>
          </a:lstStyle>
          <a:p>
            <a:pPr>
              <a:defRPr/>
            </a:pPr>
            <a:fld id="{1C923310-9DDA-4B76-9831-9029782C7C14}" type="datetimeFigureOut">
              <a:rPr lang="nl-BE"/>
              <a:pPr>
                <a:defRPr/>
              </a:pPr>
              <a:t>1/02/2020</a:t>
            </a:fld>
            <a:endParaRPr lang="nl-BE"/>
          </a:p>
        </p:txBody>
      </p:sp>
      <p:sp>
        <p:nvSpPr>
          <p:cNvPr id="5" name="Tijdelijke aanduiding voor voettekst 4"/>
          <p:cNvSpPr>
            <a:spLocks noGrp="1"/>
          </p:cNvSpPr>
          <p:nvPr>
            <p:ph type="ftr" sz="quarter" idx="11"/>
          </p:nvPr>
        </p:nvSpPr>
        <p:spPr>
          <a:xfrm>
            <a:off x="4165600" y="6356351"/>
            <a:ext cx="3860800" cy="365125"/>
          </a:xfrm>
          <a:prstGeom prst="rect">
            <a:avLst/>
          </a:prstGeom>
        </p:spPr>
        <p:txBody>
          <a:bodyPr/>
          <a:lstStyle>
            <a:lvl1pPr>
              <a:defRPr/>
            </a:lvl1pPr>
          </a:lstStyle>
          <a:p>
            <a:pPr>
              <a:defRPr/>
            </a:pPr>
            <a:endParaRPr lang="nl-BE"/>
          </a:p>
        </p:txBody>
      </p:sp>
      <p:sp>
        <p:nvSpPr>
          <p:cNvPr id="6" name="Tijdelijke aanduiding voor dianummer 5"/>
          <p:cNvSpPr>
            <a:spLocks noGrp="1"/>
          </p:cNvSpPr>
          <p:nvPr>
            <p:ph type="sldNum" sz="quarter" idx="12"/>
          </p:nvPr>
        </p:nvSpPr>
        <p:spPr>
          <a:xfrm>
            <a:off x="8737600" y="6356351"/>
            <a:ext cx="2844800" cy="365125"/>
          </a:xfrm>
          <a:prstGeom prst="rect">
            <a:avLst/>
          </a:prstGeom>
        </p:spPr>
        <p:txBody>
          <a:bodyPr/>
          <a:lstStyle>
            <a:lvl1pPr>
              <a:defRPr/>
            </a:lvl1pPr>
          </a:lstStyle>
          <a:p>
            <a:pPr>
              <a:defRPr/>
            </a:pPr>
            <a:fld id="{C83D237B-C7EE-47D4-BE2E-88A7BCACA860}" type="slidenum">
              <a:rPr lang="nl-BE"/>
              <a:pPr>
                <a:defRPr/>
              </a:pPr>
              <a:t>‹N°›</a:t>
            </a:fld>
            <a:endParaRPr lang="nl-BE"/>
          </a:p>
        </p:txBody>
      </p:sp>
    </p:spTree>
    <p:extLst>
      <p:ext uri="{BB962C8B-B14F-4D97-AF65-F5344CB8AC3E}">
        <p14:creationId xmlns:p14="http://schemas.microsoft.com/office/powerpoint/2010/main" val="31347067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52464" y="2714622"/>
            <a:ext cx="10363200" cy="1362075"/>
          </a:xfrm>
          <a:prstGeom prst="rect">
            <a:avLst/>
          </a:prstGeom>
        </p:spPr>
        <p:txBody>
          <a:bodyPr anchor="t">
            <a:normAutofit/>
          </a:bodyPr>
          <a:lstStyle>
            <a:lvl1pPr algn="l">
              <a:defRPr sz="3600" b="0" cap="none" baseline="0">
                <a:solidFill>
                  <a:schemeClr val="bg1">
                    <a:lumMod val="95000"/>
                  </a:schemeClr>
                </a:solidFill>
                <a:latin typeface="+mn-lt"/>
              </a:defRPr>
            </a:lvl1pPr>
          </a:lstStyle>
          <a:p>
            <a:r>
              <a:rPr lang="nl-NL"/>
              <a:t>Klik om de stijl te bewerken</a:t>
            </a:r>
            <a:endParaRPr lang="nl-BE" dirty="0"/>
          </a:p>
        </p:txBody>
      </p:sp>
      <p:sp>
        <p:nvSpPr>
          <p:cNvPr id="3" name="Tijdelijke aanduiding voor tekst 2"/>
          <p:cNvSpPr>
            <a:spLocks noGrp="1"/>
          </p:cNvSpPr>
          <p:nvPr>
            <p:ph type="body" idx="1"/>
          </p:nvPr>
        </p:nvSpPr>
        <p:spPr>
          <a:xfrm>
            <a:off x="952464" y="1785927"/>
            <a:ext cx="10363200" cy="500066"/>
          </a:xfrm>
          <a:prstGeom prst="rect">
            <a:avLst/>
          </a:prstGeom>
        </p:spPr>
        <p:txBody>
          <a:bodyPr anchor="b">
            <a:noAutofit/>
          </a:bodyPr>
          <a:lstStyle>
            <a:lvl1pPr marL="0" indent="0">
              <a:buNone/>
              <a:defRPr sz="4000">
                <a:solidFill>
                  <a:schemeClr val="bg1">
                    <a:lumMod val="9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a:xfrm>
            <a:off x="609600" y="6356351"/>
            <a:ext cx="2844800" cy="365125"/>
          </a:xfrm>
          <a:prstGeom prst="rect">
            <a:avLst/>
          </a:prstGeom>
        </p:spPr>
        <p:txBody>
          <a:bodyPr/>
          <a:lstStyle>
            <a:lvl1pPr>
              <a:defRPr/>
            </a:lvl1pPr>
          </a:lstStyle>
          <a:p>
            <a:pPr>
              <a:defRPr/>
            </a:pPr>
            <a:fld id="{80F1A5C5-B1D8-45AE-B622-2CB427521CA0}" type="datetimeFigureOut">
              <a:rPr lang="nl-BE"/>
              <a:pPr>
                <a:defRPr/>
              </a:pPr>
              <a:t>1/02/2020</a:t>
            </a:fld>
            <a:endParaRPr lang="nl-BE"/>
          </a:p>
        </p:txBody>
      </p:sp>
      <p:sp>
        <p:nvSpPr>
          <p:cNvPr id="5" name="Tijdelijke aanduiding voor voettekst 4"/>
          <p:cNvSpPr>
            <a:spLocks noGrp="1"/>
          </p:cNvSpPr>
          <p:nvPr>
            <p:ph type="ftr" sz="quarter" idx="11"/>
          </p:nvPr>
        </p:nvSpPr>
        <p:spPr>
          <a:xfrm>
            <a:off x="4165600" y="6356351"/>
            <a:ext cx="3860800" cy="365125"/>
          </a:xfrm>
          <a:prstGeom prst="rect">
            <a:avLst/>
          </a:prstGeom>
        </p:spPr>
        <p:txBody>
          <a:bodyPr/>
          <a:lstStyle>
            <a:lvl1pPr>
              <a:defRPr/>
            </a:lvl1pPr>
          </a:lstStyle>
          <a:p>
            <a:pPr>
              <a:defRPr/>
            </a:pPr>
            <a:endParaRPr lang="nl-BE"/>
          </a:p>
        </p:txBody>
      </p:sp>
      <p:sp>
        <p:nvSpPr>
          <p:cNvPr id="6" name="Tijdelijke aanduiding voor dianummer 5"/>
          <p:cNvSpPr>
            <a:spLocks noGrp="1"/>
          </p:cNvSpPr>
          <p:nvPr>
            <p:ph type="sldNum" sz="quarter" idx="12"/>
          </p:nvPr>
        </p:nvSpPr>
        <p:spPr>
          <a:xfrm>
            <a:off x="8737600" y="6356351"/>
            <a:ext cx="2844800" cy="365125"/>
          </a:xfrm>
          <a:prstGeom prst="rect">
            <a:avLst/>
          </a:prstGeom>
        </p:spPr>
        <p:txBody>
          <a:bodyPr/>
          <a:lstStyle>
            <a:lvl1pPr>
              <a:defRPr/>
            </a:lvl1pPr>
          </a:lstStyle>
          <a:p>
            <a:pPr>
              <a:defRPr/>
            </a:pPr>
            <a:fld id="{973F3D5D-65D5-4055-A6E9-B90E860121DD}" type="slidenum">
              <a:rPr lang="nl-BE"/>
              <a:pPr>
                <a:defRPr/>
              </a:pPr>
              <a:t>‹N°›</a:t>
            </a:fld>
            <a:endParaRPr lang="nl-BE"/>
          </a:p>
        </p:txBody>
      </p:sp>
    </p:spTree>
    <p:extLst>
      <p:ext uri="{BB962C8B-B14F-4D97-AF65-F5344CB8AC3E}">
        <p14:creationId xmlns:p14="http://schemas.microsoft.com/office/powerpoint/2010/main" val="13484119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1"/>
            <a:ext cx="10972800" cy="4525963"/>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p:txBody>
      </p:sp>
      <p:sp>
        <p:nvSpPr>
          <p:cNvPr id="8" name="Text Placeholder 7"/>
          <p:cNvSpPr>
            <a:spLocks noGrp="1"/>
          </p:cNvSpPr>
          <p:nvPr>
            <p:ph type="body" sz="quarter" idx="13"/>
          </p:nvPr>
        </p:nvSpPr>
        <p:spPr>
          <a:xfrm>
            <a:off x="719667" y="1176867"/>
            <a:ext cx="10991851" cy="360000"/>
          </a:xfrm>
          <a:prstGeom prst="rect">
            <a:avLst/>
          </a:prstGeom>
        </p:spPr>
        <p:txBody>
          <a:bodyPr/>
          <a:lstStyle>
            <a:lvl1pPr marL="0" indent="0">
              <a:lnSpc>
                <a:spcPct val="100000"/>
              </a:lnSpc>
              <a:buNone/>
              <a:defRPr sz="2000" b="1"/>
            </a:lvl1pPr>
          </a:lstStyle>
          <a:p>
            <a:pPr lvl="0"/>
            <a:r>
              <a:rPr lang="en-US" dirty="0"/>
              <a:t>Click to edit Master text styles</a:t>
            </a:r>
          </a:p>
        </p:txBody>
      </p:sp>
      <p:sp>
        <p:nvSpPr>
          <p:cNvPr id="9" name="Title 8"/>
          <p:cNvSpPr>
            <a:spLocks noGrp="1"/>
          </p:cNvSpPr>
          <p:nvPr>
            <p:ph type="title"/>
          </p:nvPr>
        </p:nvSpPr>
        <p:spPr>
          <a:xfrm>
            <a:off x="609600" y="274638"/>
            <a:ext cx="10972800" cy="1143000"/>
          </a:xfrm>
          <a:prstGeom prst="rect">
            <a:avLst/>
          </a:prstGeom>
        </p:spPr>
        <p:txBody>
          <a:bodyPr/>
          <a:lstStyle/>
          <a:p>
            <a:r>
              <a:rPr lang="en-US"/>
              <a:t>Click to edit Master title style</a:t>
            </a:r>
            <a:endParaRPr lang="nl-BE"/>
          </a:p>
        </p:txBody>
      </p:sp>
    </p:spTree>
    <p:extLst>
      <p:ext uri="{BB962C8B-B14F-4D97-AF65-F5344CB8AC3E}">
        <p14:creationId xmlns:p14="http://schemas.microsoft.com/office/powerpoint/2010/main" val="7804741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a:xfrm>
            <a:off x="609600" y="6356351"/>
            <a:ext cx="2844800" cy="365125"/>
          </a:xfrm>
          <a:prstGeom prst="rect">
            <a:avLst/>
          </a:prstGeom>
        </p:spPr>
        <p:txBody>
          <a:bodyPr/>
          <a:lstStyle/>
          <a:p>
            <a:fld id="{C8732C3E-3C1A-7D4D-B8A1-E4AC627F5D69}" type="datetimeFigureOut">
              <a:rPr lang="nl-NL" smtClean="0"/>
              <a:t>1-2-2020</a:t>
            </a:fld>
            <a:endParaRPr lang="nl-NL"/>
          </a:p>
        </p:txBody>
      </p:sp>
      <p:sp>
        <p:nvSpPr>
          <p:cNvPr id="3" name="Tijdelijke aanduiding voor voettekst 2"/>
          <p:cNvSpPr>
            <a:spLocks noGrp="1"/>
          </p:cNvSpPr>
          <p:nvPr>
            <p:ph type="ftr" sz="quarter" idx="11"/>
          </p:nvPr>
        </p:nvSpPr>
        <p:spPr>
          <a:xfrm>
            <a:off x="4165600" y="6356351"/>
            <a:ext cx="3860800" cy="365125"/>
          </a:xfrm>
          <a:prstGeom prst="rect">
            <a:avLst/>
          </a:prstGeom>
        </p:spPr>
        <p:txBody>
          <a:bodyPr/>
          <a:lstStyle/>
          <a:p>
            <a:endParaRPr lang="nl-NL"/>
          </a:p>
        </p:txBody>
      </p:sp>
      <p:sp>
        <p:nvSpPr>
          <p:cNvPr id="4" name="Tijdelijke aanduiding voor dianummer 3"/>
          <p:cNvSpPr>
            <a:spLocks noGrp="1"/>
          </p:cNvSpPr>
          <p:nvPr>
            <p:ph type="sldNum" sz="quarter" idx="12"/>
          </p:nvPr>
        </p:nvSpPr>
        <p:spPr>
          <a:xfrm>
            <a:off x="8737600" y="6356351"/>
            <a:ext cx="2844800" cy="365125"/>
          </a:xfrm>
          <a:prstGeom prst="rect">
            <a:avLst/>
          </a:prstGeom>
        </p:spPr>
        <p:txBody>
          <a:bodyPr/>
          <a:lstStyle/>
          <a:p>
            <a:fld id="{748A3CE9-0F61-3045-962D-0939FDF5B08D}" type="slidenum">
              <a:rPr lang="nl-NL" smtClean="0"/>
              <a:t>‹N°›</a:t>
            </a:fld>
            <a:endParaRPr lang="nl-NL"/>
          </a:p>
        </p:txBody>
      </p:sp>
    </p:spTree>
    <p:extLst>
      <p:ext uri="{BB962C8B-B14F-4D97-AF65-F5344CB8AC3E}">
        <p14:creationId xmlns:p14="http://schemas.microsoft.com/office/powerpoint/2010/main" val="30736592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nl-BE"/>
          </a:p>
        </p:txBody>
      </p:sp>
      <p:sp>
        <p:nvSpPr>
          <p:cNvPr id="4" name="Tijdelijke aanduiding voor datum 3"/>
          <p:cNvSpPr>
            <a:spLocks noGrp="1"/>
          </p:cNvSpPr>
          <p:nvPr>
            <p:ph type="dt" sz="half" idx="10"/>
          </p:nvPr>
        </p:nvSpPr>
        <p:spPr/>
        <p:txBody>
          <a:bodyPr/>
          <a:lstStyle>
            <a:lvl1pPr>
              <a:defRPr/>
            </a:lvl1pPr>
          </a:lstStyle>
          <a:p>
            <a:pPr>
              <a:defRPr/>
            </a:pPr>
            <a:fld id="{9F41F40C-9947-4936-8778-A9770B5BB0A5}" type="datetimeFigureOut">
              <a:rPr lang="nl-BE"/>
              <a:pPr>
                <a:defRPr/>
              </a:pPr>
              <a:t>1/02/2020</a:t>
            </a:fld>
            <a:endParaRPr lang="nl-BE"/>
          </a:p>
        </p:txBody>
      </p:sp>
      <p:sp>
        <p:nvSpPr>
          <p:cNvPr id="5" name="Tijdelijke aanduiding voor voettekst 4"/>
          <p:cNvSpPr>
            <a:spLocks noGrp="1"/>
          </p:cNvSpPr>
          <p:nvPr>
            <p:ph type="ftr" sz="quarter" idx="11"/>
          </p:nvPr>
        </p:nvSpPr>
        <p:spPr/>
        <p:txBody>
          <a:bodyPr/>
          <a:lstStyle>
            <a:lvl1pPr>
              <a:defRPr/>
            </a:lvl1pPr>
          </a:lstStyle>
          <a:p>
            <a:pPr>
              <a:defRPr/>
            </a:pPr>
            <a:endParaRPr lang="nl-BE"/>
          </a:p>
        </p:txBody>
      </p:sp>
      <p:sp>
        <p:nvSpPr>
          <p:cNvPr id="6" name="Tijdelijke aanduiding voor dianummer 5"/>
          <p:cNvSpPr>
            <a:spLocks noGrp="1"/>
          </p:cNvSpPr>
          <p:nvPr>
            <p:ph type="sldNum" sz="quarter" idx="12"/>
          </p:nvPr>
        </p:nvSpPr>
        <p:spPr/>
        <p:txBody>
          <a:bodyPr/>
          <a:lstStyle>
            <a:lvl1pPr>
              <a:defRPr/>
            </a:lvl1pPr>
          </a:lstStyle>
          <a:p>
            <a:fld id="{793E6DC2-968E-4798-90EE-6ABFBCDCA401}" type="slidenum">
              <a:rPr lang="nl-BE" altLang="nl-BE"/>
              <a:pPr/>
              <a:t>‹N°›</a:t>
            </a:fld>
            <a:endParaRPr lang="nl-BE" altLang="nl-BE"/>
          </a:p>
        </p:txBody>
      </p:sp>
      <p:sp>
        <p:nvSpPr>
          <p:cNvPr id="7" name="Titel 1"/>
          <p:cNvSpPr>
            <a:spLocks noGrp="1"/>
          </p:cNvSpPr>
          <p:nvPr>
            <p:ph type="ctrTitle"/>
          </p:nvPr>
        </p:nvSpPr>
        <p:spPr>
          <a:xfrm>
            <a:off x="914400" y="2130427"/>
            <a:ext cx="10363200" cy="1470025"/>
          </a:xfrm>
          <a:prstGeom prst="rect">
            <a:avLst/>
          </a:prstGeom>
        </p:spPr>
        <p:txBody>
          <a:bodyPr/>
          <a:lstStyle>
            <a:lvl1pPr algn="ctr">
              <a:defRPr sz="4800" b="1">
                <a:solidFill>
                  <a:srgbClr val="46528C"/>
                </a:solidFill>
              </a:defRPr>
            </a:lvl1pPr>
          </a:lstStyle>
          <a:p>
            <a:r>
              <a:rPr lang="nl-NL"/>
              <a:t>Klik om de stijl te bewerken</a:t>
            </a:r>
            <a:endParaRPr lang="nl-BE" dirty="0"/>
          </a:p>
        </p:txBody>
      </p:sp>
    </p:spTree>
    <p:extLst>
      <p:ext uri="{BB962C8B-B14F-4D97-AF65-F5344CB8AC3E}">
        <p14:creationId xmlns:p14="http://schemas.microsoft.com/office/powerpoint/2010/main" val="87060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rgbClr val="1C3076"/>
                </a:solidFill>
              </a:defRPr>
            </a:lvl1pPr>
          </a:lstStyle>
          <a:p>
            <a:r>
              <a:rPr lang="nl-NL"/>
              <a:t>Klik om de stijl te bewerken</a:t>
            </a:r>
            <a:endParaRPr lang="nl-BE" dirty="0"/>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10"/>
          </p:nvPr>
        </p:nvSpPr>
        <p:spPr/>
        <p:txBody>
          <a:bodyPr/>
          <a:lstStyle>
            <a:lvl1pPr>
              <a:defRPr/>
            </a:lvl1pPr>
          </a:lstStyle>
          <a:p>
            <a:pPr>
              <a:defRPr/>
            </a:pPr>
            <a:fld id="{5DF6F8F2-D712-48F9-BD80-E8754A03D518}" type="datetimeFigureOut">
              <a:rPr lang="nl-BE"/>
              <a:pPr>
                <a:defRPr/>
              </a:pPr>
              <a:t>1/02/2020</a:t>
            </a:fld>
            <a:endParaRPr lang="nl-BE"/>
          </a:p>
        </p:txBody>
      </p:sp>
      <p:sp>
        <p:nvSpPr>
          <p:cNvPr id="5" name="Tijdelijke aanduiding voor voettekst 4"/>
          <p:cNvSpPr>
            <a:spLocks noGrp="1"/>
          </p:cNvSpPr>
          <p:nvPr>
            <p:ph type="ftr" sz="quarter" idx="11"/>
          </p:nvPr>
        </p:nvSpPr>
        <p:spPr/>
        <p:txBody>
          <a:bodyPr/>
          <a:lstStyle>
            <a:lvl1pPr>
              <a:defRPr/>
            </a:lvl1pPr>
          </a:lstStyle>
          <a:p>
            <a:pPr>
              <a:defRPr/>
            </a:pPr>
            <a:endParaRPr lang="nl-BE"/>
          </a:p>
        </p:txBody>
      </p:sp>
      <p:sp>
        <p:nvSpPr>
          <p:cNvPr id="6" name="Tijdelijke aanduiding voor dianummer 5"/>
          <p:cNvSpPr>
            <a:spLocks noGrp="1"/>
          </p:cNvSpPr>
          <p:nvPr>
            <p:ph type="sldNum" sz="quarter" idx="12"/>
          </p:nvPr>
        </p:nvSpPr>
        <p:spPr/>
        <p:txBody>
          <a:bodyPr/>
          <a:lstStyle>
            <a:lvl1pPr>
              <a:defRPr/>
            </a:lvl1pPr>
          </a:lstStyle>
          <a:p>
            <a:fld id="{DFCC4FAF-83FC-4633-8F61-4C4FE5B7FBDD}" type="slidenum">
              <a:rPr lang="nl-BE" altLang="nl-BE"/>
              <a:pPr/>
              <a:t>‹N°›</a:t>
            </a:fld>
            <a:endParaRPr lang="nl-BE" altLang="nl-BE"/>
          </a:p>
        </p:txBody>
      </p:sp>
    </p:spTree>
    <p:extLst>
      <p:ext uri="{BB962C8B-B14F-4D97-AF65-F5344CB8AC3E}">
        <p14:creationId xmlns:p14="http://schemas.microsoft.com/office/powerpoint/2010/main" val="2577536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52464" y="2714622"/>
            <a:ext cx="10363200" cy="1362075"/>
          </a:xfrm>
        </p:spPr>
        <p:txBody>
          <a:bodyPr anchor="t">
            <a:normAutofit/>
          </a:bodyPr>
          <a:lstStyle>
            <a:lvl1pPr algn="l">
              <a:defRPr sz="3600" b="0" cap="none" baseline="0">
                <a:solidFill>
                  <a:srgbClr val="46528C"/>
                </a:solidFill>
                <a:latin typeface="+mn-lt"/>
              </a:defRPr>
            </a:lvl1pPr>
          </a:lstStyle>
          <a:p>
            <a:r>
              <a:rPr lang="nl-NL"/>
              <a:t>Klik om de stijl te bewerken</a:t>
            </a:r>
            <a:endParaRPr lang="nl-BE" dirty="0"/>
          </a:p>
        </p:txBody>
      </p:sp>
      <p:sp>
        <p:nvSpPr>
          <p:cNvPr id="3" name="Tijdelijke aanduiding voor tekst 2"/>
          <p:cNvSpPr>
            <a:spLocks noGrp="1"/>
          </p:cNvSpPr>
          <p:nvPr>
            <p:ph type="body" idx="1"/>
          </p:nvPr>
        </p:nvSpPr>
        <p:spPr>
          <a:xfrm>
            <a:off x="952464" y="1785927"/>
            <a:ext cx="10363200" cy="500066"/>
          </a:xfrm>
        </p:spPr>
        <p:txBody>
          <a:bodyPr anchor="b">
            <a:noAutofit/>
          </a:bodyPr>
          <a:lstStyle>
            <a:lvl1pPr marL="0" indent="0">
              <a:buNone/>
              <a:defRPr sz="4000">
                <a:solidFill>
                  <a:srgbClr val="46528C"/>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lvl1pPr>
              <a:defRPr/>
            </a:lvl1pPr>
          </a:lstStyle>
          <a:p>
            <a:pPr>
              <a:defRPr/>
            </a:pPr>
            <a:fld id="{2F204BCF-6AD4-44FF-AEF4-4E5DCA13A1E1}" type="datetimeFigureOut">
              <a:rPr lang="nl-BE"/>
              <a:pPr>
                <a:defRPr/>
              </a:pPr>
              <a:t>1/02/2020</a:t>
            </a:fld>
            <a:endParaRPr lang="nl-BE"/>
          </a:p>
        </p:txBody>
      </p:sp>
      <p:sp>
        <p:nvSpPr>
          <p:cNvPr id="5" name="Tijdelijke aanduiding voor voettekst 4"/>
          <p:cNvSpPr>
            <a:spLocks noGrp="1"/>
          </p:cNvSpPr>
          <p:nvPr>
            <p:ph type="ftr" sz="quarter" idx="11"/>
          </p:nvPr>
        </p:nvSpPr>
        <p:spPr/>
        <p:txBody>
          <a:bodyPr/>
          <a:lstStyle>
            <a:lvl1pPr>
              <a:defRPr/>
            </a:lvl1pPr>
          </a:lstStyle>
          <a:p>
            <a:pPr>
              <a:defRPr/>
            </a:pPr>
            <a:endParaRPr lang="nl-BE"/>
          </a:p>
        </p:txBody>
      </p:sp>
      <p:sp>
        <p:nvSpPr>
          <p:cNvPr id="6" name="Tijdelijke aanduiding voor dianummer 5"/>
          <p:cNvSpPr>
            <a:spLocks noGrp="1"/>
          </p:cNvSpPr>
          <p:nvPr>
            <p:ph type="sldNum" sz="quarter" idx="12"/>
          </p:nvPr>
        </p:nvSpPr>
        <p:spPr/>
        <p:txBody>
          <a:bodyPr/>
          <a:lstStyle>
            <a:lvl1pPr>
              <a:defRPr/>
            </a:lvl1pPr>
          </a:lstStyle>
          <a:p>
            <a:fld id="{5535FCB2-2322-4A65-9B58-A482BB279654}" type="slidenum">
              <a:rPr lang="nl-BE" altLang="nl-BE"/>
              <a:pPr/>
              <a:t>‹N°›</a:t>
            </a:fld>
            <a:endParaRPr lang="nl-BE" altLang="nl-BE"/>
          </a:p>
        </p:txBody>
      </p:sp>
    </p:spTree>
    <p:extLst>
      <p:ext uri="{BB962C8B-B14F-4D97-AF65-F5344CB8AC3E}">
        <p14:creationId xmlns:p14="http://schemas.microsoft.com/office/powerpoint/2010/main" val="3822750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accent3">
                    <a:lumMod val="60000"/>
                    <a:lumOff val="40000"/>
                  </a:schemeClr>
                </a:solidFill>
              </a:defRPr>
            </a:lvl1pPr>
          </a:lstStyle>
          <a:p>
            <a:r>
              <a:rPr lang="nl-NL" dirty="0"/>
              <a:t>Klik om de stijl te bewerken</a:t>
            </a:r>
            <a:endParaRPr lang="nl-BE" dirty="0"/>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10"/>
          </p:nvPr>
        </p:nvSpPr>
        <p:spPr/>
        <p:txBody>
          <a:bodyPr/>
          <a:lstStyle>
            <a:lvl1pPr>
              <a:defRPr/>
            </a:lvl1pPr>
          </a:lstStyle>
          <a:p>
            <a:pPr>
              <a:defRPr/>
            </a:pPr>
            <a:fld id="{527D8C2F-E28E-42D9-81E3-0D46029683B1}" type="datetimeFigureOut">
              <a:rPr lang="nl-BE"/>
              <a:pPr>
                <a:defRPr/>
              </a:pPr>
              <a:t>1/02/2020</a:t>
            </a:fld>
            <a:endParaRPr lang="nl-BE"/>
          </a:p>
        </p:txBody>
      </p:sp>
      <p:sp>
        <p:nvSpPr>
          <p:cNvPr id="5" name="Tijdelijke aanduiding voor voettekst 4"/>
          <p:cNvSpPr>
            <a:spLocks noGrp="1"/>
          </p:cNvSpPr>
          <p:nvPr>
            <p:ph type="ftr" sz="quarter" idx="11"/>
          </p:nvPr>
        </p:nvSpPr>
        <p:spPr/>
        <p:txBody>
          <a:bodyPr/>
          <a:lstStyle>
            <a:lvl1pPr>
              <a:defRPr/>
            </a:lvl1pPr>
          </a:lstStyle>
          <a:p>
            <a:pPr>
              <a:defRPr/>
            </a:pPr>
            <a:endParaRPr lang="nl-BE"/>
          </a:p>
        </p:txBody>
      </p:sp>
      <p:sp>
        <p:nvSpPr>
          <p:cNvPr id="6" name="Tijdelijke aanduiding voor dianummer 5"/>
          <p:cNvSpPr>
            <a:spLocks noGrp="1"/>
          </p:cNvSpPr>
          <p:nvPr>
            <p:ph type="sldNum" sz="quarter" idx="12"/>
          </p:nvPr>
        </p:nvSpPr>
        <p:spPr/>
        <p:txBody>
          <a:bodyPr/>
          <a:lstStyle>
            <a:lvl1pPr>
              <a:defRPr/>
            </a:lvl1pPr>
          </a:lstStyle>
          <a:p>
            <a:pPr>
              <a:defRPr/>
            </a:pPr>
            <a:fld id="{2F1F8D01-D58F-4AA9-B3DB-EC9FC7DAEA8B}" type="slidenum">
              <a:rPr lang="nl-BE"/>
              <a:pPr>
                <a:defRPr/>
              </a:pPr>
              <a:t>‹N°›</a:t>
            </a:fld>
            <a:endParaRPr lang="nl-B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sz="4000">
                <a:solidFill>
                  <a:srgbClr val="1C3076"/>
                </a:solidFill>
              </a:defRPr>
            </a:lvl1pPr>
          </a:lstStyle>
          <a:p>
            <a:r>
              <a:rPr lang="nl-NL"/>
              <a:t>Klik om de stijl te bewerken</a:t>
            </a:r>
            <a:endParaRPr lang="nl-BE" dirty="0"/>
          </a:p>
        </p:txBody>
      </p:sp>
      <p:sp>
        <p:nvSpPr>
          <p:cNvPr id="3" name="Tijdelijke aanduiding voor inhoud 2"/>
          <p:cNvSpPr>
            <a:spLocks noGrp="1"/>
          </p:cNvSpPr>
          <p:nvPr>
            <p:ph sz="half" idx="1"/>
          </p:nvPr>
        </p:nvSpPr>
        <p:spPr>
          <a:xfrm>
            <a:off x="609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nhoud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datum 3"/>
          <p:cNvSpPr>
            <a:spLocks noGrp="1"/>
          </p:cNvSpPr>
          <p:nvPr>
            <p:ph type="dt" sz="half" idx="10"/>
          </p:nvPr>
        </p:nvSpPr>
        <p:spPr/>
        <p:txBody>
          <a:bodyPr/>
          <a:lstStyle>
            <a:lvl1pPr>
              <a:defRPr/>
            </a:lvl1pPr>
          </a:lstStyle>
          <a:p>
            <a:pPr>
              <a:defRPr/>
            </a:pPr>
            <a:fld id="{1BE6B8F9-464B-4B15-BAE2-A68ED1B44D6D}" type="datetimeFigureOut">
              <a:rPr lang="nl-BE"/>
              <a:pPr>
                <a:defRPr/>
              </a:pPr>
              <a:t>1/02/2020</a:t>
            </a:fld>
            <a:endParaRPr lang="nl-BE"/>
          </a:p>
        </p:txBody>
      </p:sp>
      <p:sp>
        <p:nvSpPr>
          <p:cNvPr id="6" name="Tijdelijke aanduiding voor voettekst 4"/>
          <p:cNvSpPr>
            <a:spLocks noGrp="1"/>
          </p:cNvSpPr>
          <p:nvPr>
            <p:ph type="ftr" sz="quarter" idx="11"/>
          </p:nvPr>
        </p:nvSpPr>
        <p:spPr/>
        <p:txBody>
          <a:bodyPr/>
          <a:lstStyle>
            <a:lvl1pPr>
              <a:defRPr/>
            </a:lvl1pPr>
          </a:lstStyle>
          <a:p>
            <a:pPr>
              <a:defRPr/>
            </a:pPr>
            <a:endParaRPr lang="nl-BE"/>
          </a:p>
        </p:txBody>
      </p:sp>
      <p:sp>
        <p:nvSpPr>
          <p:cNvPr id="7" name="Tijdelijke aanduiding voor dianummer 5"/>
          <p:cNvSpPr>
            <a:spLocks noGrp="1"/>
          </p:cNvSpPr>
          <p:nvPr>
            <p:ph type="sldNum" sz="quarter" idx="12"/>
          </p:nvPr>
        </p:nvSpPr>
        <p:spPr/>
        <p:txBody>
          <a:bodyPr/>
          <a:lstStyle>
            <a:lvl1pPr>
              <a:defRPr/>
            </a:lvl1pPr>
          </a:lstStyle>
          <a:p>
            <a:fld id="{5D6336C6-8F1A-49B7-8B39-6E5B43E8BDFC}" type="slidenum">
              <a:rPr lang="nl-BE" altLang="nl-BE"/>
              <a:pPr/>
              <a:t>‹N°›</a:t>
            </a:fld>
            <a:endParaRPr lang="nl-BE" altLang="nl-BE"/>
          </a:p>
        </p:txBody>
      </p:sp>
    </p:spTree>
    <p:extLst>
      <p:ext uri="{BB962C8B-B14F-4D97-AF65-F5344CB8AC3E}">
        <p14:creationId xmlns:p14="http://schemas.microsoft.com/office/powerpoint/2010/main" val="18125286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rgbClr val="1C3076"/>
                </a:solidFill>
              </a:defRPr>
            </a:lvl1pPr>
          </a:lstStyle>
          <a:p>
            <a:r>
              <a:rPr lang="nl-NL"/>
              <a:t>Klik om de stijl te bewerken</a:t>
            </a:r>
            <a:endParaRPr lang="nl-BE" dirty="0"/>
          </a:p>
        </p:txBody>
      </p:sp>
      <p:sp>
        <p:nvSpPr>
          <p:cNvPr id="3" name="Tijdelijke aanduiding voor tekst 2"/>
          <p:cNvSpPr>
            <a:spLocks noGrp="1"/>
          </p:cNvSpPr>
          <p:nvPr>
            <p:ph type="body" idx="1"/>
          </p:nvPr>
        </p:nvSpPr>
        <p:spPr>
          <a:xfrm>
            <a:off x="609602"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09602"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7" name="Tijdelijke aanduiding voor datum 3"/>
          <p:cNvSpPr>
            <a:spLocks noGrp="1"/>
          </p:cNvSpPr>
          <p:nvPr>
            <p:ph type="dt" sz="half" idx="10"/>
          </p:nvPr>
        </p:nvSpPr>
        <p:spPr/>
        <p:txBody>
          <a:bodyPr/>
          <a:lstStyle>
            <a:lvl1pPr>
              <a:defRPr/>
            </a:lvl1pPr>
          </a:lstStyle>
          <a:p>
            <a:pPr>
              <a:defRPr/>
            </a:pPr>
            <a:fld id="{F976380D-FB8C-46FF-9DCD-C6D5304F9DB3}" type="datetimeFigureOut">
              <a:rPr lang="nl-BE"/>
              <a:pPr>
                <a:defRPr/>
              </a:pPr>
              <a:t>1/02/2020</a:t>
            </a:fld>
            <a:endParaRPr lang="nl-BE"/>
          </a:p>
        </p:txBody>
      </p:sp>
      <p:sp>
        <p:nvSpPr>
          <p:cNvPr id="8" name="Tijdelijke aanduiding voor voettekst 4"/>
          <p:cNvSpPr>
            <a:spLocks noGrp="1"/>
          </p:cNvSpPr>
          <p:nvPr>
            <p:ph type="ftr" sz="quarter" idx="11"/>
          </p:nvPr>
        </p:nvSpPr>
        <p:spPr/>
        <p:txBody>
          <a:bodyPr/>
          <a:lstStyle>
            <a:lvl1pPr>
              <a:defRPr/>
            </a:lvl1pPr>
          </a:lstStyle>
          <a:p>
            <a:pPr>
              <a:defRPr/>
            </a:pPr>
            <a:endParaRPr lang="nl-BE"/>
          </a:p>
        </p:txBody>
      </p:sp>
      <p:sp>
        <p:nvSpPr>
          <p:cNvPr id="9" name="Tijdelijke aanduiding voor dianummer 5"/>
          <p:cNvSpPr>
            <a:spLocks noGrp="1"/>
          </p:cNvSpPr>
          <p:nvPr>
            <p:ph type="sldNum" sz="quarter" idx="12"/>
          </p:nvPr>
        </p:nvSpPr>
        <p:spPr/>
        <p:txBody>
          <a:bodyPr/>
          <a:lstStyle>
            <a:lvl1pPr>
              <a:defRPr/>
            </a:lvl1pPr>
          </a:lstStyle>
          <a:p>
            <a:fld id="{5C441BA6-552B-4E22-B7BF-8450E2A84EE7}" type="slidenum">
              <a:rPr lang="nl-BE" altLang="nl-BE"/>
              <a:pPr/>
              <a:t>‹N°›</a:t>
            </a:fld>
            <a:endParaRPr lang="nl-BE" altLang="nl-BE"/>
          </a:p>
        </p:txBody>
      </p:sp>
    </p:spTree>
    <p:extLst>
      <p:ext uri="{BB962C8B-B14F-4D97-AF65-F5344CB8AC3E}">
        <p14:creationId xmlns:p14="http://schemas.microsoft.com/office/powerpoint/2010/main" val="7366128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609599" y="357166"/>
            <a:ext cx="9010675" cy="695570"/>
          </a:xfrm>
        </p:spPr>
        <p:txBody>
          <a:bodyPr/>
          <a:lstStyle>
            <a:lvl1pPr>
              <a:defRPr baseline="0">
                <a:solidFill>
                  <a:srgbClr val="1C3076"/>
                </a:solidFill>
              </a:defRPr>
            </a:lvl1pPr>
          </a:lstStyle>
          <a:p>
            <a:r>
              <a:rPr lang="nl-NL"/>
              <a:t>Klik om de stijl te bewerken</a:t>
            </a:r>
            <a:endParaRPr lang="nl-BE" dirty="0"/>
          </a:p>
        </p:txBody>
      </p:sp>
      <p:sp>
        <p:nvSpPr>
          <p:cNvPr id="3" name="Tijdelijke aanduiding voor datum 3"/>
          <p:cNvSpPr>
            <a:spLocks noGrp="1"/>
          </p:cNvSpPr>
          <p:nvPr>
            <p:ph type="dt" sz="half" idx="10"/>
          </p:nvPr>
        </p:nvSpPr>
        <p:spPr/>
        <p:txBody>
          <a:bodyPr/>
          <a:lstStyle>
            <a:lvl1pPr>
              <a:defRPr/>
            </a:lvl1pPr>
          </a:lstStyle>
          <a:p>
            <a:pPr>
              <a:defRPr/>
            </a:pPr>
            <a:fld id="{20B242F7-ECCF-4D78-A95B-4127F6400358}" type="datetimeFigureOut">
              <a:rPr lang="nl-BE"/>
              <a:pPr>
                <a:defRPr/>
              </a:pPr>
              <a:t>1/02/2020</a:t>
            </a:fld>
            <a:endParaRPr lang="nl-BE"/>
          </a:p>
        </p:txBody>
      </p:sp>
      <p:sp>
        <p:nvSpPr>
          <p:cNvPr id="4" name="Tijdelijke aanduiding voor voettekst 4"/>
          <p:cNvSpPr>
            <a:spLocks noGrp="1"/>
          </p:cNvSpPr>
          <p:nvPr>
            <p:ph type="ftr" sz="quarter" idx="11"/>
          </p:nvPr>
        </p:nvSpPr>
        <p:spPr/>
        <p:txBody>
          <a:bodyPr/>
          <a:lstStyle>
            <a:lvl1pPr>
              <a:defRPr/>
            </a:lvl1pPr>
          </a:lstStyle>
          <a:p>
            <a:pPr>
              <a:defRPr/>
            </a:pPr>
            <a:endParaRPr lang="nl-BE"/>
          </a:p>
        </p:txBody>
      </p:sp>
      <p:sp>
        <p:nvSpPr>
          <p:cNvPr id="5" name="Tijdelijke aanduiding voor dianummer 5"/>
          <p:cNvSpPr>
            <a:spLocks noGrp="1"/>
          </p:cNvSpPr>
          <p:nvPr>
            <p:ph type="sldNum" sz="quarter" idx="12"/>
          </p:nvPr>
        </p:nvSpPr>
        <p:spPr/>
        <p:txBody>
          <a:bodyPr/>
          <a:lstStyle>
            <a:lvl1pPr>
              <a:defRPr/>
            </a:lvl1pPr>
          </a:lstStyle>
          <a:p>
            <a:fld id="{FB35D410-60FF-48B3-993D-65E61F0ACE61}" type="slidenum">
              <a:rPr lang="nl-BE" altLang="nl-BE"/>
              <a:pPr/>
              <a:t>‹N°›</a:t>
            </a:fld>
            <a:endParaRPr lang="nl-BE" altLang="nl-BE"/>
          </a:p>
        </p:txBody>
      </p:sp>
    </p:spTree>
    <p:extLst>
      <p:ext uri="{BB962C8B-B14F-4D97-AF65-F5344CB8AC3E}">
        <p14:creationId xmlns:p14="http://schemas.microsoft.com/office/powerpoint/2010/main" val="28844758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3B31FBF8-0A2B-4FAC-B601-54AB76F5A67C}" type="datetimeFigureOut">
              <a:rPr lang="nl-BE"/>
              <a:pPr>
                <a:defRPr/>
              </a:pPr>
              <a:t>1/02/2020</a:t>
            </a:fld>
            <a:endParaRPr lang="nl-BE"/>
          </a:p>
        </p:txBody>
      </p:sp>
      <p:sp>
        <p:nvSpPr>
          <p:cNvPr id="3" name="Tijdelijke aanduiding voor voettekst 4"/>
          <p:cNvSpPr>
            <a:spLocks noGrp="1"/>
          </p:cNvSpPr>
          <p:nvPr>
            <p:ph type="ftr" sz="quarter" idx="11"/>
          </p:nvPr>
        </p:nvSpPr>
        <p:spPr/>
        <p:txBody>
          <a:bodyPr/>
          <a:lstStyle>
            <a:lvl1pPr>
              <a:defRPr/>
            </a:lvl1pPr>
          </a:lstStyle>
          <a:p>
            <a:pPr>
              <a:defRPr/>
            </a:pPr>
            <a:endParaRPr lang="nl-BE"/>
          </a:p>
        </p:txBody>
      </p:sp>
      <p:sp>
        <p:nvSpPr>
          <p:cNvPr id="4" name="Tijdelijke aanduiding voor dianummer 5"/>
          <p:cNvSpPr>
            <a:spLocks noGrp="1"/>
          </p:cNvSpPr>
          <p:nvPr>
            <p:ph type="sldNum" sz="quarter" idx="12"/>
          </p:nvPr>
        </p:nvSpPr>
        <p:spPr/>
        <p:txBody>
          <a:bodyPr/>
          <a:lstStyle>
            <a:lvl1pPr>
              <a:defRPr/>
            </a:lvl1pPr>
          </a:lstStyle>
          <a:p>
            <a:fld id="{0F228513-E937-4D96-8FFE-DB32CEFF0E5B}" type="slidenum">
              <a:rPr lang="nl-BE" altLang="nl-BE"/>
              <a:pPr/>
              <a:t>‹N°›</a:t>
            </a:fld>
            <a:endParaRPr lang="nl-BE" altLang="nl-BE"/>
          </a:p>
        </p:txBody>
      </p:sp>
    </p:spTree>
    <p:extLst>
      <p:ext uri="{BB962C8B-B14F-4D97-AF65-F5344CB8AC3E}">
        <p14:creationId xmlns:p14="http://schemas.microsoft.com/office/powerpoint/2010/main" val="21958148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nhoud met bijschrift">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766734" y="2000240"/>
            <a:ext cx="6815668" cy="41259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dirty="0"/>
          </a:p>
        </p:txBody>
      </p:sp>
      <p:sp>
        <p:nvSpPr>
          <p:cNvPr id="4" name="Tijdelijke aanduiding voor tekst 3"/>
          <p:cNvSpPr>
            <a:spLocks noGrp="1"/>
          </p:cNvSpPr>
          <p:nvPr>
            <p:ph type="body" sz="half" idx="2"/>
          </p:nvPr>
        </p:nvSpPr>
        <p:spPr>
          <a:xfrm>
            <a:off x="609602" y="2000240"/>
            <a:ext cx="4011084" cy="41259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9BD383BA-279D-430C-8EF5-04122120FAB3}" type="datetimeFigureOut">
              <a:rPr lang="nl-BE"/>
              <a:pPr>
                <a:defRPr/>
              </a:pPr>
              <a:t>1/02/2020</a:t>
            </a:fld>
            <a:endParaRPr lang="nl-BE"/>
          </a:p>
        </p:txBody>
      </p:sp>
      <p:sp>
        <p:nvSpPr>
          <p:cNvPr id="6" name="Tijdelijke aanduiding voor voettekst 4"/>
          <p:cNvSpPr>
            <a:spLocks noGrp="1"/>
          </p:cNvSpPr>
          <p:nvPr>
            <p:ph type="ftr" sz="quarter" idx="11"/>
          </p:nvPr>
        </p:nvSpPr>
        <p:spPr/>
        <p:txBody>
          <a:bodyPr/>
          <a:lstStyle>
            <a:lvl1pPr>
              <a:defRPr/>
            </a:lvl1pPr>
          </a:lstStyle>
          <a:p>
            <a:pPr>
              <a:defRPr/>
            </a:pPr>
            <a:endParaRPr lang="nl-BE"/>
          </a:p>
        </p:txBody>
      </p:sp>
      <p:sp>
        <p:nvSpPr>
          <p:cNvPr id="7" name="Tijdelijke aanduiding voor dianummer 5"/>
          <p:cNvSpPr>
            <a:spLocks noGrp="1"/>
          </p:cNvSpPr>
          <p:nvPr>
            <p:ph type="sldNum" sz="quarter" idx="12"/>
          </p:nvPr>
        </p:nvSpPr>
        <p:spPr/>
        <p:txBody>
          <a:bodyPr/>
          <a:lstStyle>
            <a:lvl1pPr>
              <a:defRPr/>
            </a:lvl1pPr>
          </a:lstStyle>
          <a:p>
            <a:fld id="{8BFE8B59-2CEA-43E6-9151-31581722834C}" type="slidenum">
              <a:rPr lang="nl-BE" altLang="nl-BE"/>
              <a:pPr/>
              <a:t>‹N°›</a:t>
            </a:fld>
            <a:endParaRPr lang="nl-BE" altLang="nl-BE"/>
          </a:p>
        </p:txBody>
      </p:sp>
    </p:spTree>
    <p:extLst>
      <p:ext uri="{BB962C8B-B14F-4D97-AF65-F5344CB8AC3E}">
        <p14:creationId xmlns:p14="http://schemas.microsoft.com/office/powerpoint/2010/main" val="39801219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fbeelding met bijschrift">
    <p:spTree>
      <p:nvGrpSpPr>
        <p:cNvPr id="1" name=""/>
        <p:cNvGrpSpPr/>
        <p:nvPr/>
      </p:nvGrpSpPr>
      <p:grpSpPr>
        <a:xfrm>
          <a:off x="0" y="0"/>
          <a:ext cx="0" cy="0"/>
          <a:chOff x="0" y="0"/>
          <a:chExt cx="0" cy="0"/>
        </a:xfrm>
      </p:grpSpPr>
      <p:sp>
        <p:nvSpPr>
          <p:cNvPr id="3" name="Tijdelijke aanduiding voor afbeelding 2"/>
          <p:cNvSpPr>
            <a:spLocks noGrp="1"/>
          </p:cNvSpPr>
          <p:nvPr>
            <p:ph type="pic" idx="1"/>
          </p:nvPr>
        </p:nvSpPr>
        <p:spPr>
          <a:xfrm>
            <a:off x="2389717" y="1484784"/>
            <a:ext cx="7315200" cy="38164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nl-NL" noProof="0"/>
              <a:t>Klik op het pictogram als u een afbeelding wilt toevoegen</a:t>
            </a:r>
            <a:endParaRPr lang="nl-BE" noProof="0"/>
          </a:p>
        </p:txBody>
      </p:sp>
      <p:sp>
        <p:nvSpPr>
          <p:cNvPr id="4" name="Tijdelijke aanduiding voor tekst 3"/>
          <p:cNvSpPr>
            <a:spLocks noGrp="1"/>
          </p:cNvSpPr>
          <p:nvPr>
            <p:ph type="body" sz="half" idx="2"/>
          </p:nvPr>
        </p:nvSpPr>
        <p:spPr>
          <a:xfrm>
            <a:off x="2389717" y="536733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47291094-EBF9-4251-8763-ED82BAF3F24F}" type="datetimeFigureOut">
              <a:rPr lang="nl-BE"/>
              <a:pPr>
                <a:defRPr/>
              </a:pPr>
              <a:t>1/02/2020</a:t>
            </a:fld>
            <a:endParaRPr lang="nl-BE"/>
          </a:p>
        </p:txBody>
      </p:sp>
      <p:sp>
        <p:nvSpPr>
          <p:cNvPr id="6" name="Tijdelijke aanduiding voor voettekst 4"/>
          <p:cNvSpPr>
            <a:spLocks noGrp="1"/>
          </p:cNvSpPr>
          <p:nvPr>
            <p:ph type="ftr" sz="quarter" idx="11"/>
          </p:nvPr>
        </p:nvSpPr>
        <p:spPr/>
        <p:txBody>
          <a:bodyPr/>
          <a:lstStyle>
            <a:lvl1pPr>
              <a:defRPr/>
            </a:lvl1pPr>
          </a:lstStyle>
          <a:p>
            <a:pPr>
              <a:defRPr/>
            </a:pPr>
            <a:endParaRPr lang="nl-BE"/>
          </a:p>
        </p:txBody>
      </p:sp>
      <p:sp>
        <p:nvSpPr>
          <p:cNvPr id="7" name="Tijdelijke aanduiding voor dianummer 5"/>
          <p:cNvSpPr>
            <a:spLocks noGrp="1"/>
          </p:cNvSpPr>
          <p:nvPr>
            <p:ph type="sldNum" sz="quarter" idx="12"/>
          </p:nvPr>
        </p:nvSpPr>
        <p:spPr/>
        <p:txBody>
          <a:bodyPr/>
          <a:lstStyle>
            <a:lvl1pPr>
              <a:defRPr/>
            </a:lvl1pPr>
          </a:lstStyle>
          <a:p>
            <a:fld id="{ECABB582-E70D-4E99-B3EA-07DE86CA4FBF}" type="slidenum">
              <a:rPr lang="nl-BE" altLang="nl-BE"/>
              <a:pPr/>
              <a:t>‹N°›</a:t>
            </a:fld>
            <a:endParaRPr lang="nl-BE" altLang="nl-BE"/>
          </a:p>
        </p:txBody>
      </p:sp>
    </p:spTree>
    <p:extLst>
      <p:ext uri="{BB962C8B-B14F-4D97-AF65-F5344CB8AC3E}">
        <p14:creationId xmlns:p14="http://schemas.microsoft.com/office/powerpoint/2010/main" val="4296883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9391677" cy="778098"/>
          </a:xfrm>
        </p:spPr>
        <p:txBody>
          <a:bodyPr/>
          <a:lstStyle>
            <a:lvl1pPr>
              <a:defRPr baseline="0">
                <a:solidFill>
                  <a:srgbClr val="1C3076"/>
                </a:solidFill>
              </a:defRPr>
            </a:lvl1pPr>
          </a:lstStyle>
          <a:p>
            <a:r>
              <a:rPr lang="nl-NL"/>
              <a:t>Klik om de stijl te bewerken</a:t>
            </a:r>
            <a:endParaRPr lang="nl-BE" dirty="0"/>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10"/>
          </p:nvPr>
        </p:nvSpPr>
        <p:spPr/>
        <p:txBody>
          <a:bodyPr/>
          <a:lstStyle>
            <a:lvl1pPr>
              <a:defRPr/>
            </a:lvl1pPr>
          </a:lstStyle>
          <a:p>
            <a:pPr>
              <a:defRPr/>
            </a:pPr>
            <a:fld id="{F4F28772-050A-47E9-843F-7FA204FAF96F}" type="datetimeFigureOut">
              <a:rPr lang="nl-BE"/>
              <a:pPr>
                <a:defRPr/>
              </a:pPr>
              <a:t>1/02/2020</a:t>
            </a:fld>
            <a:endParaRPr lang="nl-BE"/>
          </a:p>
        </p:txBody>
      </p:sp>
      <p:sp>
        <p:nvSpPr>
          <p:cNvPr id="5" name="Tijdelijke aanduiding voor voettekst 4"/>
          <p:cNvSpPr>
            <a:spLocks noGrp="1"/>
          </p:cNvSpPr>
          <p:nvPr>
            <p:ph type="ftr" sz="quarter" idx="11"/>
          </p:nvPr>
        </p:nvSpPr>
        <p:spPr/>
        <p:txBody>
          <a:bodyPr/>
          <a:lstStyle>
            <a:lvl1pPr>
              <a:defRPr/>
            </a:lvl1pPr>
          </a:lstStyle>
          <a:p>
            <a:pPr>
              <a:defRPr/>
            </a:pPr>
            <a:endParaRPr lang="nl-BE"/>
          </a:p>
        </p:txBody>
      </p:sp>
      <p:sp>
        <p:nvSpPr>
          <p:cNvPr id="6" name="Tijdelijke aanduiding voor dianummer 5"/>
          <p:cNvSpPr>
            <a:spLocks noGrp="1"/>
          </p:cNvSpPr>
          <p:nvPr>
            <p:ph type="sldNum" sz="quarter" idx="12"/>
          </p:nvPr>
        </p:nvSpPr>
        <p:spPr/>
        <p:txBody>
          <a:bodyPr/>
          <a:lstStyle>
            <a:lvl1pPr>
              <a:defRPr/>
            </a:lvl1pPr>
          </a:lstStyle>
          <a:p>
            <a:fld id="{B5FE1BCB-6BE0-4197-8E31-AEE6DFFA756E}" type="slidenum">
              <a:rPr lang="nl-BE" altLang="nl-BE"/>
              <a:pPr/>
              <a:t>‹N°›</a:t>
            </a:fld>
            <a:endParaRPr lang="nl-BE" altLang="nl-BE"/>
          </a:p>
        </p:txBody>
      </p:sp>
    </p:spTree>
    <p:extLst>
      <p:ext uri="{BB962C8B-B14F-4D97-AF65-F5344CB8AC3E}">
        <p14:creationId xmlns:p14="http://schemas.microsoft.com/office/powerpoint/2010/main" val="31910928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274640"/>
            <a:ext cx="2743200" cy="5851525"/>
          </a:xfrm>
        </p:spPr>
        <p:txBody>
          <a:bodyPr vert="eaVert"/>
          <a:lstStyle>
            <a:lvl1pPr algn="r">
              <a:defRPr sz="4400">
                <a:solidFill>
                  <a:schemeClr val="accent3">
                    <a:lumMod val="60000"/>
                    <a:lumOff val="40000"/>
                  </a:schemeClr>
                </a:solidFill>
              </a:defRPr>
            </a:lvl1pPr>
          </a:lstStyle>
          <a:p>
            <a:r>
              <a:rPr lang="nl-NL"/>
              <a:t>Klik om de stijl te bewerken</a:t>
            </a:r>
            <a:endParaRPr lang="nl-BE" dirty="0"/>
          </a:p>
        </p:txBody>
      </p:sp>
      <p:sp>
        <p:nvSpPr>
          <p:cNvPr id="3" name="Tijdelijke aanduiding voor verticale tekst 2"/>
          <p:cNvSpPr>
            <a:spLocks noGrp="1"/>
          </p:cNvSpPr>
          <p:nvPr>
            <p:ph type="body" orient="vert" idx="1"/>
          </p:nvPr>
        </p:nvSpPr>
        <p:spPr>
          <a:xfrm>
            <a:off x="609600" y="274640"/>
            <a:ext cx="80264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10"/>
          </p:nvPr>
        </p:nvSpPr>
        <p:spPr/>
        <p:txBody>
          <a:bodyPr/>
          <a:lstStyle>
            <a:lvl1pPr>
              <a:defRPr/>
            </a:lvl1pPr>
          </a:lstStyle>
          <a:p>
            <a:pPr>
              <a:defRPr/>
            </a:pPr>
            <a:fld id="{8415E53D-9B36-4CDF-B572-06DC49554F58}" type="datetimeFigureOut">
              <a:rPr lang="nl-BE"/>
              <a:pPr>
                <a:defRPr/>
              </a:pPr>
              <a:t>1/02/2020</a:t>
            </a:fld>
            <a:endParaRPr lang="nl-BE"/>
          </a:p>
        </p:txBody>
      </p:sp>
      <p:sp>
        <p:nvSpPr>
          <p:cNvPr id="5" name="Tijdelijke aanduiding voor voettekst 4"/>
          <p:cNvSpPr>
            <a:spLocks noGrp="1"/>
          </p:cNvSpPr>
          <p:nvPr>
            <p:ph type="ftr" sz="quarter" idx="11"/>
          </p:nvPr>
        </p:nvSpPr>
        <p:spPr/>
        <p:txBody>
          <a:bodyPr/>
          <a:lstStyle>
            <a:lvl1pPr>
              <a:defRPr/>
            </a:lvl1pPr>
          </a:lstStyle>
          <a:p>
            <a:pPr>
              <a:defRPr/>
            </a:pPr>
            <a:endParaRPr lang="nl-BE"/>
          </a:p>
        </p:txBody>
      </p:sp>
      <p:sp>
        <p:nvSpPr>
          <p:cNvPr id="6" name="Tijdelijke aanduiding voor dianummer 5"/>
          <p:cNvSpPr>
            <a:spLocks noGrp="1"/>
          </p:cNvSpPr>
          <p:nvPr>
            <p:ph type="sldNum" sz="quarter" idx="12"/>
          </p:nvPr>
        </p:nvSpPr>
        <p:spPr/>
        <p:txBody>
          <a:bodyPr/>
          <a:lstStyle>
            <a:lvl1pPr>
              <a:defRPr/>
            </a:lvl1pPr>
          </a:lstStyle>
          <a:p>
            <a:fld id="{97AFDFC8-A61B-463C-A847-D5CC686F5329}" type="slidenum">
              <a:rPr lang="nl-BE" altLang="nl-BE"/>
              <a:pPr/>
              <a:t>‹N°›</a:t>
            </a:fld>
            <a:endParaRPr lang="nl-BE" altLang="nl-BE"/>
          </a:p>
        </p:txBody>
      </p:sp>
    </p:spTree>
    <p:extLst>
      <p:ext uri="{BB962C8B-B14F-4D97-AF65-F5344CB8AC3E}">
        <p14:creationId xmlns:p14="http://schemas.microsoft.com/office/powerpoint/2010/main" val="24912278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p:txBody>
      </p:sp>
      <p:sp>
        <p:nvSpPr>
          <p:cNvPr id="8" name="Text Placeholder 7"/>
          <p:cNvSpPr>
            <a:spLocks noGrp="1"/>
          </p:cNvSpPr>
          <p:nvPr>
            <p:ph type="body" sz="quarter" idx="13"/>
          </p:nvPr>
        </p:nvSpPr>
        <p:spPr>
          <a:xfrm>
            <a:off x="719667" y="1176867"/>
            <a:ext cx="10991851" cy="360000"/>
          </a:xfrm>
        </p:spPr>
        <p:txBody>
          <a:bodyPr/>
          <a:lstStyle>
            <a:lvl1pPr marL="0" indent="0">
              <a:lnSpc>
                <a:spcPct val="100000"/>
              </a:lnSpc>
              <a:buNone/>
              <a:defRPr sz="2000" b="1"/>
            </a:lvl1pPr>
          </a:lstStyle>
          <a:p>
            <a:pPr lvl="0"/>
            <a:r>
              <a:rPr lang="en-US" dirty="0"/>
              <a:t>Click to edit Master text styles</a:t>
            </a:r>
          </a:p>
        </p:txBody>
      </p:sp>
      <p:sp>
        <p:nvSpPr>
          <p:cNvPr id="9" name="Title 8"/>
          <p:cNvSpPr>
            <a:spLocks noGrp="1"/>
          </p:cNvSpPr>
          <p:nvPr>
            <p:ph type="title"/>
          </p:nvPr>
        </p:nvSpPr>
        <p:spPr/>
        <p:txBody>
          <a:bodyPr/>
          <a:lstStyle/>
          <a:p>
            <a:r>
              <a:rPr lang="en-US"/>
              <a:t>Click to edit Master title style</a:t>
            </a:r>
            <a:endParaRPr lang="nl-BE"/>
          </a:p>
        </p:txBody>
      </p:sp>
    </p:spTree>
    <p:extLst>
      <p:ext uri="{BB962C8B-B14F-4D97-AF65-F5344CB8AC3E}">
        <p14:creationId xmlns:p14="http://schemas.microsoft.com/office/powerpoint/2010/main" val="4475516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just">
              <a:spcBef>
                <a:spcPts val="600"/>
              </a:spcBef>
              <a:spcAft>
                <a:spcPts val="600"/>
              </a:spcAft>
              <a:buClr>
                <a:srgbClr val="CCCC00"/>
              </a:buClr>
              <a:buFont typeface="Wingdings" pitchFamily="2" charset="2"/>
              <a:buChar char="§"/>
              <a:defRPr sz="2800"/>
            </a:lvl1pPr>
            <a:lvl2pPr>
              <a:buClr>
                <a:srgbClr val="CCCC00"/>
              </a:buClr>
              <a:buSzPct val="75000"/>
              <a:buFont typeface="Wingdings" pitchFamily="2" charset="2"/>
              <a:buChar char="§"/>
              <a:defRPr sz="2400"/>
            </a:lvl2pPr>
            <a:lvl3pPr>
              <a:buClr>
                <a:srgbClr val="CCCC00"/>
              </a:buClr>
              <a:buSzPct val="75000"/>
              <a:buFont typeface="Arial" pitchFamily="34" charset="0"/>
              <a:buChar char="•"/>
              <a:defRPr sz="2000"/>
            </a:lvl3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nl-BE" noProof="0"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9807963-6951-43CA-9F10-53F6EA711399}" type="datetimeFigureOut">
              <a:rPr lang="en-US" smtClean="0"/>
              <a:pPr/>
              <a:t>2/1/2020</a:t>
            </a:fld>
            <a:endParaRPr lang="en-US"/>
          </a:p>
        </p:txBody>
      </p:sp>
      <p:sp>
        <p:nvSpPr>
          <p:cNvPr id="5" name="Footer Placeholder 4"/>
          <p:cNvSpPr>
            <a:spLocks noGrp="1"/>
          </p:cNvSpPr>
          <p:nvPr>
            <p:ph type="ftr" sz="quarter" idx="11"/>
          </p:nvPr>
        </p:nvSpPr>
        <p:spPr/>
        <p:txBody>
          <a:bodyPr/>
          <a:lstStyle/>
          <a:p>
            <a:pPr>
              <a:defRPr/>
            </a:pPr>
            <a:endParaRPr lang="nl-BE"/>
          </a:p>
        </p:txBody>
      </p:sp>
      <p:sp>
        <p:nvSpPr>
          <p:cNvPr id="6" name="Slide Number Placeholder 5"/>
          <p:cNvSpPr>
            <a:spLocks noGrp="1"/>
          </p:cNvSpPr>
          <p:nvPr>
            <p:ph type="sldNum" sz="quarter" idx="12"/>
          </p:nvPr>
        </p:nvSpPr>
        <p:spPr/>
        <p:txBody>
          <a:bodyPr/>
          <a:lstStyle/>
          <a:p>
            <a:pPr>
              <a:defRPr/>
            </a:pPr>
            <a:fld id="{CF03C6C4-7272-485E-B989-BE10D1FD132A}" type="slidenum">
              <a:rPr lang="nl-BE" smtClean="0"/>
              <a:pPr>
                <a:defRPr/>
              </a:pPr>
              <a:t>‹N°›</a:t>
            </a:fld>
            <a:endParaRPr lang="nl-BE"/>
          </a:p>
        </p:txBody>
      </p:sp>
    </p:spTree>
    <p:extLst>
      <p:ext uri="{BB962C8B-B14F-4D97-AF65-F5344CB8AC3E}">
        <p14:creationId xmlns:p14="http://schemas.microsoft.com/office/powerpoint/2010/main" val="3183816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52464" y="2714622"/>
            <a:ext cx="10363200" cy="1362075"/>
          </a:xfrm>
        </p:spPr>
        <p:txBody>
          <a:bodyPr anchor="t">
            <a:normAutofit/>
          </a:bodyPr>
          <a:lstStyle>
            <a:lvl1pPr algn="l">
              <a:defRPr sz="3600" b="0" cap="none" baseline="0">
                <a:solidFill>
                  <a:schemeClr val="bg1">
                    <a:lumMod val="95000"/>
                  </a:schemeClr>
                </a:solidFill>
                <a:latin typeface="+mn-lt"/>
              </a:defRPr>
            </a:lvl1pPr>
          </a:lstStyle>
          <a:p>
            <a:r>
              <a:rPr lang="nl-NL"/>
              <a:t>Klik om de stijl te bewerken</a:t>
            </a:r>
            <a:endParaRPr lang="nl-BE" dirty="0"/>
          </a:p>
        </p:txBody>
      </p:sp>
      <p:sp>
        <p:nvSpPr>
          <p:cNvPr id="3" name="Tijdelijke aanduiding voor tekst 2"/>
          <p:cNvSpPr>
            <a:spLocks noGrp="1"/>
          </p:cNvSpPr>
          <p:nvPr>
            <p:ph type="body" idx="1"/>
          </p:nvPr>
        </p:nvSpPr>
        <p:spPr>
          <a:xfrm>
            <a:off x="952464" y="1785927"/>
            <a:ext cx="10363200" cy="500066"/>
          </a:xfrm>
        </p:spPr>
        <p:txBody>
          <a:bodyPr anchor="b">
            <a:noAutofit/>
          </a:bodyPr>
          <a:lstStyle>
            <a:lvl1pPr marL="0" indent="0">
              <a:buNone/>
              <a:defRPr sz="4000">
                <a:solidFill>
                  <a:schemeClr val="bg1">
                    <a:lumMod val="9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vl1pPr>
          </a:lstStyle>
          <a:p>
            <a:pPr>
              <a:defRPr/>
            </a:pPr>
            <a:fld id="{80F1A5C5-B1D8-45AE-B622-2CB427521CA0}" type="datetimeFigureOut">
              <a:rPr lang="nl-BE"/>
              <a:pPr>
                <a:defRPr/>
              </a:pPr>
              <a:t>1/02/2020</a:t>
            </a:fld>
            <a:endParaRPr lang="nl-BE"/>
          </a:p>
        </p:txBody>
      </p:sp>
      <p:sp>
        <p:nvSpPr>
          <p:cNvPr id="5" name="Tijdelijke aanduiding voor voettekst 4"/>
          <p:cNvSpPr>
            <a:spLocks noGrp="1"/>
          </p:cNvSpPr>
          <p:nvPr>
            <p:ph type="ftr" sz="quarter" idx="11"/>
          </p:nvPr>
        </p:nvSpPr>
        <p:spPr/>
        <p:txBody>
          <a:bodyPr/>
          <a:lstStyle>
            <a:lvl1pPr>
              <a:defRPr/>
            </a:lvl1pPr>
          </a:lstStyle>
          <a:p>
            <a:pPr>
              <a:defRPr/>
            </a:pPr>
            <a:endParaRPr lang="nl-BE"/>
          </a:p>
        </p:txBody>
      </p:sp>
      <p:sp>
        <p:nvSpPr>
          <p:cNvPr id="6" name="Tijdelijke aanduiding voor dianummer 5"/>
          <p:cNvSpPr>
            <a:spLocks noGrp="1"/>
          </p:cNvSpPr>
          <p:nvPr>
            <p:ph type="sldNum" sz="quarter" idx="12"/>
          </p:nvPr>
        </p:nvSpPr>
        <p:spPr/>
        <p:txBody>
          <a:bodyPr/>
          <a:lstStyle>
            <a:lvl1pPr>
              <a:defRPr/>
            </a:lvl1pPr>
          </a:lstStyle>
          <a:p>
            <a:pPr>
              <a:defRPr/>
            </a:pPr>
            <a:fld id="{973F3D5D-65D5-4055-A6E9-B90E860121DD}" type="slidenum">
              <a:rPr lang="nl-BE"/>
              <a:pPr>
                <a:defRPr/>
              </a:pPr>
              <a:t>‹N°›</a:t>
            </a:fld>
            <a:endParaRPr lang="nl-B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just">
              <a:spcBef>
                <a:spcPts val="600"/>
              </a:spcBef>
              <a:spcAft>
                <a:spcPts val="600"/>
              </a:spcAft>
              <a:buClr>
                <a:srgbClr val="CCCC00"/>
              </a:buClr>
              <a:buFont typeface="Wingdings" pitchFamily="2" charset="2"/>
              <a:buChar char="§"/>
              <a:defRPr sz="2800"/>
            </a:lvl1pPr>
            <a:lvl2pPr>
              <a:buClr>
                <a:srgbClr val="CCCC00"/>
              </a:buClr>
              <a:buSzPct val="75000"/>
              <a:buFont typeface="Wingdings" pitchFamily="2" charset="2"/>
              <a:buChar char="§"/>
              <a:defRPr sz="2400"/>
            </a:lvl2pPr>
            <a:lvl3pPr>
              <a:buClr>
                <a:srgbClr val="CCCC00"/>
              </a:buClr>
              <a:buSzPct val="75000"/>
              <a:buFont typeface="Arial" pitchFamily="34" charset="0"/>
              <a:buChar char="•"/>
              <a:defRPr sz="2000"/>
            </a:lvl3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nl-BE" noProof="0"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9807963-6951-43CA-9F10-53F6EA711399}" type="datetimeFigureOut">
              <a:rPr lang="en-US" smtClean="0"/>
              <a:pPr/>
              <a:t>2/1/2020</a:t>
            </a:fld>
            <a:endParaRPr lang="en-US"/>
          </a:p>
        </p:txBody>
      </p:sp>
      <p:sp>
        <p:nvSpPr>
          <p:cNvPr id="5" name="Footer Placeholder 4"/>
          <p:cNvSpPr>
            <a:spLocks noGrp="1"/>
          </p:cNvSpPr>
          <p:nvPr>
            <p:ph type="ftr" sz="quarter" idx="11"/>
          </p:nvPr>
        </p:nvSpPr>
        <p:spPr/>
        <p:txBody>
          <a:bodyPr/>
          <a:lstStyle/>
          <a:p>
            <a:pPr>
              <a:defRPr/>
            </a:pPr>
            <a:endParaRPr lang="nl-BE"/>
          </a:p>
        </p:txBody>
      </p:sp>
      <p:sp>
        <p:nvSpPr>
          <p:cNvPr id="6" name="Slide Number Placeholder 5"/>
          <p:cNvSpPr>
            <a:spLocks noGrp="1"/>
          </p:cNvSpPr>
          <p:nvPr>
            <p:ph type="sldNum" sz="quarter" idx="12"/>
          </p:nvPr>
        </p:nvSpPr>
        <p:spPr/>
        <p:txBody>
          <a:bodyPr/>
          <a:lstStyle/>
          <a:p>
            <a:pPr>
              <a:defRPr/>
            </a:pPr>
            <a:fld id="{CF03C6C4-7272-485E-B989-BE10D1FD132A}" type="slidenum">
              <a:rPr lang="nl-BE" smtClean="0"/>
              <a:pPr>
                <a:defRPr/>
              </a:pPr>
              <a:t>‹N°›</a:t>
            </a:fld>
            <a:endParaRPr lang="nl-BE"/>
          </a:p>
        </p:txBody>
      </p:sp>
    </p:spTree>
    <p:extLst>
      <p:ext uri="{BB962C8B-B14F-4D97-AF65-F5344CB8AC3E}">
        <p14:creationId xmlns:p14="http://schemas.microsoft.com/office/powerpoint/2010/main" val="16723765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just">
              <a:spcBef>
                <a:spcPts val="600"/>
              </a:spcBef>
              <a:spcAft>
                <a:spcPts val="600"/>
              </a:spcAft>
              <a:buClr>
                <a:srgbClr val="CCCC00"/>
              </a:buClr>
              <a:buFont typeface="Wingdings" pitchFamily="2" charset="2"/>
              <a:buChar char="§"/>
              <a:defRPr sz="2800"/>
            </a:lvl1pPr>
            <a:lvl2pPr>
              <a:buClr>
                <a:srgbClr val="CCCC00"/>
              </a:buClr>
              <a:buSzPct val="75000"/>
              <a:buFont typeface="Wingdings" pitchFamily="2" charset="2"/>
              <a:buChar char="§"/>
              <a:defRPr sz="2400"/>
            </a:lvl2pPr>
            <a:lvl3pPr>
              <a:buClr>
                <a:srgbClr val="CCCC00"/>
              </a:buClr>
              <a:buSzPct val="75000"/>
              <a:buFont typeface="Arial" pitchFamily="34" charset="0"/>
              <a:buChar char="•"/>
              <a:defRPr sz="2000"/>
            </a:lvl3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nl-BE" noProof="0"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9807963-6951-43CA-9F10-53F6EA711399}" type="datetimeFigureOut">
              <a:rPr lang="en-US" smtClean="0"/>
              <a:pPr/>
              <a:t>2/1/2020</a:t>
            </a:fld>
            <a:endParaRPr lang="en-US"/>
          </a:p>
        </p:txBody>
      </p:sp>
      <p:sp>
        <p:nvSpPr>
          <p:cNvPr id="5" name="Footer Placeholder 4"/>
          <p:cNvSpPr>
            <a:spLocks noGrp="1"/>
          </p:cNvSpPr>
          <p:nvPr>
            <p:ph type="ftr" sz="quarter" idx="11"/>
          </p:nvPr>
        </p:nvSpPr>
        <p:spPr/>
        <p:txBody>
          <a:bodyPr/>
          <a:lstStyle/>
          <a:p>
            <a:pPr>
              <a:defRPr/>
            </a:pPr>
            <a:endParaRPr lang="nl-BE"/>
          </a:p>
        </p:txBody>
      </p:sp>
      <p:sp>
        <p:nvSpPr>
          <p:cNvPr id="6" name="Slide Number Placeholder 5"/>
          <p:cNvSpPr>
            <a:spLocks noGrp="1"/>
          </p:cNvSpPr>
          <p:nvPr>
            <p:ph type="sldNum" sz="quarter" idx="12"/>
          </p:nvPr>
        </p:nvSpPr>
        <p:spPr/>
        <p:txBody>
          <a:bodyPr/>
          <a:lstStyle/>
          <a:p>
            <a:pPr>
              <a:defRPr/>
            </a:pPr>
            <a:fld id="{CF03C6C4-7272-485E-B989-BE10D1FD132A}" type="slidenum">
              <a:rPr lang="nl-BE" smtClean="0"/>
              <a:pPr>
                <a:defRPr/>
              </a:pPr>
              <a:t>‹N°›</a:t>
            </a:fld>
            <a:endParaRPr lang="nl-BE"/>
          </a:p>
        </p:txBody>
      </p:sp>
    </p:spTree>
    <p:extLst>
      <p:ext uri="{BB962C8B-B14F-4D97-AF65-F5344CB8AC3E}">
        <p14:creationId xmlns:p14="http://schemas.microsoft.com/office/powerpoint/2010/main" val="37212080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just">
              <a:spcBef>
                <a:spcPts val="600"/>
              </a:spcBef>
              <a:spcAft>
                <a:spcPts val="600"/>
              </a:spcAft>
              <a:buClr>
                <a:srgbClr val="CCCC00"/>
              </a:buClr>
              <a:buFont typeface="Wingdings" pitchFamily="2" charset="2"/>
              <a:buChar char="§"/>
              <a:defRPr sz="2800"/>
            </a:lvl1pPr>
            <a:lvl2pPr>
              <a:buClr>
                <a:srgbClr val="CCCC00"/>
              </a:buClr>
              <a:buSzPct val="75000"/>
              <a:buFont typeface="Wingdings" pitchFamily="2" charset="2"/>
              <a:buChar char="§"/>
              <a:defRPr sz="2400"/>
            </a:lvl2pPr>
            <a:lvl3pPr>
              <a:buClr>
                <a:srgbClr val="CCCC00"/>
              </a:buClr>
              <a:buSzPct val="75000"/>
              <a:buFont typeface="Arial" pitchFamily="34" charset="0"/>
              <a:buChar char="•"/>
              <a:defRPr sz="2000"/>
            </a:lvl3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nl-BE" noProof="0"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9807963-6951-43CA-9F10-53F6EA711399}" type="datetimeFigureOut">
              <a:rPr lang="en-US" smtClean="0"/>
              <a:pPr/>
              <a:t>2/1/2020</a:t>
            </a:fld>
            <a:endParaRPr lang="en-US"/>
          </a:p>
        </p:txBody>
      </p:sp>
      <p:sp>
        <p:nvSpPr>
          <p:cNvPr id="5" name="Footer Placeholder 4"/>
          <p:cNvSpPr>
            <a:spLocks noGrp="1"/>
          </p:cNvSpPr>
          <p:nvPr>
            <p:ph type="ftr" sz="quarter" idx="11"/>
          </p:nvPr>
        </p:nvSpPr>
        <p:spPr/>
        <p:txBody>
          <a:bodyPr/>
          <a:lstStyle/>
          <a:p>
            <a:pPr>
              <a:defRPr/>
            </a:pPr>
            <a:endParaRPr lang="nl-BE"/>
          </a:p>
        </p:txBody>
      </p:sp>
      <p:sp>
        <p:nvSpPr>
          <p:cNvPr id="6" name="Slide Number Placeholder 5"/>
          <p:cNvSpPr>
            <a:spLocks noGrp="1"/>
          </p:cNvSpPr>
          <p:nvPr>
            <p:ph type="sldNum" sz="quarter" idx="12"/>
          </p:nvPr>
        </p:nvSpPr>
        <p:spPr/>
        <p:txBody>
          <a:bodyPr/>
          <a:lstStyle/>
          <a:p>
            <a:pPr>
              <a:defRPr/>
            </a:pPr>
            <a:fld id="{CF03C6C4-7272-485E-B989-BE10D1FD132A}" type="slidenum">
              <a:rPr lang="nl-BE" smtClean="0"/>
              <a:pPr>
                <a:defRPr/>
              </a:pPr>
              <a:t>‹N°›</a:t>
            </a:fld>
            <a:endParaRPr lang="nl-BE"/>
          </a:p>
        </p:txBody>
      </p:sp>
    </p:spTree>
    <p:extLst>
      <p:ext uri="{BB962C8B-B14F-4D97-AF65-F5344CB8AC3E}">
        <p14:creationId xmlns:p14="http://schemas.microsoft.com/office/powerpoint/2010/main" val="10332276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just">
              <a:spcBef>
                <a:spcPts val="600"/>
              </a:spcBef>
              <a:spcAft>
                <a:spcPts val="600"/>
              </a:spcAft>
              <a:buClr>
                <a:srgbClr val="CCCC00"/>
              </a:buClr>
              <a:buFont typeface="Wingdings" pitchFamily="2" charset="2"/>
              <a:buChar char="§"/>
              <a:defRPr sz="2800"/>
            </a:lvl1pPr>
            <a:lvl2pPr>
              <a:buClr>
                <a:srgbClr val="CCCC00"/>
              </a:buClr>
              <a:buSzPct val="75000"/>
              <a:buFont typeface="Wingdings" pitchFamily="2" charset="2"/>
              <a:buChar char="§"/>
              <a:defRPr sz="2400"/>
            </a:lvl2pPr>
            <a:lvl3pPr>
              <a:buClr>
                <a:srgbClr val="CCCC00"/>
              </a:buClr>
              <a:buSzPct val="75000"/>
              <a:buFont typeface="Arial" pitchFamily="34" charset="0"/>
              <a:buChar char="•"/>
              <a:defRPr sz="2000"/>
            </a:lvl3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nl-BE" noProof="0"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9807963-6951-43CA-9F10-53F6EA711399}" type="datetimeFigureOut">
              <a:rPr lang="en-US" smtClean="0"/>
              <a:pPr/>
              <a:t>2/1/2020</a:t>
            </a:fld>
            <a:endParaRPr lang="en-US"/>
          </a:p>
        </p:txBody>
      </p:sp>
      <p:sp>
        <p:nvSpPr>
          <p:cNvPr id="5" name="Footer Placeholder 4"/>
          <p:cNvSpPr>
            <a:spLocks noGrp="1"/>
          </p:cNvSpPr>
          <p:nvPr>
            <p:ph type="ftr" sz="quarter" idx="11"/>
          </p:nvPr>
        </p:nvSpPr>
        <p:spPr/>
        <p:txBody>
          <a:bodyPr/>
          <a:lstStyle/>
          <a:p>
            <a:pPr>
              <a:defRPr/>
            </a:pPr>
            <a:endParaRPr lang="nl-BE"/>
          </a:p>
        </p:txBody>
      </p:sp>
      <p:sp>
        <p:nvSpPr>
          <p:cNvPr id="6" name="Slide Number Placeholder 5"/>
          <p:cNvSpPr>
            <a:spLocks noGrp="1"/>
          </p:cNvSpPr>
          <p:nvPr>
            <p:ph type="sldNum" sz="quarter" idx="12"/>
          </p:nvPr>
        </p:nvSpPr>
        <p:spPr/>
        <p:txBody>
          <a:bodyPr/>
          <a:lstStyle/>
          <a:p>
            <a:pPr>
              <a:defRPr/>
            </a:pPr>
            <a:fld id="{CF03C6C4-7272-485E-B989-BE10D1FD132A}" type="slidenum">
              <a:rPr lang="nl-BE" smtClean="0"/>
              <a:pPr>
                <a:defRPr/>
              </a:pPr>
              <a:t>‹N°›</a:t>
            </a:fld>
            <a:endParaRPr lang="nl-BE"/>
          </a:p>
        </p:txBody>
      </p:sp>
    </p:spTree>
    <p:extLst>
      <p:ext uri="{BB962C8B-B14F-4D97-AF65-F5344CB8AC3E}">
        <p14:creationId xmlns:p14="http://schemas.microsoft.com/office/powerpoint/2010/main" val="2581575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just">
              <a:spcBef>
                <a:spcPts val="600"/>
              </a:spcBef>
              <a:spcAft>
                <a:spcPts val="600"/>
              </a:spcAft>
              <a:buClr>
                <a:srgbClr val="CCCC00"/>
              </a:buClr>
              <a:buFont typeface="Wingdings" pitchFamily="2" charset="2"/>
              <a:buChar char="§"/>
              <a:defRPr sz="2800"/>
            </a:lvl1pPr>
            <a:lvl2pPr>
              <a:buClr>
                <a:srgbClr val="CCCC00"/>
              </a:buClr>
              <a:buSzPct val="75000"/>
              <a:buFont typeface="Wingdings" pitchFamily="2" charset="2"/>
              <a:buChar char="§"/>
              <a:defRPr sz="2400"/>
            </a:lvl2pPr>
            <a:lvl3pPr>
              <a:buClr>
                <a:srgbClr val="CCCC00"/>
              </a:buClr>
              <a:buSzPct val="75000"/>
              <a:buFont typeface="Arial" pitchFamily="34" charset="0"/>
              <a:buChar char="•"/>
              <a:defRPr sz="2000"/>
            </a:lvl3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nl-BE" noProof="0"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9807963-6951-43CA-9F10-53F6EA711399}" type="datetimeFigureOut">
              <a:rPr lang="en-US" smtClean="0"/>
              <a:pPr/>
              <a:t>2/1/2020</a:t>
            </a:fld>
            <a:endParaRPr lang="en-US"/>
          </a:p>
        </p:txBody>
      </p:sp>
      <p:sp>
        <p:nvSpPr>
          <p:cNvPr id="5" name="Footer Placeholder 4"/>
          <p:cNvSpPr>
            <a:spLocks noGrp="1"/>
          </p:cNvSpPr>
          <p:nvPr>
            <p:ph type="ftr" sz="quarter" idx="11"/>
          </p:nvPr>
        </p:nvSpPr>
        <p:spPr/>
        <p:txBody>
          <a:bodyPr/>
          <a:lstStyle/>
          <a:p>
            <a:pPr>
              <a:defRPr/>
            </a:pPr>
            <a:endParaRPr lang="nl-BE"/>
          </a:p>
        </p:txBody>
      </p:sp>
      <p:sp>
        <p:nvSpPr>
          <p:cNvPr id="6" name="Slide Number Placeholder 5"/>
          <p:cNvSpPr>
            <a:spLocks noGrp="1"/>
          </p:cNvSpPr>
          <p:nvPr>
            <p:ph type="sldNum" sz="quarter" idx="12"/>
          </p:nvPr>
        </p:nvSpPr>
        <p:spPr/>
        <p:txBody>
          <a:bodyPr/>
          <a:lstStyle/>
          <a:p>
            <a:pPr>
              <a:defRPr/>
            </a:pPr>
            <a:fld id="{CF03C6C4-7272-485E-B989-BE10D1FD132A}" type="slidenum">
              <a:rPr lang="nl-BE" smtClean="0"/>
              <a:pPr>
                <a:defRPr/>
              </a:pPr>
              <a:t>‹N°›</a:t>
            </a:fld>
            <a:endParaRPr lang="nl-BE"/>
          </a:p>
        </p:txBody>
      </p:sp>
    </p:spTree>
    <p:extLst>
      <p:ext uri="{BB962C8B-B14F-4D97-AF65-F5344CB8AC3E}">
        <p14:creationId xmlns:p14="http://schemas.microsoft.com/office/powerpoint/2010/main" val="38250922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just">
              <a:spcBef>
                <a:spcPts val="600"/>
              </a:spcBef>
              <a:spcAft>
                <a:spcPts val="600"/>
              </a:spcAft>
              <a:buClr>
                <a:srgbClr val="CCCC00"/>
              </a:buClr>
              <a:buFont typeface="Wingdings" pitchFamily="2" charset="2"/>
              <a:buChar char="§"/>
              <a:defRPr sz="2800"/>
            </a:lvl1pPr>
            <a:lvl2pPr>
              <a:buClr>
                <a:srgbClr val="CCCC00"/>
              </a:buClr>
              <a:buSzPct val="75000"/>
              <a:buFont typeface="Wingdings" pitchFamily="2" charset="2"/>
              <a:buChar char="§"/>
              <a:defRPr sz="2400"/>
            </a:lvl2pPr>
            <a:lvl3pPr>
              <a:buClr>
                <a:srgbClr val="CCCC00"/>
              </a:buClr>
              <a:buSzPct val="75000"/>
              <a:buFont typeface="Arial" pitchFamily="34" charset="0"/>
              <a:buChar char="•"/>
              <a:defRPr sz="2000"/>
            </a:lvl3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nl-BE" noProof="0"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9807963-6951-43CA-9F10-53F6EA711399}" type="datetimeFigureOut">
              <a:rPr lang="en-US" smtClean="0"/>
              <a:pPr/>
              <a:t>2/1/2020</a:t>
            </a:fld>
            <a:endParaRPr lang="en-US"/>
          </a:p>
        </p:txBody>
      </p:sp>
      <p:sp>
        <p:nvSpPr>
          <p:cNvPr id="5" name="Footer Placeholder 4"/>
          <p:cNvSpPr>
            <a:spLocks noGrp="1"/>
          </p:cNvSpPr>
          <p:nvPr>
            <p:ph type="ftr" sz="quarter" idx="11"/>
          </p:nvPr>
        </p:nvSpPr>
        <p:spPr/>
        <p:txBody>
          <a:bodyPr/>
          <a:lstStyle/>
          <a:p>
            <a:pPr>
              <a:defRPr/>
            </a:pPr>
            <a:endParaRPr lang="nl-BE"/>
          </a:p>
        </p:txBody>
      </p:sp>
      <p:sp>
        <p:nvSpPr>
          <p:cNvPr id="6" name="Slide Number Placeholder 5"/>
          <p:cNvSpPr>
            <a:spLocks noGrp="1"/>
          </p:cNvSpPr>
          <p:nvPr>
            <p:ph type="sldNum" sz="quarter" idx="12"/>
          </p:nvPr>
        </p:nvSpPr>
        <p:spPr/>
        <p:txBody>
          <a:bodyPr/>
          <a:lstStyle/>
          <a:p>
            <a:pPr>
              <a:defRPr/>
            </a:pPr>
            <a:fld id="{CF03C6C4-7272-485E-B989-BE10D1FD132A}" type="slidenum">
              <a:rPr lang="nl-BE" smtClean="0"/>
              <a:pPr>
                <a:defRPr/>
              </a:pPr>
              <a:t>‹N°›</a:t>
            </a:fld>
            <a:endParaRPr lang="nl-BE"/>
          </a:p>
        </p:txBody>
      </p:sp>
    </p:spTree>
    <p:extLst>
      <p:ext uri="{BB962C8B-B14F-4D97-AF65-F5344CB8AC3E}">
        <p14:creationId xmlns:p14="http://schemas.microsoft.com/office/powerpoint/2010/main" val="40094058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just">
              <a:spcBef>
                <a:spcPts val="600"/>
              </a:spcBef>
              <a:spcAft>
                <a:spcPts val="600"/>
              </a:spcAft>
              <a:buClr>
                <a:srgbClr val="CCCC00"/>
              </a:buClr>
              <a:buFont typeface="Wingdings" pitchFamily="2" charset="2"/>
              <a:buChar char="§"/>
              <a:defRPr sz="2800"/>
            </a:lvl1pPr>
            <a:lvl2pPr>
              <a:buClr>
                <a:srgbClr val="CCCC00"/>
              </a:buClr>
              <a:buSzPct val="75000"/>
              <a:buFont typeface="Wingdings" pitchFamily="2" charset="2"/>
              <a:buChar char="§"/>
              <a:defRPr sz="2400"/>
            </a:lvl2pPr>
            <a:lvl3pPr>
              <a:buClr>
                <a:srgbClr val="CCCC00"/>
              </a:buClr>
              <a:buSzPct val="75000"/>
              <a:buFont typeface="Arial" pitchFamily="34" charset="0"/>
              <a:buChar char="•"/>
              <a:defRPr sz="2000"/>
            </a:lvl3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nl-BE" noProof="0"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9807963-6951-43CA-9F10-53F6EA711399}" type="datetimeFigureOut">
              <a:rPr lang="en-US" smtClean="0"/>
              <a:pPr/>
              <a:t>2/1/2020</a:t>
            </a:fld>
            <a:endParaRPr lang="en-US"/>
          </a:p>
        </p:txBody>
      </p:sp>
      <p:sp>
        <p:nvSpPr>
          <p:cNvPr id="5" name="Footer Placeholder 4"/>
          <p:cNvSpPr>
            <a:spLocks noGrp="1"/>
          </p:cNvSpPr>
          <p:nvPr>
            <p:ph type="ftr" sz="quarter" idx="11"/>
          </p:nvPr>
        </p:nvSpPr>
        <p:spPr/>
        <p:txBody>
          <a:bodyPr/>
          <a:lstStyle/>
          <a:p>
            <a:pPr>
              <a:defRPr/>
            </a:pPr>
            <a:endParaRPr lang="nl-BE"/>
          </a:p>
        </p:txBody>
      </p:sp>
      <p:sp>
        <p:nvSpPr>
          <p:cNvPr id="6" name="Slide Number Placeholder 5"/>
          <p:cNvSpPr>
            <a:spLocks noGrp="1"/>
          </p:cNvSpPr>
          <p:nvPr>
            <p:ph type="sldNum" sz="quarter" idx="12"/>
          </p:nvPr>
        </p:nvSpPr>
        <p:spPr/>
        <p:txBody>
          <a:bodyPr/>
          <a:lstStyle/>
          <a:p>
            <a:pPr>
              <a:defRPr/>
            </a:pPr>
            <a:fld id="{CF03C6C4-7272-485E-B989-BE10D1FD132A}" type="slidenum">
              <a:rPr lang="nl-BE" smtClean="0"/>
              <a:pPr>
                <a:defRPr/>
              </a:pPr>
              <a:t>‹N°›</a:t>
            </a:fld>
            <a:endParaRPr lang="nl-BE"/>
          </a:p>
        </p:txBody>
      </p:sp>
    </p:spTree>
    <p:extLst>
      <p:ext uri="{BB962C8B-B14F-4D97-AF65-F5344CB8AC3E}">
        <p14:creationId xmlns:p14="http://schemas.microsoft.com/office/powerpoint/2010/main" val="14262168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just">
              <a:spcBef>
                <a:spcPts val="600"/>
              </a:spcBef>
              <a:spcAft>
                <a:spcPts val="600"/>
              </a:spcAft>
              <a:buClr>
                <a:srgbClr val="CCCC00"/>
              </a:buClr>
              <a:buFont typeface="Wingdings" pitchFamily="2" charset="2"/>
              <a:buChar char="§"/>
              <a:defRPr sz="2800"/>
            </a:lvl1pPr>
            <a:lvl2pPr>
              <a:buClr>
                <a:srgbClr val="CCCC00"/>
              </a:buClr>
              <a:buSzPct val="75000"/>
              <a:buFont typeface="Wingdings" pitchFamily="2" charset="2"/>
              <a:buChar char="§"/>
              <a:defRPr sz="2400"/>
            </a:lvl2pPr>
            <a:lvl3pPr>
              <a:buClr>
                <a:srgbClr val="CCCC00"/>
              </a:buClr>
              <a:buSzPct val="75000"/>
              <a:buFont typeface="Arial" pitchFamily="34" charset="0"/>
              <a:buChar char="•"/>
              <a:defRPr sz="2000"/>
            </a:lvl3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nl-BE" noProof="0"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9807963-6951-43CA-9F10-53F6EA711399}" type="datetimeFigureOut">
              <a:rPr lang="en-US" smtClean="0"/>
              <a:pPr/>
              <a:t>2/1/2020</a:t>
            </a:fld>
            <a:endParaRPr lang="en-US"/>
          </a:p>
        </p:txBody>
      </p:sp>
      <p:sp>
        <p:nvSpPr>
          <p:cNvPr id="5" name="Footer Placeholder 4"/>
          <p:cNvSpPr>
            <a:spLocks noGrp="1"/>
          </p:cNvSpPr>
          <p:nvPr>
            <p:ph type="ftr" sz="quarter" idx="11"/>
          </p:nvPr>
        </p:nvSpPr>
        <p:spPr/>
        <p:txBody>
          <a:bodyPr/>
          <a:lstStyle/>
          <a:p>
            <a:pPr>
              <a:defRPr/>
            </a:pPr>
            <a:endParaRPr lang="nl-BE"/>
          </a:p>
        </p:txBody>
      </p:sp>
      <p:sp>
        <p:nvSpPr>
          <p:cNvPr id="6" name="Slide Number Placeholder 5"/>
          <p:cNvSpPr>
            <a:spLocks noGrp="1"/>
          </p:cNvSpPr>
          <p:nvPr>
            <p:ph type="sldNum" sz="quarter" idx="12"/>
          </p:nvPr>
        </p:nvSpPr>
        <p:spPr/>
        <p:txBody>
          <a:bodyPr/>
          <a:lstStyle/>
          <a:p>
            <a:pPr>
              <a:defRPr/>
            </a:pPr>
            <a:fld id="{CF03C6C4-7272-485E-B989-BE10D1FD132A}" type="slidenum">
              <a:rPr lang="nl-BE" smtClean="0"/>
              <a:pPr>
                <a:defRPr/>
              </a:pPr>
              <a:t>‹N°›</a:t>
            </a:fld>
            <a:endParaRPr lang="nl-BE"/>
          </a:p>
        </p:txBody>
      </p:sp>
    </p:spTree>
    <p:extLst>
      <p:ext uri="{BB962C8B-B14F-4D97-AF65-F5344CB8AC3E}">
        <p14:creationId xmlns:p14="http://schemas.microsoft.com/office/powerpoint/2010/main" val="19584817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just">
              <a:spcBef>
                <a:spcPts val="600"/>
              </a:spcBef>
              <a:spcAft>
                <a:spcPts val="600"/>
              </a:spcAft>
              <a:buClr>
                <a:srgbClr val="CCCC00"/>
              </a:buClr>
              <a:buFont typeface="Wingdings" pitchFamily="2" charset="2"/>
              <a:buChar char="§"/>
              <a:defRPr sz="2800"/>
            </a:lvl1pPr>
            <a:lvl2pPr>
              <a:buClr>
                <a:srgbClr val="CCCC00"/>
              </a:buClr>
              <a:buSzPct val="75000"/>
              <a:buFont typeface="Wingdings" pitchFamily="2" charset="2"/>
              <a:buChar char="§"/>
              <a:defRPr sz="2400"/>
            </a:lvl2pPr>
            <a:lvl3pPr>
              <a:buClr>
                <a:srgbClr val="CCCC00"/>
              </a:buClr>
              <a:buSzPct val="75000"/>
              <a:buFont typeface="Arial" pitchFamily="34" charset="0"/>
              <a:buChar char="•"/>
              <a:defRPr sz="2000"/>
            </a:lvl3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nl-BE" noProof="0"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9807963-6951-43CA-9F10-53F6EA711399}" type="datetimeFigureOut">
              <a:rPr lang="en-US" smtClean="0"/>
              <a:pPr/>
              <a:t>2/1/2020</a:t>
            </a:fld>
            <a:endParaRPr lang="en-US"/>
          </a:p>
        </p:txBody>
      </p:sp>
      <p:sp>
        <p:nvSpPr>
          <p:cNvPr id="5" name="Footer Placeholder 4"/>
          <p:cNvSpPr>
            <a:spLocks noGrp="1"/>
          </p:cNvSpPr>
          <p:nvPr>
            <p:ph type="ftr" sz="quarter" idx="11"/>
          </p:nvPr>
        </p:nvSpPr>
        <p:spPr/>
        <p:txBody>
          <a:bodyPr/>
          <a:lstStyle/>
          <a:p>
            <a:pPr>
              <a:defRPr/>
            </a:pPr>
            <a:endParaRPr lang="nl-BE"/>
          </a:p>
        </p:txBody>
      </p:sp>
      <p:sp>
        <p:nvSpPr>
          <p:cNvPr id="6" name="Slide Number Placeholder 5"/>
          <p:cNvSpPr>
            <a:spLocks noGrp="1"/>
          </p:cNvSpPr>
          <p:nvPr>
            <p:ph type="sldNum" sz="quarter" idx="12"/>
          </p:nvPr>
        </p:nvSpPr>
        <p:spPr/>
        <p:txBody>
          <a:bodyPr/>
          <a:lstStyle/>
          <a:p>
            <a:pPr>
              <a:defRPr/>
            </a:pPr>
            <a:fld id="{CF03C6C4-7272-485E-B989-BE10D1FD132A}" type="slidenum">
              <a:rPr lang="nl-BE" smtClean="0"/>
              <a:pPr>
                <a:defRPr/>
              </a:pPr>
              <a:t>‹N°›</a:t>
            </a:fld>
            <a:endParaRPr lang="nl-BE"/>
          </a:p>
        </p:txBody>
      </p:sp>
    </p:spTree>
    <p:extLst>
      <p:ext uri="{BB962C8B-B14F-4D97-AF65-F5344CB8AC3E}">
        <p14:creationId xmlns:p14="http://schemas.microsoft.com/office/powerpoint/2010/main" val="31539383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just">
              <a:spcBef>
                <a:spcPts val="600"/>
              </a:spcBef>
              <a:spcAft>
                <a:spcPts val="600"/>
              </a:spcAft>
              <a:buClr>
                <a:srgbClr val="CCCC00"/>
              </a:buClr>
              <a:buFont typeface="Wingdings" pitchFamily="2" charset="2"/>
              <a:buChar char="§"/>
              <a:defRPr sz="2800"/>
            </a:lvl1pPr>
            <a:lvl2pPr>
              <a:buClr>
                <a:srgbClr val="CCCC00"/>
              </a:buClr>
              <a:buSzPct val="75000"/>
              <a:buFont typeface="Wingdings" pitchFamily="2" charset="2"/>
              <a:buChar char="§"/>
              <a:defRPr sz="2400"/>
            </a:lvl2pPr>
            <a:lvl3pPr>
              <a:buClr>
                <a:srgbClr val="CCCC00"/>
              </a:buClr>
              <a:buSzPct val="75000"/>
              <a:buFont typeface="Arial" pitchFamily="34" charset="0"/>
              <a:buChar char="•"/>
              <a:defRPr sz="2000"/>
            </a:lvl3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nl-BE" noProof="0"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9807963-6951-43CA-9F10-53F6EA711399}" type="datetimeFigureOut">
              <a:rPr lang="en-US" smtClean="0"/>
              <a:pPr/>
              <a:t>2/1/2020</a:t>
            </a:fld>
            <a:endParaRPr lang="en-US"/>
          </a:p>
        </p:txBody>
      </p:sp>
      <p:sp>
        <p:nvSpPr>
          <p:cNvPr id="5" name="Footer Placeholder 4"/>
          <p:cNvSpPr>
            <a:spLocks noGrp="1"/>
          </p:cNvSpPr>
          <p:nvPr>
            <p:ph type="ftr" sz="quarter" idx="11"/>
          </p:nvPr>
        </p:nvSpPr>
        <p:spPr/>
        <p:txBody>
          <a:bodyPr/>
          <a:lstStyle/>
          <a:p>
            <a:pPr>
              <a:defRPr/>
            </a:pPr>
            <a:endParaRPr lang="nl-BE"/>
          </a:p>
        </p:txBody>
      </p:sp>
      <p:sp>
        <p:nvSpPr>
          <p:cNvPr id="6" name="Slide Number Placeholder 5"/>
          <p:cNvSpPr>
            <a:spLocks noGrp="1"/>
          </p:cNvSpPr>
          <p:nvPr>
            <p:ph type="sldNum" sz="quarter" idx="12"/>
          </p:nvPr>
        </p:nvSpPr>
        <p:spPr/>
        <p:txBody>
          <a:bodyPr/>
          <a:lstStyle/>
          <a:p>
            <a:pPr>
              <a:defRPr/>
            </a:pPr>
            <a:fld id="{CF03C6C4-7272-485E-B989-BE10D1FD132A}" type="slidenum">
              <a:rPr lang="nl-BE" smtClean="0"/>
              <a:pPr>
                <a:defRPr/>
              </a:pPr>
              <a:t>‹N°›</a:t>
            </a:fld>
            <a:endParaRPr lang="nl-BE"/>
          </a:p>
        </p:txBody>
      </p:sp>
    </p:spTree>
    <p:extLst>
      <p:ext uri="{BB962C8B-B14F-4D97-AF65-F5344CB8AC3E}">
        <p14:creationId xmlns:p14="http://schemas.microsoft.com/office/powerpoint/2010/main" val="2072902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sz="4000">
                <a:solidFill>
                  <a:schemeClr val="accent3">
                    <a:lumMod val="60000"/>
                    <a:lumOff val="40000"/>
                  </a:schemeClr>
                </a:solidFill>
              </a:defRPr>
            </a:lvl1pPr>
          </a:lstStyle>
          <a:p>
            <a:r>
              <a:rPr lang="nl-NL" dirty="0"/>
              <a:t>Klik om de stijl te bewerken</a:t>
            </a:r>
            <a:endParaRPr lang="nl-BE" dirty="0"/>
          </a:p>
        </p:txBody>
      </p:sp>
      <p:sp>
        <p:nvSpPr>
          <p:cNvPr id="3" name="Tijdelijke aanduiding voor inhoud 2"/>
          <p:cNvSpPr>
            <a:spLocks noGrp="1"/>
          </p:cNvSpPr>
          <p:nvPr>
            <p:ph sz="half" idx="1"/>
          </p:nvPr>
        </p:nvSpPr>
        <p:spPr>
          <a:xfrm>
            <a:off x="609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nhoud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datum 3"/>
          <p:cNvSpPr>
            <a:spLocks noGrp="1"/>
          </p:cNvSpPr>
          <p:nvPr>
            <p:ph type="dt" sz="half" idx="10"/>
          </p:nvPr>
        </p:nvSpPr>
        <p:spPr/>
        <p:txBody>
          <a:bodyPr/>
          <a:lstStyle>
            <a:lvl1pPr>
              <a:defRPr/>
            </a:lvl1pPr>
          </a:lstStyle>
          <a:p>
            <a:pPr>
              <a:defRPr/>
            </a:pPr>
            <a:fld id="{0CA9958E-DCDF-42B4-B60C-F7505F9BAF98}" type="datetimeFigureOut">
              <a:rPr lang="nl-BE"/>
              <a:pPr>
                <a:defRPr/>
              </a:pPr>
              <a:t>1/02/2020</a:t>
            </a:fld>
            <a:endParaRPr lang="nl-BE"/>
          </a:p>
        </p:txBody>
      </p:sp>
      <p:sp>
        <p:nvSpPr>
          <p:cNvPr id="6" name="Tijdelijke aanduiding voor voettekst 4"/>
          <p:cNvSpPr>
            <a:spLocks noGrp="1"/>
          </p:cNvSpPr>
          <p:nvPr>
            <p:ph type="ftr" sz="quarter" idx="11"/>
          </p:nvPr>
        </p:nvSpPr>
        <p:spPr/>
        <p:txBody>
          <a:bodyPr/>
          <a:lstStyle>
            <a:lvl1pPr>
              <a:defRPr/>
            </a:lvl1pPr>
          </a:lstStyle>
          <a:p>
            <a:pPr>
              <a:defRPr/>
            </a:pPr>
            <a:endParaRPr lang="nl-BE"/>
          </a:p>
        </p:txBody>
      </p:sp>
      <p:sp>
        <p:nvSpPr>
          <p:cNvPr id="7" name="Tijdelijke aanduiding voor dianummer 5"/>
          <p:cNvSpPr>
            <a:spLocks noGrp="1"/>
          </p:cNvSpPr>
          <p:nvPr>
            <p:ph type="sldNum" sz="quarter" idx="12"/>
          </p:nvPr>
        </p:nvSpPr>
        <p:spPr/>
        <p:txBody>
          <a:bodyPr/>
          <a:lstStyle>
            <a:lvl1pPr>
              <a:defRPr/>
            </a:lvl1pPr>
          </a:lstStyle>
          <a:p>
            <a:pPr>
              <a:defRPr/>
            </a:pPr>
            <a:fld id="{683B74E6-9BB4-4B58-B5B2-635371296117}" type="slidenum">
              <a:rPr lang="nl-BE"/>
              <a:pPr>
                <a:defRPr/>
              </a:pPr>
              <a:t>‹N°›</a:t>
            </a:fld>
            <a:endParaRPr lang="nl-B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just">
              <a:spcBef>
                <a:spcPts val="600"/>
              </a:spcBef>
              <a:spcAft>
                <a:spcPts val="600"/>
              </a:spcAft>
              <a:buClr>
                <a:srgbClr val="CCCC00"/>
              </a:buClr>
              <a:buFont typeface="Wingdings" pitchFamily="2" charset="2"/>
              <a:buChar char="§"/>
              <a:defRPr sz="2800"/>
            </a:lvl1pPr>
            <a:lvl2pPr>
              <a:buClr>
                <a:srgbClr val="CCCC00"/>
              </a:buClr>
              <a:buSzPct val="75000"/>
              <a:buFont typeface="Wingdings" pitchFamily="2" charset="2"/>
              <a:buChar char="§"/>
              <a:defRPr sz="2400"/>
            </a:lvl2pPr>
            <a:lvl3pPr>
              <a:buClr>
                <a:srgbClr val="CCCC00"/>
              </a:buClr>
              <a:buSzPct val="75000"/>
              <a:buFont typeface="Arial" pitchFamily="34" charset="0"/>
              <a:buChar char="•"/>
              <a:defRPr sz="2000"/>
            </a:lvl3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nl-BE" noProof="0"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9807963-6951-43CA-9F10-53F6EA711399}" type="datetimeFigureOut">
              <a:rPr lang="en-US" smtClean="0"/>
              <a:pPr/>
              <a:t>2/1/2020</a:t>
            </a:fld>
            <a:endParaRPr lang="en-US"/>
          </a:p>
        </p:txBody>
      </p:sp>
      <p:sp>
        <p:nvSpPr>
          <p:cNvPr id="5" name="Footer Placeholder 4"/>
          <p:cNvSpPr>
            <a:spLocks noGrp="1"/>
          </p:cNvSpPr>
          <p:nvPr>
            <p:ph type="ftr" sz="quarter" idx="11"/>
          </p:nvPr>
        </p:nvSpPr>
        <p:spPr/>
        <p:txBody>
          <a:bodyPr/>
          <a:lstStyle/>
          <a:p>
            <a:pPr>
              <a:defRPr/>
            </a:pPr>
            <a:endParaRPr lang="nl-BE"/>
          </a:p>
        </p:txBody>
      </p:sp>
      <p:sp>
        <p:nvSpPr>
          <p:cNvPr id="6" name="Slide Number Placeholder 5"/>
          <p:cNvSpPr>
            <a:spLocks noGrp="1"/>
          </p:cNvSpPr>
          <p:nvPr>
            <p:ph type="sldNum" sz="quarter" idx="12"/>
          </p:nvPr>
        </p:nvSpPr>
        <p:spPr/>
        <p:txBody>
          <a:bodyPr/>
          <a:lstStyle/>
          <a:p>
            <a:pPr>
              <a:defRPr/>
            </a:pPr>
            <a:fld id="{CF03C6C4-7272-485E-B989-BE10D1FD132A}" type="slidenum">
              <a:rPr lang="nl-BE" smtClean="0"/>
              <a:pPr>
                <a:defRPr/>
              </a:pPr>
              <a:t>‹N°›</a:t>
            </a:fld>
            <a:endParaRPr lang="nl-BE"/>
          </a:p>
        </p:txBody>
      </p:sp>
    </p:spTree>
    <p:extLst>
      <p:ext uri="{BB962C8B-B14F-4D97-AF65-F5344CB8AC3E}">
        <p14:creationId xmlns:p14="http://schemas.microsoft.com/office/powerpoint/2010/main" val="35623478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just">
              <a:spcBef>
                <a:spcPts val="600"/>
              </a:spcBef>
              <a:spcAft>
                <a:spcPts val="600"/>
              </a:spcAft>
              <a:buClr>
                <a:srgbClr val="CCCC00"/>
              </a:buClr>
              <a:buFont typeface="Wingdings" pitchFamily="2" charset="2"/>
              <a:buChar char="§"/>
              <a:defRPr sz="2800"/>
            </a:lvl1pPr>
            <a:lvl2pPr>
              <a:buClr>
                <a:srgbClr val="CCCC00"/>
              </a:buClr>
              <a:buSzPct val="75000"/>
              <a:buFont typeface="Wingdings" pitchFamily="2" charset="2"/>
              <a:buChar char="§"/>
              <a:defRPr sz="2400"/>
            </a:lvl2pPr>
            <a:lvl3pPr>
              <a:buClr>
                <a:srgbClr val="CCCC00"/>
              </a:buClr>
              <a:buSzPct val="75000"/>
              <a:buFont typeface="Arial" pitchFamily="34" charset="0"/>
              <a:buChar char="•"/>
              <a:defRPr sz="2000"/>
            </a:lvl3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nl-BE" noProof="0"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9807963-6951-43CA-9F10-53F6EA711399}" type="datetimeFigureOut">
              <a:rPr lang="en-US" smtClean="0"/>
              <a:pPr/>
              <a:t>2/1/2020</a:t>
            </a:fld>
            <a:endParaRPr lang="en-US"/>
          </a:p>
        </p:txBody>
      </p:sp>
      <p:sp>
        <p:nvSpPr>
          <p:cNvPr id="5" name="Footer Placeholder 4"/>
          <p:cNvSpPr>
            <a:spLocks noGrp="1"/>
          </p:cNvSpPr>
          <p:nvPr>
            <p:ph type="ftr" sz="quarter" idx="11"/>
          </p:nvPr>
        </p:nvSpPr>
        <p:spPr/>
        <p:txBody>
          <a:bodyPr/>
          <a:lstStyle/>
          <a:p>
            <a:pPr>
              <a:defRPr/>
            </a:pPr>
            <a:endParaRPr lang="nl-BE"/>
          </a:p>
        </p:txBody>
      </p:sp>
      <p:sp>
        <p:nvSpPr>
          <p:cNvPr id="6" name="Slide Number Placeholder 5"/>
          <p:cNvSpPr>
            <a:spLocks noGrp="1"/>
          </p:cNvSpPr>
          <p:nvPr>
            <p:ph type="sldNum" sz="quarter" idx="12"/>
          </p:nvPr>
        </p:nvSpPr>
        <p:spPr/>
        <p:txBody>
          <a:bodyPr/>
          <a:lstStyle/>
          <a:p>
            <a:pPr>
              <a:defRPr/>
            </a:pPr>
            <a:fld id="{CF03C6C4-7272-485E-B989-BE10D1FD132A}" type="slidenum">
              <a:rPr lang="nl-BE" smtClean="0"/>
              <a:pPr>
                <a:defRPr/>
              </a:pPr>
              <a:t>‹N°›</a:t>
            </a:fld>
            <a:endParaRPr lang="nl-BE"/>
          </a:p>
        </p:txBody>
      </p:sp>
    </p:spTree>
    <p:extLst>
      <p:ext uri="{BB962C8B-B14F-4D97-AF65-F5344CB8AC3E}">
        <p14:creationId xmlns:p14="http://schemas.microsoft.com/office/powerpoint/2010/main" val="21370203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just">
              <a:spcBef>
                <a:spcPts val="600"/>
              </a:spcBef>
              <a:spcAft>
                <a:spcPts val="600"/>
              </a:spcAft>
              <a:buClr>
                <a:srgbClr val="CCCC00"/>
              </a:buClr>
              <a:buFont typeface="Wingdings" pitchFamily="2" charset="2"/>
              <a:buChar char="§"/>
              <a:defRPr sz="2800"/>
            </a:lvl1pPr>
            <a:lvl2pPr>
              <a:buClr>
                <a:srgbClr val="CCCC00"/>
              </a:buClr>
              <a:buSzPct val="75000"/>
              <a:buFont typeface="Wingdings" pitchFamily="2" charset="2"/>
              <a:buChar char="§"/>
              <a:defRPr sz="2400"/>
            </a:lvl2pPr>
            <a:lvl3pPr>
              <a:buClr>
                <a:srgbClr val="CCCC00"/>
              </a:buClr>
              <a:buSzPct val="75000"/>
              <a:buFont typeface="Arial" pitchFamily="34" charset="0"/>
              <a:buChar char="•"/>
              <a:defRPr sz="2000"/>
            </a:lvl3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nl-BE" noProof="0"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9807963-6951-43CA-9F10-53F6EA711399}" type="datetimeFigureOut">
              <a:rPr lang="en-US" smtClean="0"/>
              <a:pPr/>
              <a:t>2/1/2020</a:t>
            </a:fld>
            <a:endParaRPr lang="en-US"/>
          </a:p>
        </p:txBody>
      </p:sp>
      <p:sp>
        <p:nvSpPr>
          <p:cNvPr id="5" name="Footer Placeholder 4"/>
          <p:cNvSpPr>
            <a:spLocks noGrp="1"/>
          </p:cNvSpPr>
          <p:nvPr>
            <p:ph type="ftr" sz="quarter" idx="11"/>
          </p:nvPr>
        </p:nvSpPr>
        <p:spPr/>
        <p:txBody>
          <a:bodyPr/>
          <a:lstStyle/>
          <a:p>
            <a:pPr>
              <a:defRPr/>
            </a:pPr>
            <a:endParaRPr lang="nl-BE"/>
          </a:p>
        </p:txBody>
      </p:sp>
      <p:sp>
        <p:nvSpPr>
          <p:cNvPr id="6" name="Slide Number Placeholder 5"/>
          <p:cNvSpPr>
            <a:spLocks noGrp="1"/>
          </p:cNvSpPr>
          <p:nvPr>
            <p:ph type="sldNum" sz="quarter" idx="12"/>
          </p:nvPr>
        </p:nvSpPr>
        <p:spPr/>
        <p:txBody>
          <a:bodyPr/>
          <a:lstStyle/>
          <a:p>
            <a:pPr>
              <a:defRPr/>
            </a:pPr>
            <a:fld id="{CF03C6C4-7272-485E-B989-BE10D1FD132A}" type="slidenum">
              <a:rPr lang="nl-BE" smtClean="0"/>
              <a:pPr>
                <a:defRPr/>
              </a:pPr>
              <a:t>‹N°›</a:t>
            </a:fld>
            <a:endParaRPr lang="nl-BE"/>
          </a:p>
        </p:txBody>
      </p:sp>
    </p:spTree>
    <p:extLst>
      <p:ext uri="{BB962C8B-B14F-4D97-AF65-F5344CB8AC3E}">
        <p14:creationId xmlns:p14="http://schemas.microsoft.com/office/powerpoint/2010/main" val="110345186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defRPr>
                <a:effectLst>
                  <a:outerShdw blurRad="38100" dist="38100" dir="2700000" algn="tl">
                    <a:srgbClr val="000000">
                      <a:alpha val="43137"/>
                    </a:srgb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pPr>
              <a:defRPr/>
            </a:pPr>
            <a:endParaRPr lang="nl-BE"/>
          </a:p>
        </p:txBody>
      </p:sp>
      <p:sp>
        <p:nvSpPr>
          <p:cNvPr id="6" name="Slide Number Placeholder 5"/>
          <p:cNvSpPr>
            <a:spLocks noGrp="1"/>
          </p:cNvSpPr>
          <p:nvPr>
            <p:ph type="sldNum" sz="quarter" idx="12"/>
          </p:nvPr>
        </p:nvSpPr>
        <p:spPr/>
        <p:txBody>
          <a:bodyPr/>
          <a:lstStyle/>
          <a:p>
            <a:pPr>
              <a:defRPr/>
            </a:pPr>
            <a:fld id="{4E51D5F4-5780-4A6D-8352-8FBEE8698642}" type="slidenum">
              <a:rPr lang="nl-BE" smtClean="0"/>
              <a:pPr>
                <a:defRPr/>
              </a:pPr>
              <a:t>‹N°›</a:t>
            </a:fld>
            <a:endParaRPr lang="nl-BE"/>
          </a:p>
        </p:txBody>
      </p:sp>
    </p:spTree>
    <p:extLst>
      <p:ext uri="{BB962C8B-B14F-4D97-AF65-F5344CB8AC3E}">
        <p14:creationId xmlns:p14="http://schemas.microsoft.com/office/powerpoint/2010/main" val="35018672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gn="just">
              <a:spcBef>
                <a:spcPts val="600"/>
              </a:spcBef>
              <a:spcAft>
                <a:spcPts val="600"/>
              </a:spcAft>
              <a:buClr>
                <a:srgbClr val="CCCC00"/>
              </a:buClr>
              <a:buFont typeface="Wingdings" pitchFamily="2" charset="2"/>
              <a:buChar char="§"/>
              <a:defRPr sz="2800"/>
            </a:lvl1pPr>
            <a:lvl2pPr>
              <a:buClr>
                <a:srgbClr val="CCCC00"/>
              </a:buClr>
              <a:buSzPct val="75000"/>
              <a:buFont typeface="Wingdings" pitchFamily="2" charset="2"/>
              <a:buChar char="§"/>
              <a:defRPr sz="2400"/>
            </a:lvl2pPr>
            <a:lvl3pPr>
              <a:buClr>
                <a:srgbClr val="CCCC00"/>
              </a:buClr>
              <a:buSzPct val="75000"/>
              <a:buFont typeface="Arial" pitchFamily="34" charset="0"/>
              <a:buChar char="•"/>
              <a:defRPr sz="2000"/>
            </a:lvl3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nl-BE" noProof="0"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9807963-6951-43CA-9F10-53F6EA711399}" type="datetimeFigureOut">
              <a:rPr lang="en-US" smtClean="0"/>
              <a:pPr/>
              <a:t>2/1/2020</a:t>
            </a:fld>
            <a:endParaRPr lang="en-US"/>
          </a:p>
        </p:txBody>
      </p:sp>
      <p:sp>
        <p:nvSpPr>
          <p:cNvPr id="5" name="Footer Placeholder 4"/>
          <p:cNvSpPr>
            <a:spLocks noGrp="1"/>
          </p:cNvSpPr>
          <p:nvPr>
            <p:ph type="ftr" sz="quarter" idx="11"/>
          </p:nvPr>
        </p:nvSpPr>
        <p:spPr/>
        <p:txBody>
          <a:bodyPr/>
          <a:lstStyle/>
          <a:p>
            <a:pPr>
              <a:defRPr/>
            </a:pPr>
            <a:endParaRPr lang="nl-BE"/>
          </a:p>
        </p:txBody>
      </p:sp>
      <p:sp>
        <p:nvSpPr>
          <p:cNvPr id="6" name="Slide Number Placeholder 5"/>
          <p:cNvSpPr>
            <a:spLocks noGrp="1"/>
          </p:cNvSpPr>
          <p:nvPr>
            <p:ph type="sldNum" sz="quarter" idx="12"/>
          </p:nvPr>
        </p:nvSpPr>
        <p:spPr/>
        <p:txBody>
          <a:bodyPr/>
          <a:lstStyle/>
          <a:p>
            <a:pPr>
              <a:defRPr/>
            </a:pPr>
            <a:fld id="{CF03C6C4-7272-485E-B989-BE10D1FD132A}" type="slidenum">
              <a:rPr lang="nl-BE" smtClean="0"/>
              <a:pPr>
                <a:defRPr/>
              </a:pPr>
              <a:t>‹N°›</a:t>
            </a:fld>
            <a:endParaRPr lang="nl-BE"/>
          </a:p>
        </p:txBody>
      </p:sp>
    </p:spTree>
    <p:extLst>
      <p:ext uri="{BB962C8B-B14F-4D97-AF65-F5344CB8AC3E}">
        <p14:creationId xmlns:p14="http://schemas.microsoft.com/office/powerpoint/2010/main" val="4106657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solidFill>
                  <a:schemeClr val="accent3">
                    <a:lumMod val="60000"/>
                    <a:lumOff val="40000"/>
                  </a:schemeClr>
                </a:solidFill>
              </a:defRPr>
            </a:lvl1pPr>
          </a:lstStyle>
          <a:p>
            <a:r>
              <a:rPr lang="nl-NL" dirty="0"/>
              <a:t>Klik om de stijl te bewerken</a:t>
            </a:r>
            <a:endParaRPr lang="nl-BE" dirty="0"/>
          </a:p>
        </p:txBody>
      </p:sp>
      <p:sp>
        <p:nvSpPr>
          <p:cNvPr id="3" name="Tijdelijke aanduiding voor tekst 2"/>
          <p:cNvSpPr>
            <a:spLocks noGrp="1"/>
          </p:cNvSpPr>
          <p:nvPr>
            <p:ph type="body" idx="1"/>
          </p:nvPr>
        </p:nvSpPr>
        <p:spPr>
          <a:xfrm>
            <a:off x="609602"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09602"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7" name="Tijdelijke aanduiding voor datum 3"/>
          <p:cNvSpPr>
            <a:spLocks noGrp="1"/>
          </p:cNvSpPr>
          <p:nvPr>
            <p:ph type="dt" sz="half" idx="10"/>
          </p:nvPr>
        </p:nvSpPr>
        <p:spPr/>
        <p:txBody>
          <a:bodyPr/>
          <a:lstStyle>
            <a:lvl1pPr>
              <a:defRPr/>
            </a:lvl1pPr>
          </a:lstStyle>
          <a:p>
            <a:pPr>
              <a:defRPr/>
            </a:pPr>
            <a:fld id="{22CCBC9F-41D8-4EF9-B239-770994637297}" type="datetimeFigureOut">
              <a:rPr lang="nl-BE"/>
              <a:pPr>
                <a:defRPr/>
              </a:pPr>
              <a:t>1/02/2020</a:t>
            </a:fld>
            <a:endParaRPr lang="nl-BE"/>
          </a:p>
        </p:txBody>
      </p:sp>
      <p:sp>
        <p:nvSpPr>
          <p:cNvPr id="8" name="Tijdelijke aanduiding voor voettekst 4"/>
          <p:cNvSpPr>
            <a:spLocks noGrp="1"/>
          </p:cNvSpPr>
          <p:nvPr>
            <p:ph type="ftr" sz="quarter" idx="11"/>
          </p:nvPr>
        </p:nvSpPr>
        <p:spPr/>
        <p:txBody>
          <a:bodyPr/>
          <a:lstStyle>
            <a:lvl1pPr>
              <a:defRPr/>
            </a:lvl1pPr>
          </a:lstStyle>
          <a:p>
            <a:pPr>
              <a:defRPr/>
            </a:pPr>
            <a:endParaRPr lang="nl-BE"/>
          </a:p>
        </p:txBody>
      </p:sp>
      <p:sp>
        <p:nvSpPr>
          <p:cNvPr id="9" name="Tijdelijke aanduiding voor dianummer 5"/>
          <p:cNvSpPr>
            <a:spLocks noGrp="1"/>
          </p:cNvSpPr>
          <p:nvPr>
            <p:ph type="sldNum" sz="quarter" idx="12"/>
          </p:nvPr>
        </p:nvSpPr>
        <p:spPr/>
        <p:txBody>
          <a:bodyPr/>
          <a:lstStyle>
            <a:lvl1pPr>
              <a:defRPr/>
            </a:lvl1pPr>
          </a:lstStyle>
          <a:p>
            <a:pPr>
              <a:defRPr/>
            </a:pPr>
            <a:fld id="{27117D25-D9DC-469F-B767-9FA9D0A130BE}" type="slidenum">
              <a:rPr lang="nl-BE"/>
              <a:pPr>
                <a:defRPr/>
              </a:pPr>
              <a:t>‹N°›</a:t>
            </a:fld>
            <a:endParaRPr lang="nl-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190459" y="357166"/>
            <a:ext cx="9429816" cy="1143000"/>
          </a:xfrm>
        </p:spPr>
        <p:txBody>
          <a:bodyPr/>
          <a:lstStyle>
            <a:lvl1pPr>
              <a:defRPr baseline="0">
                <a:solidFill>
                  <a:schemeClr val="accent3">
                    <a:lumMod val="60000"/>
                    <a:lumOff val="40000"/>
                  </a:schemeClr>
                </a:solidFill>
              </a:defRPr>
            </a:lvl1pPr>
          </a:lstStyle>
          <a:p>
            <a:r>
              <a:rPr lang="nl-NL" dirty="0"/>
              <a:t>Klik om de stijl te bewerken</a:t>
            </a:r>
            <a:endParaRPr lang="nl-BE" dirty="0"/>
          </a:p>
        </p:txBody>
      </p:sp>
      <p:sp>
        <p:nvSpPr>
          <p:cNvPr id="3" name="Tijdelijke aanduiding voor datum 3"/>
          <p:cNvSpPr>
            <a:spLocks noGrp="1"/>
          </p:cNvSpPr>
          <p:nvPr>
            <p:ph type="dt" sz="half" idx="10"/>
          </p:nvPr>
        </p:nvSpPr>
        <p:spPr/>
        <p:txBody>
          <a:bodyPr/>
          <a:lstStyle>
            <a:lvl1pPr>
              <a:defRPr/>
            </a:lvl1pPr>
          </a:lstStyle>
          <a:p>
            <a:pPr>
              <a:defRPr/>
            </a:pPr>
            <a:fld id="{35B93A0E-34B8-4F17-BB9D-E4FB59A2AA3D}" type="datetimeFigureOut">
              <a:rPr lang="nl-BE"/>
              <a:pPr>
                <a:defRPr/>
              </a:pPr>
              <a:t>1/02/2020</a:t>
            </a:fld>
            <a:endParaRPr lang="nl-BE"/>
          </a:p>
        </p:txBody>
      </p:sp>
      <p:sp>
        <p:nvSpPr>
          <p:cNvPr id="4" name="Tijdelijke aanduiding voor voettekst 4"/>
          <p:cNvSpPr>
            <a:spLocks noGrp="1"/>
          </p:cNvSpPr>
          <p:nvPr>
            <p:ph type="ftr" sz="quarter" idx="11"/>
          </p:nvPr>
        </p:nvSpPr>
        <p:spPr/>
        <p:txBody>
          <a:bodyPr/>
          <a:lstStyle>
            <a:lvl1pPr>
              <a:defRPr/>
            </a:lvl1pPr>
          </a:lstStyle>
          <a:p>
            <a:pPr>
              <a:defRPr/>
            </a:pPr>
            <a:endParaRPr lang="nl-BE"/>
          </a:p>
        </p:txBody>
      </p:sp>
      <p:sp>
        <p:nvSpPr>
          <p:cNvPr id="5" name="Tijdelijke aanduiding voor dianummer 5"/>
          <p:cNvSpPr>
            <a:spLocks noGrp="1"/>
          </p:cNvSpPr>
          <p:nvPr>
            <p:ph type="sldNum" sz="quarter" idx="12"/>
          </p:nvPr>
        </p:nvSpPr>
        <p:spPr/>
        <p:txBody>
          <a:bodyPr/>
          <a:lstStyle>
            <a:lvl1pPr>
              <a:defRPr/>
            </a:lvl1pPr>
          </a:lstStyle>
          <a:p>
            <a:pPr>
              <a:defRPr/>
            </a:pPr>
            <a:fld id="{E2AA5859-D914-4B97-80B9-E1F34BB73E23}" type="slidenum">
              <a:rPr lang="nl-BE"/>
              <a:pPr>
                <a:defRPr/>
              </a:pPr>
              <a:t>‹N°›</a:t>
            </a:fld>
            <a:endParaRPr lang="nl-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E7D79667-C887-45EE-8BA8-A085BE8CF656}" type="datetimeFigureOut">
              <a:rPr lang="nl-BE"/>
              <a:pPr>
                <a:defRPr/>
              </a:pPr>
              <a:t>1/02/2020</a:t>
            </a:fld>
            <a:endParaRPr lang="nl-BE"/>
          </a:p>
        </p:txBody>
      </p:sp>
      <p:sp>
        <p:nvSpPr>
          <p:cNvPr id="3" name="Tijdelijke aanduiding voor voettekst 4"/>
          <p:cNvSpPr>
            <a:spLocks noGrp="1"/>
          </p:cNvSpPr>
          <p:nvPr>
            <p:ph type="ftr" sz="quarter" idx="11"/>
          </p:nvPr>
        </p:nvSpPr>
        <p:spPr/>
        <p:txBody>
          <a:bodyPr/>
          <a:lstStyle>
            <a:lvl1pPr>
              <a:defRPr/>
            </a:lvl1pPr>
          </a:lstStyle>
          <a:p>
            <a:pPr>
              <a:defRPr/>
            </a:pPr>
            <a:endParaRPr lang="nl-BE"/>
          </a:p>
        </p:txBody>
      </p:sp>
      <p:sp>
        <p:nvSpPr>
          <p:cNvPr id="4" name="Tijdelijke aanduiding voor dianummer 5"/>
          <p:cNvSpPr>
            <a:spLocks noGrp="1"/>
          </p:cNvSpPr>
          <p:nvPr>
            <p:ph type="sldNum" sz="quarter" idx="12"/>
          </p:nvPr>
        </p:nvSpPr>
        <p:spPr/>
        <p:txBody>
          <a:bodyPr/>
          <a:lstStyle>
            <a:lvl1pPr>
              <a:defRPr/>
            </a:lvl1pPr>
          </a:lstStyle>
          <a:p>
            <a:pPr>
              <a:defRPr/>
            </a:pPr>
            <a:fld id="{9E3BED68-4EE4-4412-BF15-5B8A2034E123}" type="slidenum">
              <a:rPr lang="nl-BE"/>
              <a:pPr>
                <a:defRPr/>
              </a:pPr>
              <a:t>‹N°›</a:t>
            </a:fld>
            <a:endParaRPr lang="nl-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56157" y="785794"/>
            <a:ext cx="4011084" cy="1162050"/>
          </a:xfrm>
        </p:spPr>
        <p:txBody>
          <a:bodyPr anchor="b"/>
          <a:lstStyle>
            <a:lvl1pPr algn="l">
              <a:defRPr sz="2000" b="1" baseline="0">
                <a:solidFill>
                  <a:schemeClr val="bg1">
                    <a:lumMod val="95000"/>
                  </a:schemeClr>
                </a:solidFill>
              </a:defRPr>
            </a:lvl1pPr>
          </a:lstStyle>
          <a:p>
            <a:r>
              <a:rPr lang="nl-NL" dirty="0"/>
              <a:t>Klik om de stijl te bewerken</a:t>
            </a:r>
            <a:endParaRPr lang="nl-BE" dirty="0"/>
          </a:p>
        </p:txBody>
      </p:sp>
      <p:sp>
        <p:nvSpPr>
          <p:cNvPr id="3" name="Tijdelijke aanduiding voor inhoud 2"/>
          <p:cNvSpPr>
            <a:spLocks noGrp="1"/>
          </p:cNvSpPr>
          <p:nvPr>
            <p:ph idx="1"/>
          </p:nvPr>
        </p:nvSpPr>
        <p:spPr>
          <a:xfrm>
            <a:off x="4766734" y="2000240"/>
            <a:ext cx="6815668" cy="41259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endParaRPr lang="nl-BE" dirty="0"/>
          </a:p>
        </p:txBody>
      </p:sp>
      <p:sp>
        <p:nvSpPr>
          <p:cNvPr id="4" name="Tijdelijke aanduiding voor tekst 3"/>
          <p:cNvSpPr>
            <a:spLocks noGrp="1"/>
          </p:cNvSpPr>
          <p:nvPr>
            <p:ph type="body" sz="half" idx="2"/>
          </p:nvPr>
        </p:nvSpPr>
        <p:spPr>
          <a:xfrm>
            <a:off x="609602" y="2000240"/>
            <a:ext cx="4011084" cy="41259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7AE9A63A-4523-4C1D-A34E-6DF2C713BEB7}" type="datetimeFigureOut">
              <a:rPr lang="nl-BE"/>
              <a:pPr>
                <a:defRPr/>
              </a:pPr>
              <a:t>1/02/2020</a:t>
            </a:fld>
            <a:endParaRPr lang="nl-BE"/>
          </a:p>
        </p:txBody>
      </p:sp>
      <p:sp>
        <p:nvSpPr>
          <p:cNvPr id="6" name="Tijdelijke aanduiding voor voettekst 4"/>
          <p:cNvSpPr>
            <a:spLocks noGrp="1"/>
          </p:cNvSpPr>
          <p:nvPr>
            <p:ph type="ftr" sz="quarter" idx="11"/>
          </p:nvPr>
        </p:nvSpPr>
        <p:spPr/>
        <p:txBody>
          <a:bodyPr/>
          <a:lstStyle>
            <a:lvl1pPr>
              <a:defRPr/>
            </a:lvl1pPr>
          </a:lstStyle>
          <a:p>
            <a:pPr>
              <a:defRPr/>
            </a:pPr>
            <a:endParaRPr lang="nl-BE"/>
          </a:p>
        </p:txBody>
      </p:sp>
      <p:sp>
        <p:nvSpPr>
          <p:cNvPr id="7" name="Tijdelijke aanduiding voor dianummer 5"/>
          <p:cNvSpPr>
            <a:spLocks noGrp="1"/>
          </p:cNvSpPr>
          <p:nvPr>
            <p:ph type="sldNum" sz="quarter" idx="12"/>
          </p:nvPr>
        </p:nvSpPr>
        <p:spPr/>
        <p:txBody>
          <a:bodyPr/>
          <a:lstStyle>
            <a:lvl1pPr>
              <a:defRPr/>
            </a:lvl1pPr>
          </a:lstStyle>
          <a:p>
            <a:pPr>
              <a:defRPr/>
            </a:pPr>
            <a:fld id="{04A1FE30-C4BF-4732-BE2D-FFFA8E16C3AA}" type="slidenum">
              <a:rPr lang="nl-BE"/>
              <a:pPr>
                <a:defRPr/>
              </a:pPr>
              <a:t>‹N°›</a:t>
            </a:fld>
            <a:endParaRPr lang="nl-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1"/>
            <a:ext cx="7315200" cy="566738"/>
          </a:xfrm>
        </p:spPr>
        <p:txBody>
          <a:bodyPr anchor="b"/>
          <a:lstStyle>
            <a:lvl1pPr algn="l">
              <a:defRPr sz="2000" b="1"/>
            </a:lvl1pPr>
          </a:lstStyle>
          <a:p>
            <a:r>
              <a:rPr lang="nl-NL"/>
              <a:t>Klik om de stijl te bewerken</a:t>
            </a:r>
            <a:endParaRPr lang="nl-BE"/>
          </a:p>
        </p:txBody>
      </p:sp>
      <p:sp>
        <p:nvSpPr>
          <p:cNvPr id="3" name="Tijdelijke aanduiding voor afbeelding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BE" noProof="0"/>
          </a:p>
        </p:txBody>
      </p:sp>
      <p:sp>
        <p:nvSpPr>
          <p:cNvPr id="4" name="Tijdelijke aanduiding voor tekst 3"/>
          <p:cNvSpPr>
            <a:spLocks noGrp="1"/>
          </p:cNvSpPr>
          <p:nvPr>
            <p:ph type="body" sz="half" idx="2"/>
          </p:nvPr>
        </p:nvSpPr>
        <p:spPr>
          <a:xfrm>
            <a:off x="2389717" y="536733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FFDF5DEA-E532-4D94-AF6C-51119D949013}" type="datetimeFigureOut">
              <a:rPr lang="nl-BE"/>
              <a:pPr>
                <a:defRPr/>
              </a:pPr>
              <a:t>1/02/2020</a:t>
            </a:fld>
            <a:endParaRPr lang="nl-BE"/>
          </a:p>
        </p:txBody>
      </p:sp>
      <p:sp>
        <p:nvSpPr>
          <p:cNvPr id="6" name="Tijdelijke aanduiding voor voettekst 4"/>
          <p:cNvSpPr>
            <a:spLocks noGrp="1"/>
          </p:cNvSpPr>
          <p:nvPr>
            <p:ph type="ftr" sz="quarter" idx="11"/>
          </p:nvPr>
        </p:nvSpPr>
        <p:spPr/>
        <p:txBody>
          <a:bodyPr/>
          <a:lstStyle>
            <a:lvl1pPr>
              <a:defRPr/>
            </a:lvl1pPr>
          </a:lstStyle>
          <a:p>
            <a:pPr>
              <a:defRPr/>
            </a:pPr>
            <a:endParaRPr lang="nl-BE"/>
          </a:p>
        </p:txBody>
      </p:sp>
      <p:sp>
        <p:nvSpPr>
          <p:cNvPr id="7" name="Tijdelijke aanduiding voor dianummer 5"/>
          <p:cNvSpPr>
            <a:spLocks noGrp="1"/>
          </p:cNvSpPr>
          <p:nvPr>
            <p:ph type="sldNum" sz="quarter" idx="12"/>
          </p:nvPr>
        </p:nvSpPr>
        <p:spPr/>
        <p:txBody>
          <a:bodyPr/>
          <a:lstStyle>
            <a:lvl1pPr>
              <a:defRPr/>
            </a:lvl1pPr>
          </a:lstStyle>
          <a:p>
            <a:pPr>
              <a:defRPr/>
            </a:pPr>
            <a:fld id="{C09E8575-C500-40C8-9125-16A619A7F324}" type="slidenum">
              <a:rPr lang="nl-BE"/>
              <a:pPr>
                <a:defRPr/>
              </a:pPr>
              <a:t>‹N°›</a:t>
            </a:fld>
            <a:endParaRPr lang="nl-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slideLayout" Target="../slideLayouts/slideLayout14.xml"/><Relationship Id="rId7" Type="http://schemas.openxmlformats.org/officeDocument/2006/relationships/image" Target="../media/image4.jp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3.gi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 Type="http://schemas.openxmlformats.org/officeDocument/2006/relationships/slideLayout" Target="../slideLayouts/slideLayout19.xml"/><Relationship Id="rId21" Type="http://schemas.openxmlformats.org/officeDocument/2006/relationships/slideLayout" Target="../slideLayouts/slideLayout37.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29" Type="http://schemas.openxmlformats.org/officeDocument/2006/relationships/theme" Target="../theme/theme3.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image" Target="../media/image3.gif"/><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31" Type="http://schemas.openxmlformats.org/officeDocument/2006/relationships/image" Target="../media/image6.jp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image" Target="../media/image4.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altLang="nl-BE"/>
              <a:t>Klik om de stijl te bewerken</a:t>
            </a:r>
            <a:endParaRPr lang="nl-BE" altLang="nl-BE"/>
          </a:p>
        </p:txBody>
      </p:sp>
      <p:sp>
        <p:nvSpPr>
          <p:cNvPr id="1027" name="Tijdelijke aanduiding voor tekst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altLang="nl-BE"/>
              <a:t>Klik om de modelstijlen te bewerken</a:t>
            </a:r>
          </a:p>
          <a:p>
            <a:pPr lvl="1"/>
            <a:r>
              <a:rPr lang="nl-NL" altLang="nl-BE"/>
              <a:t>Tweede niveau</a:t>
            </a:r>
          </a:p>
          <a:p>
            <a:pPr lvl="2"/>
            <a:r>
              <a:rPr lang="nl-NL" altLang="nl-BE"/>
              <a:t>Derde niveau</a:t>
            </a:r>
          </a:p>
          <a:p>
            <a:pPr lvl="3"/>
            <a:r>
              <a:rPr lang="nl-NL" altLang="nl-BE"/>
              <a:t>Vierde niveau</a:t>
            </a:r>
          </a:p>
          <a:p>
            <a:pPr lvl="4"/>
            <a:r>
              <a:rPr lang="nl-NL" altLang="nl-BE"/>
              <a:t>Vijfde niveau</a:t>
            </a:r>
            <a:endParaRPr lang="nl-BE" altLang="nl-BE"/>
          </a:p>
        </p:txBody>
      </p:sp>
      <p:sp>
        <p:nvSpPr>
          <p:cNvPr id="4" name="Tijdelijke aanduiding voor datum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A7D6A37-94AB-46FA-810A-8E58C8FC432F}" type="datetimeFigureOut">
              <a:rPr lang="nl-BE"/>
              <a:pPr>
                <a:defRPr/>
              </a:pPr>
              <a:t>1/02/2020</a:t>
            </a:fld>
            <a:endParaRPr lang="nl-BE"/>
          </a:p>
        </p:txBody>
      </p:sp>
      <p:sp>
        <p:nvSpPr>
          <p:cNvPr id="5" name="Tijdelijke aanduiding voor voettekst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nl-BE"/>
          </a:p>
        </p:txBody>
      </p:sp>
      <p:sp>
        <p:nvSpPr>
          <p:cNvPr id="6" name="Tijdelijke aanduiding voor dianumm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5F459235-FBF6-4DB2-A7A1-613F85A9C915}" type="slidenum">
              <a:rPr lang="nl-BE"/>
              <a:pPr>
                <a:defRPr/>
              </a:pPr>
              <a:t>‹N°›</a:t>
            </a:fld>
            <a:endParaRPr lang="nl-BE"/>
          </a:p>
        </p:txBody>
      </p:sp>
      <p:pic>
        <p:nvPicPr>
          <p:cNvPr id="1031" name="Afbeelding 6" descr="PowerPoint Kop Master.jpg"/>
          <p:cNvPicPr>
            <a:picLocks noChangeAspect="1"/>
          </p:cNvPicPr>
          <p:nvPr/>
        </p:nvPicPr>
        <p:blipFill>
          <a:blip r:embed="rId13" cstate="print"/>
          <a:srcRect/>
          <a:stretch>
            <a:fillRect/>
          </a:stretch>
        </p:blipFill>
        <p:spPr bwMode="auto">
          <a:xfrm>
            <a:off x="0" y="0"/>
            <a:ext cx="12192000" cy="1404938"/>
          </a:xfrm>
          <a:prstGeom prst="rect">
            <a:avLst/>
          </a:prstGeom>
          <a:noFill/>
          <a:ln w="9525">
            <a:noFill/>
            <a:miter lim="800000"/>
            <a:headEnd/>
            <a:tailEnd/>
          </a:ln>
        </p:spPr>
      </p:pic>
      <p:pic>
        <p:nvPicPr>
          <p:cNvPr id="1032" name="Afbeelding 7" descr="PowerPoint Lijn.jpg"/>
          <p:cNvPicPr>
            <a:picLocks noChangeAspect="1"/>
          </p:cNvPicPr>
          <p:nvPr/>
        </p:nvPicPr>
        <p:blipFill>
          <a:blip r:embed="rId14" cstate="print"/>
          <a:srcRect/>
          <a:stretch>
            <a:fillRect/>
          </a:stretch>
        </p:blipFill>
        <p:spPr bwMode="auto">
          <a:xfrm>
            <a:off x="0" y="6765926"/>
            <a:ext cx="12192000" cy="92075"/>
          </a:xfrm>
          <a:prstGeom prst="rect">
            <a:avLst/>
          </a:prstGeom>
          <a:noFill/>
          <a:ln w="9525">
            <a:noFill/>
            <a:miter lim="800000"/>
            <a:headEnd/>
            <a:tailEnd/>
          </a:ln>
        </p:spPr>
      </p:pic>
      <p:pic>
        <p:nvPicPr>
          <p:cNvPr id="9" name="Picture 8" descr="THL Logo.gif">
            <a:extLst>
              <a:ext uri="{FF2B5EF4-FFF2-40B4-BE49-F238E27FC236}">
                <a16:creationId xmlns:a16="http://schemas.microsoft.com/office/drawing/2014/main" xmlns="" id="{7100C282-73B1-4391-9A02-153CA9F86459}"/>
              </a:ext>
            </a:extLst>
          </p:cNvPr>
          <p:cNvPicPr>
            <a:picLocks noChangeAspect="1"/>
          </p:cNvPicPr>
          <p:nvPr userDrawn="1"/>
        </p:nvPicPr>
        <p:blipFill>
          <a:blip r:embed="rId15" cstate="print"/>
          <a:srcRect/>
          <a:stretch>
            <a:fillRect/>
          </a:stretch>
        </p:blipFill>
        <p:spPr bwMode="auto">
          <a:xfrm>
            <a:off x="407368" y="539741"/>
            <a:ext cx="2525713" cy="7143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Clr>
          <a:srgbClr val="C3D69B"/>
        </a:buClr>
        <a:buFont typeface="Arial" charset="0"/>
        <a:buChar char="•"/>
        <a:defRPr sz="3200" kern="1200">
          <a:solidFill>
            <a:srgbClr val="F2F2F2"/>
          </a:solidFill>
          <a:latin typeface="+mn-lt"/>
          <a:ea typeface="+mn-ea"/>
          <a:cs typeface="+mn-cs"/>
        </a:defRPr>
      </a:lvl1pPr>
      <a:lvl2pPr marL="742950" indent="-285750" algn="l" rtl="0" eaLnBrk="0" fontAlgn="base" hangingPunct="0">
        <a:spcBef>
          <a:spcPct val="20000"/>
        </a:spcBef>
        <a:spcAft>
          <a:spcPct val="0"/>
        </a:spcAft>
        <a:buClr>
          <a:srgbClr val="E46C0A"/>
        </a:buClr>
        <a:buFont typeface="Arial" charset="0"/>
        <a:buChar char="–"/>
        <a:defRPr sz="2800" kern="1200">
          <a:solidFill>
            <a:srgbClr val="F2F2F2"/>
          </a:solidFill>
          <a:latin typeface="+mn-lt"/>
          <a:ea typeface="+mn-ea"/>
          <a:cs typeface="+mn-cs"/>
        </a:defRPr>
      </a:lvl2pPr>
      <a:lvl3pPr marL="1143000" indent="-228600" algn="l" rtl="0" eaLnBrk="0" fontAlgn="base" hangingPunct="0">
        <a:spcBef>
          <a:spcPct val="20000"/>
        </a:spcBef>
        <a:spcAft>
          <a:spcPct val="0"/>
        </a:spcAft>
        <a:buClr>
          <a:srgbClr val="FF0000"/>
        </a:buClr>
        <a:buFont typeface="Arial" charset="0"/>
        <a:buChar char="•"/>
        <a:defRPr sz="2400" kern="1200">
          <a:solidFill>
            <a:srgbClr val="F2F2F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rgbClr val="F2F2F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rgbClr val="F2F2F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9ED9DF"/>
        </a:solidFill>
        <a:effectLst/>
      </p:bgPr>
    </p:bg>
    <p:spTree>
      <p:nvGrpSpPr>
        <p:cNvPr id="1" name=""/>
        <p:cNvGrpSpPr/>
        <p:nvPr/>
      </p:nvGrpSpPr>
      <p:grpSpPr>
        <a:xfrm>
          <a:off x="0" y="0"/>
          <a:ext cx="0" cy="0"/>
          <a:chOff x="0" y="0"/>
          <a:chExt cx="0" cy="0"/>
        </a:xfrm>
      </p:grpSpPr>
      <p:pic>
        <p:nvPicPr>
          <p:cNvPr id="3" name="Afbeelding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6784848"/>
            <a:ext cx="12192000" cy="73152"/>
          </a:xfrm>
          <a:prstGeom prst="rect">
            <a:avLst/>
          </a:prstGeom>
        </p:spPr>
      </p:pic>
      <p:pic>
        <p:nvPicPr>
          <p:cNvPr id="2" name="Afbeelding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12192000" cy="1154176"/>
          </a:xfrm>
          <a:prstGeom prst="rect">
            <a:avLst/>
          </a:prstGeom>
        </p:spPr>
      </p:pic>
      <p:pic>
        <p:nvPicPr>
          <p:cNvPr id="4" name="Picture 8" descr="THL Logo.gif">
            <a:extLst>
              <a:ext uri="{FF2B5EF4-FFF2-40B4-BE49-F238E27FC236}">
                <a16:creationId xmlns:a16="http://schemas.microsoft.com/office/drawing/2014/main" xmlns="" id="{8D15227B-4C6C-4E53-A025-F6A2CAC57507}"/>
              </a:ext>
            </a:extLst>
          </p:cNvPr>
          <p:cNvPicPr>
            <a:picLocks noChangeAspect="1"/>
          </p:cNvPicPr>
          <p:nvPr userDrawn="1"/>
        </p:nvPicPr>
        <p:blipFill>
          <a:blip r:embed="rId9" cstate="print"/>
          <a:srcRect/>
          <a:stretch>
            <a:fillRect/>
          </a:stretch>
        </p:blipFill>
        <p:spPr bwMode="auto">
          <a:xfrm>
            <a:off x="407368" y="219900"/>
            <a:ext cx="2525713" cy="714375"/>
          </a:xfrm>
          <a:prstGeom prst="rect">
            <a:avLst/>
          </a:prstGeom>
          <a:noFill/>
          <a:ln w="9525">
            <a:noFill/>
            <a:miter lim="800000"/>
            <a:headEnd/>
            <a:tailEnd/>
          </a:ln>
        </p:spPr>
      </p:pic>
    </p:spTree>
    <p:extLst>
      <p:ext uri="{BB962C8B-B14F-4D97-AF65-F5344CB8AC3E}">
        <p14:creationId xmlns:p14="http://schemas.microsoft.com/office/powerpoint/2010/main" val="431359602"/>
      </p:ext>
    </p:extLst>
  </p:cSld>
  <p:clrMap bg1="dk2" tx1="lt1" bg2="dk1" tx2="lt2" accent1="accent1" accent2="accent2" accent3="accent3" accent4="accent4" accent5="accent5" accent6="accent6" hlink="hlink" folHlink="folHlink"/>
  <p:sldLayoutIdLst>
    <p:sldLayoutId id="2147483838" r:id="rId1"/>
    <p:sldLayoutId id="2147483839" r:id="rId2"/>
    <p:sldLayoutId id="2147483840" r:id="rId3"/>
    <p:sldLayoutId id="2147483881" r:id="rId4"/>
    <p:sldLayoutId id="2147483883" r:id="rId5"/>
  </p:sldLayoutIdLst>
  <p:txStyles>
    <p:titleStyle>
      <a:lvl1pPr algn="ctr" rtl="0" eaLnBrk="1" fontAlgn="base" hangingPunct="1">
        <a:spcBef>
          <a:spcPct val="0"/>
        </a:spcBef>
        <a:spcAft>
          <a:spcPct val="0"/>
        </a:spcAft>
        <a:defRPr sz="2400">
          <a:solidFill>
            <a:schemeClr val="tx1"/>
          </a:solidFill>
          <a:latin typeface="+mj-lt"/>
          <a:ea typeface="+mj-ea"/>
          <a:cs typeface="+mj-cs"/>
        </a:defRPr>
      </a:lvl1pPr>
      <a:lvl2pPr algn="ctr" rtl="0" eaLnBrk="1" fontAlgn="base" hangingPunct="1">
        <a:spcBef>
          <a:spcPct val="0"/>
        </a:spcBef>
        <a:spcAft>
          <a:spcPct val="0"/>
        </a:spcAft>
        <a:defRPr sz="2400">
          <a:solidFill>
            <a:schemeClr val="tx1"/>
          </a:solidFill>
          <a:latin typeface="Arial" charset="0"/>
        </a:defRPr>
      </a:lvl2pPr>
      <a:lvl3pPr algn="ctr" rtl="0" eaLnBrk="1" fontAlgn="base" hangingPunct="1">
        <a:spcBef>
          <a:spcPct val="0"/>
        </a:spcBef>
        <a:spcAft>
          <a:spcPct val="0"/>
        </a:spcAft>
        <a:defRPr sz="2400">
          <a:solidFill>
            <a:schemeClr val="tx1"/>
          </a:solidFill>
          <a:latin typeface="Arial" charset="0"/>
        </a:defRPr>
      </a:lvl3pPr>
      <a:lvl4pPr algn="ctr" rtl="0" eaLnBrk="1" fontAlgn="base" hangingPunct="1">
        <a:spcBef>
          <a:spcPct val="0"/>
        </a:spcBef>
        <a:spcAft>
          <a:spcPct val="0"/>
        </a:spcAft>
        <a:defRPr sz="2400">
          <a:solidFill>
            <a:schemeClr val="tx1"/>
          </a:solidFill>
          <a:latin typeface="Arial" charset="0"/>
        </a:defRPr>
      </a:lvl4pPr>
      <a:lvl5pPr algn="ctr" rtl="0" eaLnBrk="1" fontAlgn="base" hangingPunct="1">
        <a:spcBef>
          <a:spcPct val="0"/>
        </a:spcBef>
        <a:spcAft>
          <a:spcPct val="0"/>
        </a:spcAft>
        <a:defRPr sz="2400">
          <a:solidFill>
            <a:schemeClr val="tx1"/>
          </a:solidFill>
          <a:latin typeface="Arial" charset="0"/>
        </a:defRPr>
      </a:lvl5pPr>
      <a:lvl6pPr marL="457200" algn="ctr" rtl="0" eaLnBrk="1" fontAlgn="base" hangingPunct="1">
        <a:spcBef>
          <a:spcPct val="0"/>
        </a:spcBef>
        <a:spcAft>
          <a:spcPct val="0"/>
        </a:spcAft>
        <a:defRPr sz="2400">
          <a:solidFill>
            <a:schemeClr val="tx1"/>
          </a:solidFill>
          <a:latin typeface="Arial" charset="0"/>
        </a:defRPr>
      </a:lvl6pPr>
      <a:lvl7pPr marL="914400" algn="ctr" rtl="0" eaLnBrk="1" fontAlgn="base" hangingPunct="1">
        <a:spcBef>
          <a:spcPct val="0"/>
        </a:spcBef>
        <a:spcAft>
          <a:spcPct val="0"/>
        </a:spcAft>
        <a:defRPr sz="2400">
          <a:solidFill>
            <a:schemeClr val="tx1"/>
          </a:solidFill>
          <a:latin typeface="Arial" charset="0"/>
        </a:defRPr>
      </a:lvl7pPr>
      <a:lvl8pPr marL="1371600" algn="ctr" rtl="0" eaLnBrk="1" fontAlgn="base" hangingPunct="1">
        <a:spcBef>
          <a:spcPct val="0"/>
        </a:spcBef>
        <a:spcAft>
          <a:spcPct val="0"/>
        </a:spcAft>
        <a:defRPr sz="2400">
          <a:solidFill>
            <a:schemeClr val="tx1"/>
          </a:solidFill>
          <a:latin typeface="Arial" charset="0"/>
        </a:defRPr>
      </a:lvl8pPr>
      <a:lvl9pPr marL="1828800" algn="ctr" rtl="0" eaLnBrk="1" fontAlgn="base" hangingPunct="1">
        <a:spcBef>
          <a:spcPct val="0"/>
        </a:spcBef>
        <a:spcAft>
          <a:spcPct val="0"/>
        </a:spcAft>
        <a:defRPr sz="2400">
          <a:solidFill>
            <a:schemeClr val="tx1"/>
          </a:solidFill>
          <a:latin typeface="Arial" charset="0"/>
        </a:defRPr>
      </a:lvl9pPr>
    </p:titleStyle>
    <p:bodyStyle>
      <a:lvl1pPr marL="342900" indent="-342900" algn="l" rtl="0" eaLnBrk="1" fontAlgn="base" hangingPunct="1">
        <a:spcBef>
          <a:spcPct val="20000"/>
        </a:spcBef>
        <a:spcAft>
          <a:spcPct val="0"/>
        </a:spcAft>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6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200">
          <a:solidFill>
            <a:schemeClr val="tx1"/>
          </a:solidFill>
          <a:latin typeface="+mn-lt"/>
        </a:defRPr>
      </a:lvl5pPr>
      <a:lvl6pPr marL="2514600" indent="-228600" algn="l" rtl="0" eaLnBrk="1" fontAlgn="base" hangingPunct="1">
        <a:spcBef>
          <a:spcPct val="20000"/>
        </a:spcBef>
        <a:spcAft>
          <a:spcPct val="0"/>
        </a:spcAft>
        <a:buChar char="•"/>
        <a:defRPr sz="1200">
          <a:solidFill>
            <a:schemeClr val="tx1"/>
          </a:solidFill>
          <a:latin typeface="+mn-lt"/>
        </a:defRPr>
      </a:lvl6pPr>
      <a:lvl7pPr marL="2971800" indent="-228600" algn="l" rtl="0" eaLnBrk="1" fontAlgn="base" hangingPunct="1">
        <a:spcBef>
          <a:spcPct val="20000"/>
        </a:spcBef>
        <a:spcAft>
          <a:spcPct val="0"/>
        </a:spcAft>
        <a:buChar char="•"/>
        <a:defRPr sz="1200">
          <a:solidFill>
            <a:schemeClr val="tx1"/>
          </a:solidFill>
          <a:latin typeface="+mn-lt"/>
        </a:defRPr>
      </a:lvl7pPr>
      <a:lvl8pPr marL="3429000" indent="-228600" algn="l" rtl="0" eaLnBrk="1" fontAlgn="base" hangingPunct="1">
        <a:spcBef>
          <a:spcPct val="20000"/>
        </a:spcBef>
        <a:spcAft>
          <a:spcPct val="0"/>
        </a:spcAft>
        <a:buChar char="•"/>
        <a:defRPr sz="1200">
          <a:solidFill>
            <a:schemeClr val="tx1"/>
          </a:solidFill>
          <a:latin typeface="+mn-lt"/>
        </a:defRPr>
      </a:lvl8pPr>
      <a:lvl9pPr marL="3886200" indent="-228600" algn="l" rtl="0" eaLnBrk="1" fontAlgn="base" hangingPunct="1">
        <a:spcBef>
          <a:spcPct val="20000"/>
        </a:spcBef>
        <a:spcAft>
          <a:spcPct val="0"/>
        </a:spcAft>
        <a:buChar char="•"/>
        <a:defRPr sz="1200">
          <a:solidFill>
            <a:schemeClr val="tx1"/>
          </a:solidFill>
          <a:latin typeface="+mn-lt"/>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Afbeelding 2"/>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0" y="6784848"/>
            <a:ext cx="12192000" cy="73152"/>
          </a:xfrm>
          <a:prstGeom prst="rect">
            <a:avLst/>
          </a:prstGeom>
        </p:spPr>
      </p:pic>
      <p:pic>
        <p:nvPicPr>
          <p:cNvPr id="2" name="Afbeelding 1"/>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0" y="0"/>
            <a:ext cx="12192000" cy="1072896"/>
          </a:xfrm>
          <a:prstGeom prst="rect">
            <a:avLst/>
          </a:prstGeom>
        </p:spPr>
      </p:pic>
      <p:sp>
        <p:nvSpPr>
          <p:cNvPr id="2050" name="Tijdelijke aanduiding voor titel 1"/>
          <p:cNvSpPr>
            <a:spLocks noGrp="1"/>
          </p:cNvSpPr>
          <p:nvPr>
            <p:ph type="title"/>
          </p:nvPr>
        </p:nvSpPr>
        <p:spPr bwMode="auto">
          <a:xfrm>
            <a:off x="609600" y="274638"/>
            <a:ext cx="9734872" cy="798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altLang="nl-BE" dirty="0"/>
              <a:t>Klik om de stijl te bewerken</a:t>
            </a:r>
            <a:endParaRPr lang="nl-BE" altLang="nl-BE" dirty="0"/>
          </a:p>
        </p:txBody>
      </p:sp>
      <p:sp>
        <p:nvSpPr>
          <p:cNvPr id="2051" name="Tijdelijke aanduiding voor tekst 2"/>
          <p:cNvSpPr>
            <a:spLocks noGrp="1"/>
          </p:cNvSpPr>
          <p:nvPr>
            <p:ph type="body" idx="1"/>
          </p:nvPr>
        </p:nvSpPr>
        <p:spPr bwMode="auto">
          <a:xfrm>
            <a:off x="609600" y="1347535"/>
            <a:ext cx="10972800" cy="4778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BE" dirty="0"/>
              <a:t>Klik om de modelstijlen te bewerken</a:t>
            </a:r>
          </a:p>
          <a:p>
            <a:pPr lvl="1"/>
            <a:r>
              <a:rPr lang="nl-NL" altLang="nl-BE" dirty="0"/>
              <a:t>Tweede niveau</a:t>
            </a:r>
          </a:p>
          <a:p>
            <a:pPr lvl="2"/>
            <a:r>
              <a:rPr lang="nl-NL" altLang="nl-BE" dirty="0"/>
              <a:t>Derde niveau</a:t>
            </a:r>
          </a:p>
          <a:p>
            <a:pPr lvl="3"/>
            <a:r>
              <a:rPr lang="nl-NL" altLang="nl-BE" dirty="0"/>
              <a:t>Vierde niveau</a:t>
            </a:r>
          </a:p>
          <a:p>
            <a:pPr lvl="4"/>
            <a:r>
              <a:rPr lang="nl-NL" altLang="nl-BE" dirty="0"/>
              <a:t>Vijfde niveau</a:t>
            </a:r>
            <a:endParaRPr lang="nl-BE" altLang="nl-BE" dirty="0"/>
          </a:p>
        </p:txBody>
      </p:sp>
      <p:sp>
        <p:nvSpPr>
          <p:cNvPr id="4" name="Tijdelijke aanduiding voor datum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cs typeface="+mn-cs"/>
              </a:defRPr>
            </a:lvl1pPr>
          </a:lstStyle>
          <a:p>
            <a:pPr>
              <a:defRPr/>
            </a:pPr>
            <a:fld id="{FB94A64E-B130-4A72-8858-6C6632EDB12A}" type="datetimeFigureOut">
              <a:rPr lang="nl-BE"/>
              <a:pPr>
                <a:defRPr/>
              </a:pPr>
              <a:t>1/02/2020</a:t>
            </a:fld>
            <a:endParaRPr lang="nl-BE"/>
          </a:p>
        </p:txBody>
      </p:sp>
      <p:sp>
        <p:nvSpPr>
          <p:cNvPr id="5" name="Tijdelijke aanduiding voor voettekst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cs typeface="+mn-cs"/>
              </a:defRPr>
            </a:lvl1pPr>
          </a:lstStyle>
          <a:p>
            <a:pPr>
              <a:defRPr/>
            </a:pPr>
            <a:endParaRPr lang="nl-BE"/>
          </a:p>
        </p:txBody>
      </p:sp>
      <p:sp>
        <p:nvSpPr>
          <p:cNvPr id="6" name="Tijdelijke aanduiding voor dianumm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09D78165-D155-4119-B865-A63ED5618712}" type="slidenum">
              <a:rPr lang="nl-BE" altLang="nl-BE"/>
              <a:pPr/>
              <a:t>‹N°›</a:t>
            </a:fld>
            <a:endParaRPr lang="nl-BE" altLang="nl-BE"/>
          </a:p>
        </p:txBody>
      </p:sp>
      <p:pic>
        <p:nvPicPr>
          <p:cNvPr id="9" name="Picture 8" descr="THL Logo.gif">
            <a:extLst>
              <a:ext uri="{FF2B5EF4-FFF2-40B4-BE49-F238E27FC236}">
                <a16:creationId xmlns:a16="http://schemas.microsoft.com/office/drawing/2014/main" xmlns="" id="{A425C5A9-32B3-4F79-B4C2-EC75F3EE24E4}"/>
              </a:ext>
            </a:extLst>
          </p:cNvPr>
          <p:cNvPicPr>
            <a:picLocks noChangeAspect="1"/>
          </p:cNvPicPr>
          <p:nvPr userDrawn="1"/>
        </p:nvPicPr>
        <p:blipFill>
          <a:blip r:embed="rId32" cstate="print"/>
          <a:srcRect/>
          <a:stretch>
            <a:fillRect/>
          </a:stretch>
        </p:blipFill>
        <p:spPr bwMode="auto">
          <a:xfrm>
            <a:off x="8112224" y="271019"/>
            <a:ext cx="2525713" cy="714375"/>
          </a:xfrm>
          <a:prstGeom prst="rect">
            <a:avLst/>
          </a:prstGeom>
          <a:noFill/>
          <a:ln w="9525">
            <a:noFill/>
            <a:miter lim="800000"/>
            <a:headEnd/>
            <a:tailEnd/>
          </a:ln>
        </p:spPr>
      </p:pic>
    </p:spTree>
    <p:extLst>
      <p:ext uri="{BB962C8B-B14F-4D97-AF65-F5344CB8AC3E}">
        <p14:creationId xmlns:p14="http://schemas.microsoft.com/office/powerpoint/2010/main" val="2443490384"/>
      </p:ext>
    </p:extLst>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 id="2147483882" r:id="rId12"/>
    <p:sldLayoutId id="2147483885" r:id="rId13"/>
    <p:sldLayoutId id="2147483886" r:id="rId14"/>
    <p:sldLayoutId id="2147483887" r:id="rId15"/>
    <p:sldLayoutId id="2147483888" r:id="rId16"/>
    <p:sldLayoutId id="2147483889" r:id="rId17"/>
    <p:sldLayoutId id="2147483890" r:id="rId18"/>
    <p:sldLayoutId id="2147483891" r:id="rId19"/>
    <p:sldLayoutId id="2147483892" r:id="rId20"/>
    <p:sldLayoutId id="2147483893" r:id="rId21"/>
    <p:sldLayoutId id="2147483894" r:id="rId22"/>
    <p:sldLayoutId id="2147483895" r:id="rId23"/>
    <p:sldLayoutId id="2147483896" r:id="rId24"/>
    <p:sldLayoutId id="2147483897" r:id="rId25"/>
    <p:sldLayoutId id="2147483898" r:id="rId26"/>
    <p:sldLayoutId id="2147483899" r:id="rId27"/>
    <p:sldLayoutId id="2147483900" r:id="rId28"/>
  </p:sldLayoutIdLst>
  <p:txStyles>
    <p:titleStyle>
      <a:lvl1pPr algn="l" rtl="0" eaLnBrk="1" fontAlgn="base" hangingPunct="1">
        <a:spcBef>
          <a:spcPct val="0"/>
        </a:spcBef>
        <a:spcAft>
          <a:spcPct val="0"/>
        </a:spcAft>
        <a:defRPr sz="4400" kern="1200">
          <a:solidFill>
            <a:srgbClr val="1C3076"/>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C3D69B"/>
        </a:buClr>
        <a:buFont typeface="Arial" panose="020B0604020202020204" pitchFamily="34" charset="0"/>
        <a:buChar char="•"/>
        <a:defRPr sz="3200" kern="1200">
          <a:solidFill>
            <a:srgbClr val="46528C"/>
          </a:solidFill>
          <a:latin typeface="+mn-lt"/>
          <a:ea typeface="+mn-ea"/>
          <a:cs typeface="+mn-cs"/>
        </a:defRPr>
      </a:lvl1pPr>
      <a:lvl2pPr marL="742950" indent="-285750" algn="l" rtl="0" eaLnBrk="1" fontAlgn="base" hangingPunct="1">
        <a:spcBef>
          <a:spcPct val="20000"/>
        </a:spcBef>
        <a:spcAft>
          <a:spcPct val="0"/>
        </a:spcAft>
        <a:buClr>
          <a:srgbClr val="E46C0A"/>
        </a:buClr>
        <a:buFont typeface="Arial" panose="020B0604020202020204" pitchFamily="34" charset="0"/>
        <a:buChar char="–"/>
        <a:defRPr sz="2800" kern="1200">
          <a:solidFill>
            <a:srgbClr val="46528C"/>
          </a:solidFill>
          <a:latin typeface="+mn-lt"/>
          <a:ea typeface="+mn-ea"/>
          <a:cs typeface="+mn-cs"/>
        </a:defRPr>
      </a:lvl2pPr>
      <a:lvl3pPr marL="1143000" indent="-228600" algn="l" rtl="0" eaLnBrk="1" fontAlgn="base" hangingPunct="1">
        <a:spcBef>
          <a:spcPct val="20000"/>
        </a:spcBef>
        <a:spcAft>
          <a:spcPct val="0"/>
        </a:spcAft>
        <a:buClr>
          <a:srgbClr val="FF0000"/>
        </a:buClr>
        <a:buFont typeface="Arial" panose="020B0604020202020204" pitchFamily="34" charset="0"/>
        <a:buChar char="•"/>
        <a:defRPr sz="2400" kern="1200">
          <a:solidFill>
            <a:srgbClr val="46528C"/>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rgbClr val="46528C"/>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rgbClr val="46528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hyperlink" Target="Jeroen%20deel%201.m4a" TargetMode="External"/><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hyperlink" Target="Jeroen%20deel%202.m4a" TargetMode="External"/><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7.xml"/><Relationship Id="rId5" Type="http://schemas.openxmlformats.org/officeDocument/2006/relationships/image" Target="../media/image3.gif"/><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0.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4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7.xml"/><Relationship Id="rId1" Type="http://schemas.openxmlformats.org/officeDocument/2006/relationships/slideLayout" Target="../slideLayouts/slideLayout28.xml"/><Relationship Id="rId5" Type="http://schemas.microsoft.com/office/2007/relationships/hdphoto" Target="../media/hdphoto1.wdp"/><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hyperlink" Target="manoelle%20deel%201.m4a" TargetMode="External"/><Relationship Id="rId2" Type="http://schemas.openxmlformats.org/officeDocument/2006/relationships/notesSlide" Target="../notesSlides/notesSlide3.xml"/><Relationship Id="rId1" Type="http://schemas.openxmlformats.org/officeDocument/2006/relationships/slideLayout" Target="../slideLayouts/slideLayout28.xml"/><Relationship Id="rId4" Type="http://schemas.openxmlformats.org/officeDocument/2006/relationships/comments" Target="../comments/commen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4.xml"/><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38.xml"/><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hyperlink" Target="manoelle%20deel%202.m4a" TargetMode="External"/><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1.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2.xml"/><Relationship Id="rId1" Type="http://schemas.openxmlformats.org/officeDocument/2006/relationships/slideLayout" Target="../slideLayouts/slideLayout33.xml"/></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3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6.xml"/></Relationships>
</file>

<file path=ppt/slides/_rels/slide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9.xml"/><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5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0.xml"/><Relationship Id="rId1" Type="http://schemas.openxmlformats.org/officeDocument/2006/relationships/slideLayout" Target="../slideLayouts/slideLayout3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0.xml"/></Relationships>
</file>

<file path=ppt/slides/_rels/slide5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4.xml"/><Relationship Id="rId1" Type="http://schemas.openxmlformats.org/officeDocument/2006/relationships/slideLayout" Target="../slideLayouts/slideLayout41.xml"/></Relationships>
</file>

<file path=ppt/slides/_rels/slide5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55.xml"/><Relationship Id="rId1" Type="http://schemas.openxmlformats.org/officeDocument/2006/relationships/slideLayout" Target="../slideLayouts/slideLayout4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3.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351584" y="1700808"/>
            <a:ext cx="7485856" cy="3168352"/>
          </a:xfrm>
        </p:spPr>
        <p:txBody>
          <a:bodyPr/>
          <a:lstStyle/>
          <a:p>
            <a:pPr>
              <a:lnSpc>
                <a:spcPct val="110000"/>
              </a:lnSpc>
            </a:pPr>
            <a:r>
              <a:rPr lang="nl-BE" sz="4800" dirty="0">
                <a:solidFill>
                  <a:schemeClr val="bg1"/>
                </a:solidFill>
                <a:latin typeface="Calibri"/>
                <a:cs typeface="Calibri"/>
              </a:rPr>
              <a:t>Geïntegreerde aanpak van burn-out in de huisartsenpraktijk</a:t>
            </a:r>
            <a:endParaRPr lang="nl-BE" sz="4000" dirty="0">
              <a:solidFill>
                <a:schemeClr val="bg1"/>
              </a:solidFill>
            </a:endParaRPr>
          </a:p>
        </p:txBody>
      </p:sp>
      <p:sp>
        <p:nvSpPr>
          <p:cNvPr id="5" name="Tekstvak 4"/>
          <p:cNvSpPr txBox="1"/>
          <p:nvPr/>
        </p:nvSpPr>
        <p:spPr>
          <a:xfrm>
            <a:off x="3716760" y="4149080"/>
            <a:ext cx="6120680" cy="369332"/>
          </a:xfrm>
          <a:prstGeom prst="rect">
            <a:avLst/>
          </a:prstGeom>
          <a:noFill/>
        </p:spPr>
        <p:txBody>
          <a:bodyPr wrap="square" rtlCol="0">
            <a:spAutoFit/>
          </a:bodyPr>
          <a:lstStyle/>
          <a:p>
            <a:r>
              <a:rPr lang="nl-BE" dirty="0">
                <a:solidFill>
                  <a:schemeClr val="bg1">
                    <a:lumMod val="50000"/>
                  </a:schemeClr>
                </a:solidFill>
              </a:rPr>
              <a:t>Samenwerking tussen huisarts en psycholoog </a:t>
            </a:r>
          </a:p>
        </p:txBody>
      </p:sp>
    </p:spTree>
    <p:extLst>
      <p:ext uri="{BB962C8B-B14F-4D97-AF65-F5344CB8AC3E}">
        <p14:creationId xmlns:p14="http://schemas.microsoft.com/office/powerpoint/2010/main" val="2281639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67408" y="274638"/>
            <a:ext cx="9577064" cy="774649"/>
          </a:xfrm>
        </p:spPr>
        <p:txBody>
          <a:bodyPr/>
          <a:lstStyle/>
          <a:p>
            <a:r>
              <a:rPr lang="nl-NL" dirty="0"/>
              <a:t>Differentiaaldiagnostiek</a:t>
            </a:r>
          </a:p>
        </p:txBody>
      </p:sp>
      <p:sp>
        <p:nvSpPr>
          <p:cNvPr id="2" name="Tijdelijke aanduiding voor inhoud 1"/>
          <p:cNvSpPr>
            <a:spLocks noGrp="1"/>
          </p:cNvSpPr>
          <p:nvPr>
            <p:ph idx="1"/>
          </p:nvPr>
        </p:nvSpPr>
        <p:spPr>
          <a:xfrm>
            <a:off x="551384" y="1321297"/>
            <a:ext cx="4752528" cy="5348064"/>
          </a:xfrm>
        </p:spPr>
        <p:txBody>
          <a:bodyPr/>
          <a:lstStyle/>
          <a:p>
            <a:pPr marL="0" indent="0">
              <a:spcBef>
                <a:spcPts val="0"/>
              </a:spcBef>
              <a:spcAft>
                <a:spcPts val="0"/>
              </a:spcAft>
              <a:buClr>
                <a:schemeClr val="accent3">
                  <a:lumMod val="75000"/>
                </a:schemeClr>
              </a:buClr>
              <a:buNone/>
            </a:pPr>
            <a:r>
              <a:rPr lang="nl-BE" b="1" dirty="0">
                <a:solidFill>
                  <a:schemeClr val="accent4">
                    <a:lumMod val="75000"/>
                  </a:schemeClr>
                </a:solidFill>
              </a:rPr>
              <a:t>Depressie</a:t>
            </a:r>
          </a:p>
          <a:p>
            <a:pPr>
              <a:spcBef>
                <a:spcPts val="0"/>
              </a:spcBef>
              <a:buClr>
                <a:schemeClr val="tx2"/>
              </a:buClr>
              <a:buFont typeface="Wingdings" panose="05000000000000000000" pitchFamily="2" charset="2"/>
              <a:buChar char="Ø"/>
            </a:pPr>
            <a:r>
              <a:rPr lang="nl-BE" sz="2800" dirty="0">
                <a:solidFill>
                  <a:schemeClr val="accent4">
                    <a:lumMod val="75000"/>
                  </a:schemeClr>
                </a:solidFill>
              </a:rPr>
              <a:t>Impact op stemming</a:t>
            </a:r>
          </a:p>
          <a:p>
            <a:pPr>
              <a:spcBef>
                <a:spcPts val="0"/>
              </a:spcBef>
              <a:buClr>
                <a:schemeClr val="tx2"/>
              </a:buClr>
              <a:buFont typeface="Wingdings" panose="05000000000000000000" pitchFamily="2" charset="2"/>
              <a:buChar char="Ø"/>
            </a:pPr>
            <a:r>
              <a:rPr lang="nl-BE" sz="2800" dirty="0">
                <a:solidFill>
                  <a:schemeClr val="accent4">
                    <a:lumMod val="75000"/>
                  </a:schemeClr>
                </a:solidFill>
              </a:rPr>
              <a:t>Rumineren over alle terreinen</a:t>
            </a:r>
          </a:p>
          <a:p>
            <a:pPr>
              <a:spcBef>
                <a:spcPts val="0"/>
              </a:spcBef>
              <a:buClr>
                <a:schemeClr val="tx2"/>
              </a:buClr>
              <a:buFont typeface="Wingdings" panose="05000000000000000000" pitchFamily="2" charset="2"/>
              <a:buChar char="Ø"/>
            </a:pPr>
            <a:r>
              <a:rPr lang="nl-BE" sz="2800" dirty="0">
                <a:solidFill>
                  <a:schemeClr val="accent4">
                    <a:lumMod val="75000"/>
                  </a:schemeClr>
                </a:solidFill>
              </a:rPr>
              <a:t>‘s Morgens moe</a:t>
            </a:r>
          </a:p>
          <a:p>
            <a:pPr>
              <a:spcBef>
                <a:spcPts val="0"/>
              </a:spcBef>
              <a:buClr>
                <a:schemeClr val="tx2"/>
              </a:buClr>
              <a:buFont typeface="Wingdings" panose="05000000000000000000" pitchFamily="2" charset="2"/>
              <a:buChar char="Ø"/>
            </a:pPr>
            <a:r>
              <a:rPr lang="nl-BE" sz="2800" dirty="0" err="1">
                <a:solidFill>
                  <a:schemeClr val="accent4">
                    <a:lumMod val="75000"/>
                  </a:schemeClr>
                </a:solidFill>
              </a:rPr>
              <a:t>Anhedonie</a:t>
            </a:r>
            <a:r>
              <a:rPr lang="nl-BE" sz="2800" dirty="0">
                <a:solidFill>
                  <a:schemeClr val="accent4">
                    <a:lumMod val="75000"/>
                  </a:schemeClr>
                </a:solidFill>
              </a:rPr>
              <a:t>, interesseverlies = ALGEMEEN</a:t>
            </a:r>
          </a:p>
          <a:p>
            <a:pPr>
              <a:spcBef>
                <a:spcPts val="0"/>
              </a:spcBef>
              <a:buClr>
                <a:schemeClr val="tx2"/>
              </a:buClr>
              <a:buFont typeface="Wingdings" panose="05000000000000000000" pitchFamily="2" charset="2"/>
              <a:buChar char="Ø"/>
            </a:pPr>
            <a:r>
              <a:rPr lang="nl-BE" sz="2800" dirty="0">
                <a:solidFill>
                  <a:schemeClr val="accent4">
                    <a:lumMod val="75000"/>
                  </a:schemeClr>
                </a:solidFill>
              </a:rPr>
              <a:t>gedachten aan dood en zelfdoding</a:t>
            </a:r>
          </a:p>
          <a:p>
            <a:pPr>
              <a:spcBef>
                <a:spcPts val="0"/>
              </a:spcBef>
              <a:buClr>
                <a:schemeClr val="tx2"/>
              </a:buClr>
              <a:buFont typeface="Wingdings" panose="05000000000000000000" pitchFamily="2" charset="2"/>
              <a:buChar char="Ø"/>
            </a:pPr>
            <a:r>
              <a:rPr lang="nl-BE" sz="2800" dirty="0">
                <a:solidFill>
                  <a:schemeClr val="accent4">
                    <a:lumMod val="75000"/>
                  </a:schemeClr>
                </a:solidFill>
              </a:rPr>
              <a:t>schuldgevoelens</a:t>
            </a:r>
          </a:p>
          <a:p>
            <a:pPr>
              <a:spcBef>
                <a:spcPts val="0"/>
              </a:spcBef>
              <a:buClr>
                <a:schemeClr val="tx2"/>
              </a:buClr>
              <a:buFont typeface="Wingdings" panose="05000000000000000000" pitchFamily="2" charset="2"/>
              <a:buChar char="Ø"/>
            </a:pPr>
            <a:r>
              <a:rPr lang="nl-BE" sz="2800" dirty="0">
                <a:solidFill>
                  <a:schemeClr val="accent4">
                    <a:lumMod val="75000"/>
                  </a:schemeClr>
                </a:solidFill>
              </a:rPr>
              <a:t>besluiteloosheid, concentratieproblemen</a:t>
            </a:r>
          </a:p>
          <a:p>
            <a:pPr marL="0" indent="0">
              <a:buNone/>
            </a:pPr>
            <a:endParaRPr lang="nl-BE" dirty="0"/>
          </a:p>
        </p:txBody>
      </p:sp>
      <p:sp>
        <p:nvSpPr>
          <p:cNvPr id="5" name="Rechthoek 4"/>
          <p:cNvSpPr/>
          <p:nvPr/>
        </p:nvSpPr>
        <p:spPr>
          <a:xfrm>
            <a:off x="5542656" y="1340768"/>
            <a:ext cx="6096000" cy="4339650"/>
          </a:xfrm>
          <a:prstGeom prst="rect">
            <a:avLst/>
          </a:prstGeom>
        </p:spPr>
        <p:txBody>
          <a:bodyPr>
            <a:spAutoFit/>
          </a:bodyPr>
          <a:lstStyle/>
          <a:p>
            <a:pPr>
              <a:spcBef>
                <a:spcPts val="0"/>
              </a:spcBef>
              <a:spcAft>
                <a:spcPts val="0"/>
              </a:spcAft>
              <a:buClr>
                <a:schemeClr val="accent3">
                  <a:lumMod val="75000"/>
                </a:schemeClr>
              </a:buClr>
            </a:pPr>
            <a:r>
              <a:rPr lang="nl-BE" sz="3200" b="1" dirty="0">
                <a:solidFill>
                  <a:schemeClr val="accent4">
                    <a:lumMod val="75000"/>
                  </a:schemeClr>
                </a:solidFill>
                <a:latin typeface="+mn-lt"/>
              </a:rPr>
              <a:t>Burn-out</a:t>
            </a:r>
          </a:p>
          <a:p>
            <a:pPr marL="342900" indent="-342900">
              <a:spcBef>
                <a:spcPts val="0"/>
              </a:spcBef>
              <a:buClr>
                <a:schemeClr val="tx2"/>
              </a:buClr>
              <a:buFont typeface="Wingdings" panose="05000000000000000000" pitchFamily="2" charset="2"/>
              <a:buChar char="Ø"/>
            </a:pPr>
            <a:r>
              <a:rPr lang="nl-BE" sz="2400" dirty="0">
                <a:solidFill>
                  <a:schemeClr val="accent4">
                    <a:lumMod val="75000"/>
                  </a:schemeClr>
                </a:solidFill>
                <a:latin typeface="+mn-lt"/>
              </a:rPr>
              <a:t>Impact op energieniveau (emotioneler als gevolg...)</a:t>
            </a:r>
          </a:p>
          <a:p>
            <a:pPr marL="342900" indent="-342900">
              <a:spcBef>
                <a:spcPts val="0"/>
              </a:spcBef>
              <a:buClr>
                <a:schemeClr val="tx2"/>
              </a:buClr>
              <a:buFont typeface="Wingdings" panose="05000000000000000000" pitchFamily="2" charset="2"/>
              <a:buChar char="Ø"/>
            </a:pPr>
            <a:r>
              <a:rPr lang="nl-BE" sz="2400" dirty="0">
                <a:solidFill>
                  <a:schemeClr val="accent4">
                    <a:lumMod val="75000"/>
                  </a:schemeClr>
                </a:solidFill>
                <a:latin typeface="+mn-lt"/>
              </a:rPr>
              <a:t>Piekeren = </a:t>
            </a:r>
            <a:r>
              <a:rPr lang="nl-BE" sz="2400" dirty="0" err="1">
                <a:solidFill>
                  <a:schemeClr val="accent4">
                    <a:lumMod val="75000"/>
                  </a:schemeClr>
                </a:solidFill>
                <a:latin typeface="+mn-lt"/>
              </a:rPr>
              <a:t>werkgerelateerd</a:t>
            </a:r>
            <a:endParaRPr lang="nl-BE" sz="2400" dirty="0">
              <a:solidFill>
                <a:schemeClr val="accent4">
                  <a:lumMod val="75000"/>
                </a:schemeClr>
              </a:solidFill>
              <a:latin typeface="+mn-lt"/>
            </a:endParaRPr>
          </a:p>
          <a:p>
            <a:pPr marL="342900" indent="-342900">
              <a:spcBef>
                <a:spcPts val="0"/>
              </a:spcBef>
              <a:buClr>
                <a:schemeClr val="tx2"/>
              </a:buClr>
              <a:buFont typeface="Wingdings" panose="05000000000000000000" pitchFamily="2" charset="2"/>
              <a:buChar char="Ø"/>
            </a:pPr>
            <a:r>
              <a:rPr lang="nl-BE" sz="2400" dirty="0">
                <a:solidFill>
                  <a:schemeClr val="accent4">
                    <a:lumMod val="75000"/>
                  </a:schemeClr>
                </a:solidFill>
                <a:latin typeface="+mn-lt"/>
              </a:rPr>
              <a:t>‘s Avonds moe</a:t>
            </a:r>
          </a:p>
          <a:p>
            <a:pPr marL="342900" indent="-342900">
              <a:spcBef>
                <a:spcPts val="0"/>
              </a:spcBef>
              <a:buClr>
                <a:schemeClr val="tx2"/>
              </a:buClr>
              <a:buFont typeface="Wingdings" panose="05000000000000000000" pitchFamily="2" charset="2"/>
              <a:buChar char="Ø"/>
            </a:pPr>
            <a:r>
              <a:rPr lang="nl-BE" sz="2400" dirty="0">
                <a:solidFill>
                  <a:schemeClr val="accent4">
                    <a:lumMod val="75000"/>
                  </a:schemeClr>
                </a:solidFill>
                <a:latin typeface="+mn-lt"/>
              </a:rPr>
              <a:t>Minder plezier, omdat men het niet meer kan opbrengen</a:t>
            </a:r>
          </a:p>
          <a:p>
            <a:pPr marL="342900" indent="-342900">
              <a:spcBef>
                <a:spcPts val="0"/>
              </a:spcBef>
              <a:buClr>
                <a:schemeClr val="tx2"/>
              </a:buClr>
              <a:buFont typeface="Wingdings" panose="05000000000000000000" pitchFamily="2" charset="2"/>
              <a:buChar char="Ø"/>
            </a:pPr>
            <a:r>
              <a:rPr lang="nl-BE" sz="2400" dirty="0">
                <a:solidFill>
                  <a:schemeClr val="accent4">
                    <a:lumMod val="75000"/>
                  </a:schemeClr>
                </a:solidFill>
                <a:latin typeface="+mn-lt"/>
              </a:rPr>
              <a:t>Geen zelfmoordgedachten, vitale indruk</a:t>
            </a:r>
          </a:p>
          <a:p>
            <a:pPr marL="342900" indent="-342900">
              <a:spcBef>
                <a:spcPts val="0"/>
              </a:spcBef>
              <a:buClr>
                <a:schemeClr val="tx2"/>
              </a:buClr>
              <a:buFont typeface="Wingdings" panose="05000000000000000000" pitchFamily="2" charset="2"/>
              <a:buChar char="Ø"/>
            </a:pPr>
            <a:r>
              <a:rPr lang="nl-BE" sz="2400" dirty="0">
                <a:solidFill>
                  <a:schemeClr val="accent4">
                    <a:lumMod val="75000"/>
                  </a:schemeClr>
                </a:solidFill>
                <a:latin typeface="+mn-lt"/>
              </a:rPr>
              <a:t>Schuldgevoelens </a:t>
            </a:r>
            <a:r>
              <a:rPr lang="nl-BE" sz="2400" dirty="0" err="1">
                <a:solidFill>
                  <a:schemeClr val="accent4">
                    <a:lumMod val="75000"/>
                  </a:schemeClr>
                </a:solidFill>
                <a:latin typeface="+mn-lt"/>
              </a:rPr>
              <a:t>inleefbaar</a:t>
            </a:r>
            <a:endParaRPr lang="nl-BE" sz="2400" dirty="0">
              <a:solidFill>
                <a:schemeClr val="accent4">
                  <a:lumMod val="75000"/>
                </a:schemeClr>
              </a:solidFill>
              <a:latin typeface="+mn-lt"/>
            </a:endParaRPr>
          </a:p>
          <a:p>
            <a:pPr marL="342900" indent="-342900">
              <a:spcBef>
                <a:spcPts val="0"/>
              </a:spcBef>
              <a:buClr>
                <a:schemeClr val="tx2"/>
              </a:buClr>
              <a:buFont typeface="Wingdings" panose="05000000000000000000" pitchFamily="2" charset="2"/>
              <a:buChar char="Ø"/>
            </a:pPr>
            <a:r>
              <a:rPr lang="nl-BE" sz="2400" dirty="0">
                <a:solidFill>
                  <a:schemeClr val="accent4">
                    <a:lumMod val="75000"/>
                  </a:schemeClr>
                </a:solidFill>
                <a:latin typeface="+mn-lt"/>
              </a:rPr>
              <a:t>Besluiteloosheid: </a:t>
            </a:r>
            <a:r>
              <a:rPr lang="nl-BE" sz="2400" dirty="0" err="1">
                <a:solidFill>
                  <a:schemeClr val="accent4">
                    <a:lumMod val="75000"/>
                  </a:schemeClr>
                </a:solidFill>
                <a:latin typeface="+mn-lt"/>
              </a:rPr>
              <a:t>nav</a:t>
            </a:r>
            <a:r>
              <a:rPr lang="nl-BE" sz="2400" dirty="0">
                <a:solidFill>
                  <a:schemeClr val="accent4">
                    <a:lumMod val="75000"/>
                  </a:schemeClr>
                </a:solidFill>
                <a:latin typeface="+mn-lt"/>
              </a:rPr>
              <a:t> vermoeidheid, problemen op het werk, ...</a:t>
            </a:r>
          </a:p>
        </p:txBody>
      </p:sp>
    </p:spTree>
    <p:extLst>
      <p:ext uri="{BB962C8B-B14F-4D97-AF65-F5344CB8AC3E}">
        <p14:creationId xmlns:p14="http://schemas.microsoft.com/office/powerpoint/2010/main" val="816417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67408" y="274638"/>
            <a:ext cx="9577064" cy="774649"/>
          </a:xfrm>
        </p:spPr>
        <p:txBody>
          <a:bodyPr/>
          <a:lstStyle/>
          <a:p>
            <a:r>
              <a:rPr lang="nl-NL" dirty="0"/>
              <a:t>Casus Jeroen, 33 jaar</a:t>
            </a:r>
          </a:p>
        </p:txBody>
      </p:sp>
      <p:sp>
        <p:nvSpPr>
          <p:cNvPr id="2" name="Tijdelijke aanduiding voor inhoud 1"/>
          <p:cNvSpPr>
            <a:spLocks noGrp="1"/>
          </p:cNvSpPr>
          <p:nvPr>
            <p:ph idx="1"/>
          </p:nvPr>
        </p:nvSpPr>
        <p:spPr>
          <a:xfrm>
            <a:off x="551384" y="1321297"/>
            <a:ext cx="10585176" cy="5348064"/>
          </a:xfrm>
        </p:spPr>
        <p:txBody>
          <a:bodyPr/>
          <a:lstStyle/>
          <a:p>
            <a:pPr>
              <a:buClr>
                <a:schemeClr val="tx2"/>
              </a:buClr>
              <a:buFont typeface="Wingdings" panose="05000000000000000000" pitchFamily="2" charset="2"/>
              <a:buChar char="§"/>
            </a:pPr>
            <a:endParaRPr lang="nl-BE" sz="2000" i="1" dirty="0"/>
          </a:p>
          <a:p>
            <a:pPr>
              <a:buClr>
                <a:schemeClr val="tx2"/>
              </a:buClr>
              <a:buFont typeface="Wingdings" panose="05000000000000000000" pitchFamily="2" charset="2"/>
              <a:buChar char="§"/>
            </a:pPr>
            <a:r>
              <a:rPr lang="nl-BE" sz="2000" i="1" dirty="0">
                <a:hlinkClick r:id="rId3" action="ppaction://hlinkfile">
                  <a:extLst>
                    <a:ext uri="{A12FA001-AC4F-418D-AE19-62706E023703}">
                      <ahyp:hlinkClr xmlns:ahyp="http://schemas.microsoft.com/office/drawing/2018/hyperlinkcolor" xmlns="" val="tx"/>
                    </a:ext>
                  </a:extLst>
                </a:hlinkClick>
              </a:rPr>
              <a:t>Jeroen deel 1.m4a</a:t>
            </a:r>
            <a:endParaRPr lang="nl-BE" sz="2000" i="1" dirty="0"/>
          </a:p>
          <a:p>
            <a:pPr>
              <a:buClr>
                <a:schemeClr val="tx2"/>
              </a:buClr>
              <a:buFont typeface="Wingdings" panose="05000000000000000000" pitchFamily="2" charset="2"/>
              <a:buChar char="§"/>
            </a:pPr>
            <a:r>
              <a:rPr lang="nl-BE" sz="2000" i="1" dirty="0"/>
              <a:t>“ik slaap de laatste tijd zo slecht, waardoor ik me afvraag of slaapmedicatie niet zinvol zou kunnen zijn. Ik pieker de hele nacht door. Doordat ik te weinig slaap, is mijn pijp tegen de middag al terug uit. Ik ben ook niet fris in mijn hoofd en daardoor begin ik echt dingen te vergeten. Ik kan het me niet veroorloven om fouten te maken op het werk. Als ik beter zou slapen, zou dat volgens mij een groot verschil maken. Soms drink ik wel eens een </a:t>
            </a:r>
            <a:r>
              <a:rPr lang="nl-BE" sz="2000" i="1" dirty="0" err="1"/>
              <a:t>whiskey</a:t>
            </a:r>
            <a:r>
              <a:rPr lang="nl-BE" sz="2000" i="1" dirty="0"/>
              <a:t> om in slaap te vallen, maar ik wil daar niet aan verslaafd geraken”</a:t>
            </a:r>
          </a:p>
          <a:p>
            <a:pPr marL="0" indent="0">
              <a:buClr>
                <a:schemeClr val="tx2"/>
              </a:buClr>
              <a:buNone/>
            </a:pPr>
            <a:endParaRPr lang="nl-BE" sz="2000" i="1" dirty="0"/>
          </a:p>
          <a:p>
            <a:pPr algn="just" fontAlgn="auto">
              <a:spcBef>
                <a:spcPts val="600"/>
              </a:spcBef>
              <a:spcAft>
                <a:spcPts val="600"/>
              </a:spcAft>
              <a:buClr>
                <a:schemeClr val="accent6">
                  <a:lumMod val="75000"/>
                </a:schemeClr>
              </a:buClr>
              <a:buFont typeface="Wingdings" panose="05000000000000000000" pitchFamily="2" charset="2"/>
              <a:buChar char="Ø"/>
            </a:pPr>
            <a:r>
              <a:rPr lang="nl-NL" sz="2400" dirty="0">
                <a:solidFill>
                  <a:schemeClr val="accent6">
                    <a:lumMod val="75000"/>
                  </a:schemeClr>
                </a:solidFill>
              </a:rPr>
              <a:t>Paar ideeën voor in de </a:t>
            </a:r>
            <a:r>
              <a:rPr lang="nl-NL" sz="2400" dirty="0" err="1">
                <a:solidFill>
                  <a:schemeClr val="accent6">
                    <a:lumMod val="75000"/>
                  </a:schemeClr>
                </a:solidFill>
              </a:rPr>
              <a:t>binnencirkel</a:t>
            </a:r>
            <a:r>
              <a:rPr lang="nl-NL" sz="2400" dirty="0">
                <a:solidFill>
                  <a:schemeClr val="accent6">
                    <a:lumMod val="75000"/>
                  </a:schemeClr>
                </a:solidFill>
              </a:rPr>
              <a:t>/ buitencirkel?</a:t>
            </a:r>
          </a:p>
          <a:p>
            <a:pPr algn="just" fontAlgn="auto">
              <a:spcBef>
                <a:spcPts val="600"/>
              </a:spcBef>
              <a:spcAft>
                <a:spcPts val="600"/>
              </a:spcAft>
              <a:buClr>
                <a:schemeClr val="accent6">
                  <a:lumMod val="75000"/>
                </a:schemeClr>
              </a:buClr>
              <a:buFont typeface="Wingdings" panose="05000000000000000000" pitchFamily="2" charset="2"/>
              <a:buChar char="Ø"/>
            </a:pPr>
            <a:r>
              <a:rPr lang="nl-NL" sz="2400" dirty="0">
                <a:solidFill>
                  <a:schemeClr val="accent6">
                    <a:lumMod val="75000"/>
                  </a:schemeClr>
                </a:solidFill>
              </a:rPr>
              <a:t>Bepaalde zaken die je zeker nog zou vragen (om de psychische component verder te exploreren?</a:t>
            </a:r>
            <a:endParaRPr lang="nl-BE" sz="2400" dirty="0">
              <a:solidFill>
                <a:schemeClr val="accent6">
                  <a:lumMod val="75000"/>
                </a:schemeClr>
              </a:solidFill>
            </a:endParaRPr>
          </a:p>
        </p:txBody>
      </p:sp>
    </p:spTree>
    <p:extLst>
      <p:ext uri="{BB962C8B-B14F-4D97-AF65-F5344CB8AC3E}">
        <p14:creationId xmlns:p14="http://schemas.microsoft.com/office/powerpoint/2010/main" val="11215741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67408" y="274638"/>
            <a:ext cx="9577064" cy="774649"/>
          </a:xfrm>
        </p:spPr>
        <p:txBody>
          <a:bodyPr/>
          <a:lstStyle/>
          <a:p>
            <a:r>
              <a:rPr lang="nl-NL" dirty="0"/>
              <a:t>Casus Jeroen, 33 jaar</a:t>
            </a:r>
          </a:p>
        </p:txBody>
      </p:sp>
      <p:sp>
        <p:nvSpPr>
          <p:cNvPr id="2" name="Tijdelijke aanduiding voor inhoud 1"/>
          <p:cNvSpPr>
            <a:spLocks noGrp="1"/>
          </p:cNvSpPr>
          <p:nvPr>
            <p:ph idx="1"/>
          </p:nvPr>
        </p:nvSpPr>
        <p:spPr>
          <a:xfrm>
            <a:off x="551384" y="1321297"/>
            <a:ext cx="10585176" cy="5348064"/>
          </a:xfrm>
        </p:spPr>
        <p:txBody>
          <a:bodyPr/>
          <a:lstStyle/>
          <a:p>
            <a:pPr>
              <a:buClr>
                <a:schemeClr val="tx2"/>
              </a:buClr>
              <a:buFont typeface="Wingdings" panose="05000000000000000000" pitchFamily="2" charset="2"/>
              <a:buChar char="§"/>
            </a:pPr>
            <a:r>
              <a:rPr lang="nl-BE" sz="1600" i="1" dirty="0">
                <a:hlinkClick r:id="rId3" action="ppaction://hlinkfile">
                  <a:extLst>
                    <a:ext uri="{A12FA001-AC4F-418D-AE19-62706E023703}">
                      <ahyp:hlinkClr xmlns:ahyp="http://schemas.microsoft.com/office/drawing/2018/hyperlinkcolor" xmlns="" val="tx"/>
                    </a:ext>
                  </a:extLst>
                </a:hlinkClick>
              </a:rPr>
              <a:t>Jeroen deel 2.m4a</a:t>
            </a:r>
            <a:endParaRPr lang="nl-BE" sz="1600" i="1" dirty="0"/>
          </a:p>
          <a:p>
            <a:pPr>
              <a:buClr>
                <a:schemeClr val="tx2"/>
              </a:buClr>
              <a:buFont typeface="Wingdings" panose="05000000000000000000" pitchFamily="2" charset="2"/>
              <a:buChar char="§"/>
            </a:pPr>
            <a:r>
              <a:rPr lang="nl-BE" sz="1600" i="1" dirty="0"/>
              <a:t>“Hoe lang ik al slecht slaap? </a:t>
            </a:r>
            <a:r>
              <a:rPr lang="nl-BE" sz="1600" i="1" dirty="0" err="1"/>
              <a:t>Pffff</a:t>
            </a:r>
            <a:r>
              <a:rPr lang="nl-BE" sz="1600" i="1" dirty="0"/>
              <a:t>, dat kan ik niet direct zeggen. Tot een jaar geleden zou ik nog van mezelf gezegd hebben dat ik een goeie slaper was. Ik kon me niet inbeelden hoe het zou zijn om slecht te slapen. Dat kan ik nu wel!! Het is met ups en downs, maar het wordt wel erger sowieso. Soms slaap ik echt maar drie uur per nacht. Een jaar geleden hadden ze me een promotie beloofd. Ik heb er super hard voor geknokt. ik zou dan ook met het gezin naar het buitenland verhuizen. Toen alles bijna in kannen en kruiken was, ging het niet door. In het gezin heeft dat ook wel voor gedoe gezorgd. Een andere collega heeft uiteindelijk de promotie gekregen. Er is nooit een deftige verklaring gekomen.  Ondertussen zit ik wel in een andere functie, maar om die functie heb ik nooit echt gevraagd. Ik krijg wel een hoger loon en heb een job met een schone titel, maar daarmee is alles gezegd. Het team waarmee ik graag samenwerkte, daar heb ik afscheid van moeten nemen. De baas voor wie ik nu werk, behandelt me wat als zijn slaafje. Ik vind het ook moeilijk om voor mezelf op te komen. ‘s avonds reageer ik dat dan af op de vrouw en de kinderen. En ook op mijn schoonmoeder, die sinds een half jaar bij ons inwoont. Ze is dement en kan niet voor zichzelf zorgen. Mijn vrouw heeft haar in huis genomen, hoewel ik er absoluut niet achter stond. Soms sta ik niet genoeg op mijn strepen denk ik. Maar in huis is er dus ook weinig rust.</a:t>
            </a:r>
            <a:br>
              <a:rPr lang="nl-BE" sz="1600" i="1" dirty="0"/>
            </a:br>
            <a:r>
              <a:rPr lang="nl-BE" sz="1600" i="1" dirty="0"/>
              <a:t>Ik voel dat ik op het werk veel minder gedreven ben om het goed te doen. Maar anderzijds wil ik wel bewijzen dat ze destijds de foute keuze hebben gemaakt, dus ik probeer om mijn kop niet te laten hangen. Maar daardoor ben ik ‘s avonds kapot. Vroeger was ik trainer van een jeugd basketbalploeg, maar dat doe ik nu niet meer. Ik probeer op tijd te slapen, in de hoop dat ik de volgende dag fris ben. Maar </a:t>
            </a:r>
            <a:r>
              <a:rPr lang="nl-BE" sz="1600" i="1" dirty="0" err="1"/>
              <a:t>voila</a:t>
            </a:r>
            <a:r>
              <a:rPr lang="nl-BE" sz="1600" i="1" dirty="0"/>
              <a:t>, slapen lukt dus niet… daarom had ik aan slaapmedicatie gedacht.”</a:t>
            </a:r>
            <a:endParaRPr lang="nl-BE" sz="1800" i="1" dirty="0"/>
          </a:p>
          <a:p>
            <a:pPr>
              <a:buClr>
                <a:schemeClr val="tx2"/>
              </a:buClr>
              <a:buFont typeface="Wingdings" panose="05000000000000000000" pitchFamily="2" charset="2"/>
              <a:buChar char="§"/>
            </a:pPr>
            <a:endParaRPr lang="nl-BE" sz="2000" dirty="0"/>
          </a:p>
          <a:p>
            <a:pPr marL="363538" lvl="0" indent="-363538" fontAlgn="auto">
              <a:spcBef>
                <a:spcPts val="600"/>
              </a:spcBef>
              <a:spcAft>
                <a:spcPts val="600"/>
              </a:spcAft>
              <a:buClr>
                <a:schemeClr val="accent6">
                  <a:lumMod val="75000"/>
                </a:schemeClr>
              </a:buClr>
              <a:buFont typeface="Wingdings" panose="05000000000000000000" pitchFamily="2" charset="2"/>
              <a:buChar char="Ø"/>
            </a:pPr>
            <a:r>
              <a:rPr lang="nl-BE" sz="2000" dirty="0">
                <a:solidFill>
                  <a:schemeClr val="accent6">
                    <a:lumMod val="75000"/>
                  </a:schemeClr>
                </a:solidFill>
              </a:rPr>
              <a:t>Hoe schatten jullie de situatie van Jeroen in?</a:t>
            </a:r>
          </a:p>
          <a:p>
            <a:pPr>
              <a:buClr>
                <a:schemeClr val="tx2"/>
              </a:buClr>
              <a:buFont typeface="Wingdings" panose="05000000000000000000" pitchFamily="2" charset="2"/>
              <a:buChar char="§"/>
            </a:pPr>
            <a:endParaRPr lang="nl-BE" sz="2000" dirty="0"/>
          </a:p>
          <a:p>
            <a:pPr marL="0" indent="0">
              <a:buNone/>
            </a:pPr>
            <a:endParaRPr lang="nl-BE" dirty="0"/>
          </a:p>
        </p:txBody>
      </p:sp>
    </p:spTree>
    <p:extLst>
      <p:ext uri="{BB962C8B-B14F-4D97-AF65-F5344CB8AC3E}">
        <p14:creationId xmlns:p14="http://schemas.microsoft.com/office/powerpoint/2010/main" val="3362494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67408" y="274638"/>
            <a:ext cx="9577064" cy="774649"/>
          </a:xfrm>
        </p:spPr>
        <p:txBody>
          <a:bodyPr/>
          <a:lstStyle/>
          <a:p>
            <a:r>
              <a:rPr lang="nl-BE" u="sng" dirty="0"/>
              <a:t>K</a:t>
            </a:r>
            <a:r>
              <a:rPr lang="nl-BE" dirty="0"/>
              <a:t> = O x P  (Paul Rijnders)</a:t>
            </a:r>
            <a:endParaRPr lang="nl-NL" dirty="0"/>
          </a:p>
        </p:txBody>
      </p:sp>
      <p:sp>
        <p:nvSpPr>
          <p:cNvPr id="5" name="Tekstvak 4">
            <a:extLst>
              <a:ext uri="{FF2B5EF4-FFF2-40B4-BE49-F238E27FC236}">
                <a16:creationId xmlns:a16="http://schemas.microsoft.com/office/drawing/2014/main" xmlns="" id="{60F2F79F-E595-405D-A997-90F0B73A7801}"/>
              </a:ext>
            </a:extLst>
          </p:cNvPr>
          <p:cNvSpPr txBox="1"/>
          <p:nvPr/>
        </p:nvSpPr>
        <p:spPr>
          <a:xfrm>
            <a:off x="1333128" y="2420888"/>
            <a:ext cx="1440160" cy="369332"/>
          </a:xfrm>
          <a:prstGeom prst="rect">
            <a:avLst/>
          </a:prstGeom>
          <a:solidFill>
            <a:schemeClr val="accent2">
              <a:lumMod val="60000"/>
              <a:lumOff val="40000"/>
            </a:schemeClr>
          </a:solidFill>
        </p:spPr>
        <p:txBody>
          <a:bodyPr wrap="square" rtlCol="0">
            <a:spAutoFit/>
          </a:bodyPr>
          <a:lstStyle/>
          <a:p>
            <a:r>
              <a:rPr lang="nl-BE" dirty="0">
                <a:solidFill>
                  <a:schemeClr val="bg1"/>
                </a:solidFill>
              </a:rPr>
              <a:t>K</a:t>
            </a:r>
            <a:endParaRPr lang="en-GB" dirty="0">
              <a:solidFill>
                <a:schemeClr val="bg1"/>
              </a:solidFill>
            </a:endParaRPr>
          </a:p>
        </p:txBody>
      </p:sp>
      <p:sp>
        <p:nvSpPr>
          <p:cNvPr id="6" name="Tekstvak 5">
            <a:extLst>
              <a:ext uri="{FF2B5EF4-FFF2-40B4-BE49-F238E27FC236}">
                <a16:creationId xmlns:a16="http://schemas.microsoft.com/office/drawing/2014/main" xmlns="" id="{7A562A0E-4E6D-4D50-BD75-715FE12AB5BD}"/>
              </a:ext>
            </a:extLst>
          </p:cNvPr>
          <p:cNvSpPr txBox="1"/>
          <p:nvPr/>
        </p:nvSpPr>
        <p:spPr>
          <a:xfrm>
            <a:off x="1342306" y="2883783"/>
            <a:ext cx="1440160" cy="369332"/>
          </a:xfrm>
          <a:prstGeom prst="rect">
            <a:avLst/>
          </a:prstGeom>
          <a:solidFill>
            <a:schemeClr val="accent2">
              <a:lumMod val="60000"/>
              <a:lumOff val="40000"/>
            </a:schemeClr>
          </a:solidFill>
        </p:spPr>
        <p:txBody>
          <a:bodyPr wrap="square" rtlCol="0">
            <a:spAutoFit/>
          </a:bodyPr>
          <a:lstStyle/>
          <a:p>
            <a:r>
              <a:rPr lang="nl-BE" dirty="0">
                <a:solidFill>
                  <a:schemeClr val="bg1"/>
                </a:solidFill>
              </a:rPr>
              <a:t>Klachten</a:t>
            </a:r>
            <a:endParaRPr lang="en-GB" dirty="0">
              <a:solidFill>
                <a:schemeClr val="bg1"/>
              </a:solidFill>
            </a:endParaRPr>
          </a:p>
        </p:txBody>
      </p:sp>
      <p:sp>
        <p:nvSpPr>
          <p:cNvPr id="7" name="Tekstvak 6">
            <a:extLst>
              <a:ext uri="{FF2B5EF4-FFF2-40B4-BE49-F238E27FC236}">
                <a16:creationId xmlns:a16="http://schemas.microsoft.com/office/drawing/2014/main" xmlns="" id="{0207BB1C-F4BC-44D7-995C-FC07D719E920}"/>
              </a:ext>
            </a:extLst>
          </p:cNvPr>
          <p:cNvSpPr txBox="1"/>
          <p:nvPr/>
        </p:nvSpPr>
        <p:spPr>
          <a:xfrm>
            <a:off x="3565376" y="2420888"/>
            <a:ext cx="2520278" cy="369332"/>
          </a:xfrm>
          <a:prstGeom prst="rect">
            <a:avLst/>
          </a:prstGeom>
          <a:solidFill>
            <a:schemeClr val="accent3">
              <a:lumMod val="60000"/>
              <a:lumOff val="40000"/>
            </a:schemeClr>
          </a:solidFill>
        </p:spPr>
        <p:txBody>
          <a:bodyPr wrap="square" rtlCol="0">
            <a:spAutoFit/>
          </a:bodyPr>
          <a:lstStyle/>
          <a:p>
            <a:r>
              <a:rPr lang="nl-BE" dirty="0">
                <a:solidFill>
                  <a:schemeClr val="bg1"/>
                </a:solidFill>
              </a:rPr>
              <a:t>O</a:t>
            </a:r>
            <a:endParaRPr lang="en-GB" dirty="0">
              <a:solidFill>
                <a:schemeClr val="bg1"/>
              </a:solidFill>
            </a:endParaRPr>
          </a:p>
        </p:txBody>
      </p:sp>
      <p:sp>
        <p:nvSpPr>
          <p:cNvPr id="8" name="Tekstvak 7">
            <a:extLst>
              <a:ext uri="{FF2B5EF4-FFF2-40B4-BE49-F238E27FC236}">
                <a16:creationId xmlns:a16="http://schemas.microsoft.com/office/drawing/2014/main" xmlns="" id="{9E8276D8-3571-49D5-AABA-CF6184D7ADC9}"/>
              </a:ext>
            </a:extLst>
          </p:cNvPr>
          <p:cNvSpPr txBox="1"/>
          <p:nvPr/>
        </p:nvSpPr>
        <p:spPr>
          <a:xfrm>
            <a:off x="3565375" y="2883783"/>
            <a:ext cx="2520279" cy="369332"/>
          </a:xfrm>
          <a:prstGeom prst="rect">
            <a:avLst/>
          </a:prstGeom>
          <a:solidFill>
            <a:schemeClr val="accent3">
              <a:lumMod val="60000"/>
              <a:lumOff val="40000"/>
            </a:schemeClr>
          </a:solidFill>
        </p:spPr>
        <p:txBody>
          <a:bodyPr wrap="square" rtlCol="0">
            <a:spAutoFit/>
          </a:bodyPr>
          <a:lstStyle>
            <a:defPPr>
              <a:defRPr lang="nl-BE"/>
            </a:defPPr>
            <a:lvl1pPr>
              <a:defRPr>
                <a:solidFill>
                  <a:schemeClr val="bg1"/>
                </a:solidFill>
              </a:defRPr>
            </a:lvl1pPr>
          </a:lstStyle>
          <a:p>
            <a:r>
              <a:rPr lang="nl-BE"/>
              <a:t>Omstandigheden</a:t>
            </a:r>
            <a:endParaRPr lang="en-GB" dirty="0"/>
          </a:p>
        </p:txBody>
      </p:sp>
      <p:sp>
        <p:nvSpPr>
          <p:cNvPr id="9" name="Tekstvak 8">
            <a:extLst>
              <a:ext uri="{FF2B5EF4-FFF2-40B4-BE49-F238E27FC236}">
                <a16:creationId xmlns:a16="http://schemas.microsoft.com/office/drawing/2014/main" xmlns="" id="{EB9CF41A-9F03-4CBA-9E63-FFF79FEFF238}"/>
              </a:ext>
            </a:extLst>
          </p:cNvPr>
          <p:cNvSpPr txBox="1"/>
          <p:nvPr/>
        </p:nvSpPr>
        <p:spPr>
          <a:xfrm>
            <a:off x="6384032" y="2420888"/>
            <a:ext cx="2900908" cy="369332"/>
          </a:xfrm>
          <a:prstGeom prst="rect">
            <a:avLst/>
          </a:prstGeom>
          <a:solidFill>
            <a:schemeClr val="accent3">
              <a:lumMod val="60000"/>
              <a:lumOff val="40000"/>
            </a:schemeClr>
          </a:solidFill>
        </p:spPr>
        <p:txBody>
          <a:bodyPr wrap="square" rtlCol="0">
            <a:spAutoFit/>
          </a:bodyPr>
          <a:lstStyle>
            <a:defPPr>
              <a:defRPr lang="nl-BE"/>
            </a:defPPr>
            <a:lvl1pPr>
              <a:defRPr>
                <a:solidFill>
                  <a:schemeClr val="bg1"/>
                </a:solidFill>
              </a:defRPr>
            </a:lvl1pPr>
          </a:lstStyle>
          <a:p>
            <a:r>
              <a:rPr lang="nl-BE" dirty="0"/>
              <a:t>P</a:t>
            </a:r>
            <a:endParaRPr lang="en-GB" dirty="0"/>
          </a:p>
        </p:txBody>
      </p:sp>
      <p:sp>
        <p:nvSpPr>
          <p:cNvPr id="10" name="Tekstvak 9">
            <a:extLst>
              <a:ext uri="{FF2B5EF4-FFF2-40B4-BE49-F238E27FC236}">
                <a16:creationId xmlns:a16="http://schemas.microsoft.com/office/drawing/2014/main" xmlns="" id="{C9CE5F6A-21D3-41F0-A090-365D47C2A01D}"/>
              </a:ext>
            </a:extLst>
          </p:cNvPr>
          <p:cNvSpPr txBox="1"/>
          <p:nvPr/>
        </p:nvSpPr>
        <p:spPr>
          <a:xfrm>
            <a:off x="6384031" y="2862054"/>
            <a:ext cx="2900909" cy="369332"/>
          </a:xfrm>
          <a:prstGeom prst="rect">
            <a:avLst/>
          </a:prstGeom>
          <a:solidFill>
            <a:schemeClr val="accent3">
              <a:lumMod val="60000"/>
              <a:lumOff val="40000"/>
            </a:schemeClr>
          </a:solidFill>
        </p:spPr>
        <p:txBody>
          <a:bodyPr wrap="square" rtlCol="0">
            <a:spAutoFit/>
          </a:bodyPr>
          <a:lstStyle>
            <a:defPPr>
              <a:defRPr lang="nl-BE"/>
            </a:defPPr>
            <a:lvl1pPr>
              <a:defRPr>
                <a:solidFill>
                  <a:schemeClr val="bg1"/>
                </a:solidFill>
              </a:defRPr>
            </a:lvl1pPr>
          </a:lstStyle>
          <a:p>
            <a:r>
              <a:rPr lang="nl-BE" dirty="0"/>
              <a:t>Persoonlijke stijl</a:t>
            </a:r>
            <a:endParaRPr lang="en-GB" dirty="0"/>
          </a:p>
        </p:txBody>
      </p:sp>
      <p:sp>
        <p:nvSpPr>
          <p:cNvPr id="11" name="Tekstvak 10">
            <a:extLst>
              <a:ext uri="{FF2B5EF4-FFF2-40B4-BE49-F238E27FC236}">
                <a16:creationId xmlns:a16="http://schemas.microsoft.com/office/drawing/2014/main" xmlns="" id="{CC4794D9-C49B-458D-A914-23C65BFEBEC8}"/>
              </a:ext>
            </a:extLst>
          </p:cNvPr>
          <p:cNvSpPr txBox="1"/>
          <p:nvPr/>
        </p:nvSpPr>
        <p:spPr>
          <a:xfrm>
            <a:off x="2989312" y="2420888"/>
            <a:ext cx="432048" cy="369332"/>
          </a:xfrm>
          <a:prstGeom prst="rect">
            <a:avLst/>
          </a:prstGeom>
          <a:noFill/>
        </p:spPr>
        <p:txBody>
          <a:bodyPr wrap="square" rtlCol="0">
            <a:spAutoFit/>
          </a:bodyPr>
          <a:lstStyle/>
          <a:p>
            <a:r>
              <a:rPr lang="nl-BE" dirty="0"/>
              <a:t>=</a:t>
            </a:r>
            <a:endParaRPr lang="en-GB" dirty="0"/>
          </a:p>
        </p:txBody>
      </p:sp>
      <p:sp>
        <p:nvSpPr>
          <p:cNvPr id="12" name="Tekstvak 11">
            <a:extLst>
              <a:ext uri="{FF2B5EF4-FFF2-40B4-BE49-F238E27FC236}">
                <a16:creationId xmlns:a16="http://schemas.microsoft.com/office/drawing/2014/main" xmlns="" id="{D50FD504-3492-436E-9F23-5DA22B249D36}"/>
              </a:ext>
            </a:extLst>
          </p:cNvPr>
          <p:cNvSpPr txBox="1"/>
          <p:nvPr/>
        </p:nvSpPr>
        <p:spPr>
          <a:xfrm>
            <a:off x="2989312" y="2860169"/>
            <a:ext cx="432048" cy="369332"/>
          </a:xfrm>
          <a:prstGeom prst="rect">
            <a:avLst/>
          </a:prstGeom>
          <a:noFill/>
        </p:spPr>
        <p:txBody>
          <a:bodyPr wrap="square" rtlCol="0">
            <a:spAutoFit/>
          </a:bodyPr>
          <a:lstStyle/>
          <a:p>
            <a:r>
              <a:rPr lang="nl-BE" dirty="0"/>
              <a:t>=</a:t>
            </a:r>
            <a:endParaRPr lang="en-GB" dirty="0"/>
          </a:p>
        </p:txBody>
      </p:sp>
      <p:sp>
        <p:nvSpPr>
          <p:cNvPr id="13" name="Tekstvak 12">
            <a:extLst>
              <a:ext uri="{FF2B5EF4-FFF2-40B4-BE49-F238E27FC236}">
                <a16:creationId xmlns:a16="http://schemas.microsoft.com/office/drawing/2014/main" xmlns="" id="{3ABC7783-D6DA-44E9-BB0C-65E8CCCF7A43}"/>
              </a:ext>
            </a:extLst>
          </p:cNvPr>
          <p:cNvSpPr txBox="1"/>
          <p:nvPr/>
        </p:nvSpPr>
        <p:spPr>
          <a:xfrm>
            <a:off x="6013648" y="2420888"/>
            <a:ext cx="432048" cy="369332"/>
          </a:xfrm>
          <a:prstGeom prst="rect">
            <a:avLst/>
          </a:prstGeom>
          <a:noFill/>
        </p:spPr>
        <p:txBody>
          <a:bodyPr wrap="square" rtlCol="0">
            <a:spAutoFit/>
          </a:bodyPr>
          <a:lstStyle/>
          <a:p>
            <a:r>
              <a:rPr lang="nl-BE" dirty="0"/>
              <a:t>X</a:t>
            </a:r>
            <a:endParaRPr lang="en-GB" dirty="0"/>
          </a:p>
        </p:txBody>
      </p:sp>
      <p:sp>
        <p:nvSpPr>
          <p:cNvPr id="14" name="Tekstvak 13">
            <a:extLst>
              <a:ext uri="{FF2B5EF4-FFF2-40B4-BE49-F238E27FC236}">
                <a16:creationId xmlns:a16="http://schemas.microsoft.com/office/drawing/2014/main" xmlns="" id="{2AEF3B79-97DF-48E9-AD1D-AC03F0B4636B}"/>
              </a:ext>
            </a:extLst>
          </p:cNvPr>
          <p:cNvSpPr txBox="1"/>
          <p:nvPr/>
        </p:nvSpPr>
        <p:spPr>
          <a:xfrm>
            <a:off x="6013648" y="2830443"/>
            <a:ext cx="432048" cy="369332"/>
          </a:xfrm>
          <a:prstGeom prst="rect">
            <a:avLst/>
          </a:prstGeom>
          <a:noFill/>
        </p:spPr>
        <p:txBody>
          <a:bodyPr wrap="square" rtlCol="0">
            <a:spAutoFit/>
          </a:bodyPr>
          <a:lstStyle/>
          <a:p>
            <a:r>
              <a:rPr lang="nl-BE" dirty="0"/>
              <a:t>X</a:t>
            </a:r>
            <a:endParaRPr lang="en-GB" dirty="0"/>
          </a:p>
        </p:txBody>
      </p:sp>
      <p:sp>
        <p:nvSpPr>
          <p:cNvPr id="15" name="Tekstvak 14">
            <a:extLst>
              <a:ext uri="{FF2B5EF4-FFF2-40B4-BE49-F238E27FC236}">
                <a16:creationId xmlns:a16="http://schemas.microsoft.com/office/drawing/2014/main" xmlns="" id="{FED2E946-5D17-431D-B0A5-537B45E057C1}"/>
              </a:ext>
            </a:extLst>
          </p:cNvPr>
          <p:cNvSpPr txBox="1"/>
          <p:nvPr/>
        </p:nvSpPr>
        <p:spPr>
          <a:xfrm>
            <a:off x="3565376" y="3676382"/>
            <a:ext cx="2520280" cy="2246769"/>
          </a:xfrm>
          <a:prstGeom prst="rect">
            <a:avLst/>
          </a:prstGeom>
          <a:solidFill>
            <a:schemeClr val="accent3">
              <a:lumMod val="60000"/>
              <a:lumOff val="40000"/>
            </a:schemeClr>
          </a:solidFill>
        </p:spPr>
        <p:txBody>
          <a:bodyPr wrap="square" rtlCol="0">
            <a:spAutoFit/>
          </a:bodyPr>
          <a:lstStyle>
            <a:defPPr>
              <a:defRPr lang="nl-BE"/>
            </a:defPPr>
            <a:lvl1pPr>
              <a:defRPr>
                <a:solidFill>
                  <a:schemeClr val="bg1"/>
                </a:solidFill>
              </a:defRPr>
            </a:lvl1pPr>
          </a:lstStyle>
          <a:p>
            <a:pPr algn="l"/>
            <a:r>
              <a:rPr lang="nl-BE" sz="1400" dirty="0"/>
              <a:t>Werk</a:t>
            </a:r>
          </a:p>
          <a:p>
            <a:pPr marL="85725" indent="-85725" algn="l">
              <a:buFont typeface="Arial" panose="020B0604020202020204" pitchFamily="34" charset="0"/>
              <a:buChar char="•"/>
            </a:pPr>
            <a:r>
              <a:rPr lang="nl-BE" sz="1400" dirty="0"/>
              <a:t>Arbeidsomstandigheden</a:t>
            </a:r>
          </a:p>
          <a:p>
            <a:pPr marL="85725" indent="-85725" algn="l">
              <a:buFont typeface="Arial" panose="020B0604020202020204" pitchFamily="34" charset="0"/>
              <a:buChar char="•"/>
            </a:pPr>
            <a:r>
              <a:rPr lang="nl-BE" sz="1400" dirty="0"/>
              <a:t>Arbeidsvoorwaarden</a:t>
            </a:r>
          </a:p>
          <a:p>
            <a:pPr marL="85725" indent="-85725" algn="l">
              <a:buFont typeface="Arial" panose="020B0604020202020204" pitchFamily="34" charset="0"/>
              <a:buChar char="•"/>
            </a:pPr>
            <a:r>
              <a:rPr lang="nl-BE" sz="1400" dirty="0"/>
              <a:t>Arbeidsinhoud</a:t>
            </a:r>
          </a:p>
          <a:p>
            <a:pPr marL="85725" indent="-85725" algn="l">
              <a:buFont typeface="Arial" panose="020B0604020202020204" pitchFamily="34" charset="0"/>
              <a:buChar char="•"/>
            </a:pPr>
            <a:r>
              <a:rPr lang="nl-BE" sz="1400" dirty="0"/>
              <a:t>Arbeidsverhoudingen</a:t>
            </a:r>
          </a:p>
          <a:p>
            <a:pPr marL="85725" indent="-85725" algn="l">
              <a:buFont typeface="Arial" panose="020B0604020202020204" pitchFamily="34" charset="0"/>
              <a:buChar char="•"/>
            </a:pPr>
            <a:r>
              <a:rPr lang="nl-NL" sz="1400" dirty="0"/>
              <a:t>Arbeidsorganisatie</a:t>
            </a:r>
            <a:endParaRPr lang="nl-BE" sz="1400" dirty="0"/>
          </a:p>
          <a:p>
            <a:pPr algn="l"/>
            <a:endParaRPr lang="en-GB" sz="1400" dirty="0"/>
          </a:p>
          <a:p>
            <a:pPr algn="l"/>
            <a:r>
              <a:rPr lang="en-GB" sz="1400" dirty="0" err="1"/>
              <a:t>Prive</a:t>
            </a:r>
            <a:r>
              <a:rPr lang="en-GB" sz="1400" dirty="0"/>
              <a:t> (</a:t>
            </a:r>
            <a:r>
              <a:rPr lang="en-GB" sz="1400" dirty="0" err="1"/>
              <a:t>denk</a:t>
            </a:r>
            <a:r>
              <a:rPr lang="en-GB" sz="1400" dirty="0"/>
              <a:t> </a:t>
            </a:r>
            <a:r>
              <a:rPr lang="en-GB" sz="1400" dirty="0" err="1"/>
              <a:t>ook</a:t>
            </a:r>
            <a:r>
              <a:rPr lang="en-GB" sz="1400" dirty="0"/>
              <a:t> </a:t>
            </a:r>
            <a:r>
              <a:rPr lang="en-GB" sz="1400" dirty="0" err="1"/>
              <a:t>aan</a:t>
            </a:r>
            <a:r>
              <a:rPr lang="en-GB" sz="1400" dirty="0"/>
              <a:t> </a:t>
            </a:r>
            <a:r>
              <a:rPr lang="en-GB" sz="1400" dirty="0" err="1"/>
              <a:t>culturele</a:t>
            </a:r>
            <a:r>
              <a:rPr lang="en-GB" sz="1400" dirty="0"/>
              <a:t> </a:t>
            </a:r>
            <a:r>
              <a:rPr lang="en-GB" sz="1400" dirty="0" err="1"/>
              <a:t>en</a:t>
            </a:r>
            <a:r>
              <a:rPr lang="en-GB" sz="1400" dirty="0"/>
              <a:t> socio- </a:t>
            </a:r>
            <a:r>
              <a:rPr lang="en-GB" sz="1400" dirty="0" err="1"/>
              <a:t>economische</a:t>
            </a:r>
            <a:r>
              <a:rPr lang="en-GB" sz="1400" dirty="0"/>
              <a:t> </a:t>
            </a:r>
            <a:r>
              <a:rPr lang="en-GB" sz="1400" dirty="0" err="1"/>
              <a:t>factoren</a:t>
            </a:r>
            <a:r>
              <a:rPr lang="en-GB" sz="1400" dirty="0"/>
              <a:t>!)</a:t>
            </a:r>
          </a:p>
        </p:txBody>
      </p:sp>
      <p:sp>
        <p:nvSpPr>
          <p:cNvPr id="16" name="Tekstvak 15">
            <a:extLst>
              <a:ext uri="{FF2B5EF4-FFF2-40B4-BE49-F238E27FC236}">
                <a16:creationId xmlns:a16="http://schemas.microsoft.com/office/drawing/2014/main" xmlns="" id="{A983F1FC-A0A7-4306-A8D1-EC309B830309}"/>
              </a:ext>
            </a:extLst>
          </p:cNvPr>
          <p:cNvSpPr txBox="1"/>
          <p:nvPr/>
        </p:nvSpPr>
        <p:spPr>
          <a:xfrm>
            <a:off x="6301680" y="3676382"/>
            <a:ext cx="2987824" cy="1600438"/>
          </a:xfrm>
          <a:prstGeom prst="rect">
            <a:avLst/>
          </a:prstGeom>
          <a:solidFill>
            <a:schemeClr val="accent3">
              <a:lumMod val="60000"/>
              <a:lumOff val="40000"/>
            </a:schemeClr>
          </a:solidFill>
        </p:spPr>
        <p:txBody>
          <a:bodyPr wrap="square" rtlCol="0">
            <a:spAutoFit/>
          </a:bodyPr>
          <a:lstStyle>
            <a:defPPr>
              <a:defRPr lang="nl-BE"/>
            </a:defPPr>
            <a:lvl1pPr>
              <a:defRPr>
                <a:solidFill>
                  <a:schemeClr val="bg1"/>
                </a:solidFill>
              </a:defRPr>
            </a:lvl1pPr>
          </a:lstStyle>
          <a:p>
            <a:pPr algn="l"/>
            <a:r>
              <a:rPr lang="nl-BE" sz="1400" dirty="0"/>
              <a:t>Perfectionisme</a:t>
            </a:r>
          </a:p>
          <a:p>
            <a:pPr algn="l"/>
            <a:r>
              <a:rPr lang="nl-BE" sz="1400" dirty="0"/>
              <a:t>Weinig hulp vragen (zelfstandig)</a:t>
            </a:r>
          </a:p>
          <a:p>
            <a:pPr algn="l"/>
            <a:r>
              <a:rPr lang="nl-BE" sz="1400" dirty="0"/>
              <a:t>Weinig grenzen aangeven</a:t>
            </a:r>
          </a:p>
          <a:p>
            <a:pPr algn="l"/>
            <a:r>
              <a:rPr lang="nl-BE" sz="1400" dirty="0"/>
              <a:t>Meer focus op anderen dan </a:t>
            </a:r>
            <a:r>
              <a:rPr lang="nl-BE" sz="1400" dirty="0" err="1"/>
              <a:t>zz</a:t>
            </a:r>
            <a:endParaRPr lang="nl-BE" sz="1400" dirty="0"/>
          </a:p>
          <a:p>
            <a:pPr algn="l"/>
            <a:r>
              <a:rPr lang="nl-BE" sz="1400" dirty="0"/>
              <a:t>Hoog verantwoordelijkheidsgevoel</a:t>
            </a:r>
          </a:p>
          <a:p>
            <a:pPr algn="l"/>
            <a:r>
              <a:rPr lang="nl-BE" sz="1400" dirty="0"/>
              <a:t>Niet bewust van eigen prioriteiten</a:t>
            </a:r>
          </a:p>
          <a:p>
            <a:pPr algn="l"/>
            <a:r>
              <a:rPr lang="nl-BE" sz="1400" dirty="0"/>
              <a:t>…</a:t>
            </a:r>
            <a:endParaRPr lang="en-GB" sz="1600" dirty="0"/>
          </a:p>
        </p:txBody>
      </p:sp>
      <p:sp>
        <p:nvSpPr>
          <p:cNvPr id="2" name="Rechthoek 1">
            <a:extLst>
              <a:ext uri="{FF2B5EF4-FFF2-40B4-BE49-F238E27FC236}">
                <a16:creationId xmlns:a16="http://schemas.microsoft.com/office/drawing/2014/main" xmlns="" id="{812BAD65-975A-444A-9522-F10A0A12C741}"/>
              </a:ext>
            </a:extLst>
          </p:cNvPr>
          <p:cNvSpPr/>
          <p:nvPr/>
        </p:nvSpPr>
        <p:spPr>
          <a:xfrm>
            <a:off x="1127448" y="5895967"/>
            <a:ext cx="6096000" cy="369332"/>
          </a:xfrm>
          <a:prstGeom prst="rect">
            <a:avLst/>
          </a:prstGeom>
        </p:spPr>
        <p:txBody>
          <a:bodyPr>
            <a:spAutoFit/>
          </a:bodyPr>
          <a:lstStyle/>
          <a:p>
            <a:pPr marL="363538" lvl="0" indent="-363538" fontAlgn="auto">
              <a:spcBef>
                <a:spcPts val="600"/>
              </a:spcBef>
              <a:spcAft>
                <a:spcPts val="600"/>
              </a:spcAft>
              <a:buClr>
                <a:schemeClr val="accent6">
                  <a:lumMod val="75000"/>
                </a:schemeClr>
              </a:buClr>
              <a:buFont typeface="Wingdings" panose="05000000000000000000" pitchFamily="2" charset="2"/>
              <a:buChar char="Ø"/>
            </a:pPr>
            <a:r>
              <a:rPr lang="nl-BE" dirty="0">
                <a:solidFill>
                  <a:schemeClr val="accent6">
                    <a:lumMod val="75000"/>
                  </a:schemeClr>
                </a:solidFill>
              </a:rPr>
              <a:t>Welke </a:t>
            </a:r>
            <a:r>
              <a:rPr lang="nl-BE" b="1" dirty="0">
                <a:solidFill>
                  <a:schemeClr val="accent6">
                    <a:lumMod val="75000"/>
                  </a:schemeClr>
                </a:solidFill>
              </a:rPr>
              <a:t>klachten</a:t>
            </a:r>
            <a:r>
              <a:rPr lang="nl-BE" dirty="0">
                <a:solidFill>
                  <a:schemeClr val="accent6">
                    <a:lumMod val="75000"/>
                  </a:schemeClr>
                </a:solidFill>
              </a:rPr>
              <a:t> merk je bij Jeroen?</a:t>
            </a:r>
          </a:p>
        </p:txBody>
      </p:sp>
    </p:spTree>
    <p:extLst>
      <p:ext uri="{BB962C8B-B14F-4D97-AF65-F5344CB8AC3E}">
        <p14:creationId xmlns:p14="http://schemas.microsoft.com/office/powerpoint/2010/main" val="2425993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67408" y="274638"/>
            <a:ext cx="9577064" cy="774649"/>
          </a:xfrm>
        </p:spPr>
        <p:txBody>
          <a:bodyPr/>
          <a:lstStyle/>
          <a:p>
            <a:r>
              <a:rPr lang="nl-BE" u="sng" dirty="0"/>
              <a:t>K</a:t>
            </a:r>
            <a:r>
              <a:rPr lang="nl-BE" dirty="0"/>
              <a:t> = O x P  (Paul Rijnders)</a:t>
            </a:r>
            <a:endParaRPr lang="nl-NL" dirty="0"/>
          </a:p>
        </p:txBody>
      </p:sp>
      <p:grpSp>
        <p:nvGrpSpPr>
          <p:cNvPr id="30" name="Group 4"/>
          <p:cNvGrpSpPr/>
          <p:nvPr/>
        </p:nvGrpSpPr>
        <p:grpSpPr>
          <a:xfrm>
            <a:off x="2118977" y="1993835"/>
            <a:ext cx="1490973" cy="1074930"/>
            <a:chOff x="241735" y="1598020"/>
            <a:chExt cx="2162345" cy="1487177"/>
          </a:xfrm>
        </p:grpSpPr>
        <p:pic>
          <p:nvPicPr>
            <p:cNvPr id="31"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735" y="1953319"/>
              <a:ext cx="2162345" cy="1131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TextBox 6"/>
            <p:cNvSpPr txBox="1"/>
            <p:nvPr/>
          </p:nvSpPr>
          <p:spPr>
            <a:xfrm>
              <a:off x="283025" y="1598020"/>
              <a:ext cx="2000231" cy="638718"/>
            </a:xfrm>
            <a:prstGeom prst="rect">
              <a:avLst/>
            </a:prstGeom>
            <a:noFill/>
          </p:spPr>
          <p:txBody>
            <a:bodyPr wrap="square" rtlCol="0">
              <a:spAutoFit/>
            </a:bodyPr>
            <a:lstStyle/>
            <a:p>
              <a:pPr algn="ctr"/>
              <a:r>
                <a:rPr lang="nl-BE" b="1" dirty="0">
                  <a:latin typeface="+mn-lt"/>
                </a:rPr>
                <a:t>Bevlogen</a:t>
              </a:r>
            </a:p>
          </p:txBody>
        </p:sp>
      </p:grpSp>
      <p:pic>
        <p:nvPicPr>
          <p:cNvPr id="3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9045" y="2175707"/>
            <a:ext cx="1502631" cy="8238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 name="TextBox 6"/>
          <p:cNvSpPr txBox="1"/>
          <p:nvPr/>
        </p:nvSpPr>
        <p:spPr>
          <a:xfrm>
            <a:off x="4129722" y="1993835"/>
            <a:ext cx="1427864" cy="461665"/>
          </a:xfrm>
          <a:prstGeom prst="rect">
            <a:avLst/>
          </a:prstGeom>
          <a:noFill/>
        </p:spPr>
        <p:txBody>
          <a:bodyPr wrap="square" rtlCol="0">
            <a:spAutoFit/>
          </a:bodyPr>
          <a:lstStyle/>
          <a:p>
            <a:pPr algn="ctr"/>
            <a:r>
              <a:rPr lang="nl-BE" b="1" dirty="0">
                <a:latin typeface="+mn-lt"/>
              </a:rPr>
              <a:t>Stress</a:t>
            </a:r>
          </a:p>
        </p:txBody>
      </p:sp>
      <p:pic>
        <p:nvPicPr>
          <p:cNvPr id="35" name="Picture 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5548" y="2294825"/>
            <a:ext cx="1441868" cy="7297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TextBox 6"/>
          <p:cNvSpPr txBox="1"/>
          <p:nvPr/>
        </p:nvSpPr>
        <p:spPr>
          <a:xfrm>
            <a:off x="5950772" y="2000294"/>
            <a:ext cx="2149628" cy="461665"/>
          </a:xfrm>
          <a:prstGeom prst="rect">
            <a:avLst/>
          </a:prstGeom>
          <a:noFill/>
        </p:spPr>
        <p:txBody>
          <a:bodyPr wrap="square" rtlCol="0">
            <a:spAutoFit/>
          </a:bodyPr>
          <a:lstStyle/>
          <a:p>
            <a:pPr algn="ctr"/>
            <a:r>
              <a:rPr lang="nl-BE" b="1" dirty="0">
                <a:latin typeface="+mn-lt"/>
              </a:rPr>
              <a:t>Overspanning</a:t>
            </a:r>
          </a:p>
        </p:txBody>
      </p:sp>
      <p:pic>
        <p:nvPicPr>
          <p:cNvPr id="37" name="Picture 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11882" y="2231902"/>
            <a:ext cx="1490973" cy="7697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TextBox 6"/>
          <p:cNvSpPr txBox="1"/>
          <p:nvPr/>
        </p:nvSpPr>
        <p:spPr>
          <a:xfrm>
            <a:off x="8261559" y="2001393"/>
            <a:ext cx="1605866" cy="461665"/>
          </a:xfrm>
          <a:prstGeom prst="rect">
            <a:avLst/>
          </a:prstGeom>
          <a:noFill/>
        </p:spPr>
        <p:txBody>
          <a:bodyPr wrap="square" rtlCol="0">
            <a:spAutoFit/>
          </a:bodyPr>
          <a:lstStyle/>
          <a:p>
            <a:pPr algn="ctr"/>
            <a:r>
              <a:rPr lang="nl-BE" b="1" dirty="0">
                <a:latin typeface="+mn-lt"/>
              </a:rPr>
              <a:t>Burn-out</a:t>
            </a:r>
          </a:p>
        </p:txBody>
      </p:sp>
      <p:sp>
        <p:nvSpPr>
          <p:cNvPr id="39" name="Bent Arrow 25">
            <a:extLst>
              <a:ext uri="{FF2B5EF4-FFF2-40B4-BE49-F238E27FC236}">
                <a16:creationId xmlns:a16="http://schemas.microsoft.com/office/drawing/2014/main" xmlns="" id="{5644E85C-6837-4056-929D-F53AFE8B8DD6}"/>
              </a:ext>
            </a:extLst>
          </p:cNvPr>
          <p:cNvSpPr/>
          <p:nvPr/>
        </p:nvSpPr>
        <p:spPr>
          <a:xfrm rot="10800000">
            <a:off x="8084232" y="3024581"/>
            <a:ext cx="1159524" cy="1639446"/>
          </a:xfrm>
          <a:prstGeom prst="bentArrow">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chemeClr val="tx1"/>
              </a:solidFill>
            </a:endParaRPr>
          </a:p>
        </p:txBody>
      </p:sp>
      <p:graphicFrame>
        <p:nvGraphicFramePr>
          <p:cNvPr id="40" name="Tabel 39">
            <a:extLst>
              <a:ext uri="{FF2B5EF4-FFF2-40B4-BE49-F238E27FC236}">
                <a16:creationId xmlns:a16="http://schemas.microsoft.com/office/drawing/2014/main" xmlns="" id="{76CB7744-AEC7-4C20-9FB5-95B0210ADE94}"/>
              </a:ext>
            </a:extLst>
          </p:cNvPr>
          <p:cNvGraphicFramePr>
            <a:graphicFrameLocks noGrp="1"/>
          </p:cNvGraphicFramePr>
          <p:nvPr>
            <p:extLst>
              <p:ext uri="{D42A27DB-BD31-4B8C-83A1-F6EECF244321}">
                <p14:modId xmlns:p14="http://schemas.microsoft.com/office/powerpoint/2010/main" val="4135187849"/>
              </p:ext>
            </p:extLst>
          </p:nvPr>
        </p:nvGraphicFramePr>
        <p:xfrm>
          <a:off x="1775520" y="2996952"/>
          <a:ext cx="6308712" cy="2550921"/>
        </p:xfrm>
        <a:graphic>
          <a:graphicData uri="http://schemas.openxmlformats.org/drawingml/2006/table">
            <a:tbl>
              <a:tblPr firstRow="1" bandRow="1">
                <a:tableStyleId>{5C22544A-7EE6-4342-B048-85BDC9FD1C3A}</a:tableStyleId>
              </a:tblPr>
              <a:tblGrid>
                <a:gridCol w="2275170">
                  <a:extLst>
                    <a:ext uri="{9D8B030D-6E8A-4147-A177-3AD203B41FA5}">
                      <a16:colId xmlns:a16="http://schemas.microsoft.com/office/drawing/2014/main" xmlns="" val="3432382769"/>
                    </a:ext>
                  </a:extLst>
                </a:gridCol>
                <a:gridCol w="1930638">
                  <a:extLst>
                    <a:ext uri="{9D8B030D-6E8A-4147-A177-3AD203B41FA5}">
                      <a16:colId xmlns:a16="http://schemas.microsoft.com/office/drawing/2014/main" xmlns="" val="3079942041"/>
                    </a:ext>
                  </a:extLst>
                </a:gridCol>
                <a:gridCol w="2102904">
                  <a:extLst>
                    <a:ext uri="{9D8B030D-6E8A-4147-A177-3AD203B41FA5}">
                      <a16:colId xmlns:a16="http://schemas.microsoft.com/office/drawing/2014/main" xmlns="" val="3548216429"/>
                    </a:ext>
                  </a:extLst>
                </a:gridCol>
              </a:tblGrid>
              <a:tr h="744018">
                <a:tc gridSpan="2">
                  <a:txBody>
                    <a:bodyPr/>
                    <a:lstStyle/>
                    <a:p>
                      <a:pPr algn="ctr"/>
                      <a:r>
                        <a:rPr lang="nl-BE" sz="2000" dirty="0"/>
                        <a:t>kernsymptomen</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hMerge="1">
                  <a:txBody>
                    <a:bodyPr/>
                    <a:lstStyle/>
                    <a:p>
                      <a:endParaRPr lang="en-GB" dirty="0"/>
                    </a:p>
                  </a:txBody>
                  <a:tcPr>
                    <a:lnL w="12700" cmpd="sng">
                      <a:noFill/>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accent3">
                        <a:lumMod val="60000"/>
                        <a:lumOff val="40000"/>
                      </a:schemeClr>
                    </a:solidFill>
                  </a:tcPr>
                </a:tc>
                <a:tc>
                  <a:txBody>
                    <a:bodyPr/>
                    <a:lstStyle/>
                    <a:p>
                      <a:r>
                        <a:rPr lang="nl-BE" sz="2000" dirty="0"/>
                        <a:t>Secundaire symptomen</a:t>
                      </a:r>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extLst>
                  <a:ext uri="{0D108BD9-81ED-4DB2-BD59-A6C34878D82A}">
                    <a16:rowId xmlns:a16="http://schemas.microsoft.com/office/drawing/2014/main" xmlns="" val="4100974665"/>
                  </a:ext>
                </a:extLst>
              </a:tr>
              <a:tr h="602301">
                <a:tc>
                  <a:txBody>
                    <a:bodyPr/>
                    <a:lstStyle/>
                    <a:p>
                      <a:pPr marL="173038" indent="-173038">
                        <a:buFont typeface="Arial" panose="020B0604020202020204" pitchFamily="34" charset="0"/>
                        <a:buChar char="•"/>
                      </a:pPr>
                      <a:r>
                        <a:rPr lang="nl-BE" sz="1600" dirty="0"/>
                        <a:t>Uitputting</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3">
                        <a:lumMod val="60000"/>
                        <a:lumOff val="40000"/>
                      </a:schemeClr>
                    </a:solidFill>
                  </a:tcPr>
                </a:tc>
                <a:tc rowSpan="3">
                  <a:txBody>
                    <a:bodyPr/>
                    <a:lstStyle/>
                    <a:p>
                      <a:endParaRPr lang="nl-BE" sz="1600" dirty="0"/>
                    </a:p>
                    <a:p>
                      <a:endParaRPr lang="nl-BE" sz="1600" dirty="0"/>
                    </a:p>
                    <a:p>
                      <a:pPr algn="ctr"/>
                      <a:r>
                        <a:rPr lang="nl-BE" sz="1600" dirty="0"/>
                        <a:t>     Mentale distantie</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pPr marL="173038" indent="-173038">
                        <a:buFont typeface="Arial" panose="020B0604020202020204" pitchFamily="34" charset="0"/>
                        <a:buChar char="•"/>
                      </a:pPr>
                      <a:r>
                        <a:rPr lang="nl-BE" sz="1600" dirty="0"/>
                        <a:t>Psychische spanningsklachten</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3">
                        <a:lumMod val="60000"/>
                        <a:lumOff val="40000"/>
                      </a:schemeClr>
                    </a:solidFill>
                  </a:tcPr>
                </a:tc>
                <a:extLst>
                  <a:ext uri="{0D108BD9-81ED-4DB2-BD59-A6C34878D82A}">
                    <a16:rowId xmlns:a16="http://schemas.microsoft.com/office/drawing/2014/main" xmlns="" val="1599434889"/>
                  </a:ext>
                </a:extLst>
              </a:tr>
              <a:tr h="602301">
                <a:tc>
                  <a:txBody>
                    <a:bodyPr/>
                    <a:lstStyle/>
                    <a:p>
                      <a:pPr marL="173038" indent="-173038">
                        <a:buFont typeface="Arial" panose="020B0604020202020204" pitchFamily="34" charset="0"/>
                        <a:buChar char="•"/>
                      </a:pPr>
                      <a:r>
                        <a:rPr lang="nl-BE" sz="1600" dirty="0"/>
                        <a:t>Emotionele ontregeling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60000"/>
                        <a:lumOff val="40000"/>
                      </a:schemeClr>
                    </a:solidFill>
                  </a:tcPr>
                </a:tc>
                <a:tc vMerge="1">
                  <a:txBody>
                    <a:bodyPr/>
                    <a:lstStyle/>
                    <a:p>
                      <a:endParaRPr lang="en-GB"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60000"/>
                        <a:lumOff val="40000"/>
                      </a:schemeClr>
                    </a:solidFill>
                  </a:tcPr>
                </a:tc>
                <a:tc>
                  <a:txBody>
                    <a:bodyPr/>
                    <a:lstStyle/>
                    <a:p>
                      <a:pPr marL="173038" indent="-173038">
                        <a:buFont typeface="Arial" panose="020B0604020202020204" pitchFamily="34" charset="0"/>
                        <a:buChar char="•"/>
                      </a:pPr>
                      <a:r>
                        <a:rPr lang="nl-BE" sz="1600" dirty="0"/>
                        <a:t>Psychosomatische klachten</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3">
                        <a:lumMod val="60000"/>
                        <a:lumOff val="40000"/>
                      </a:schemeClr>
                    </a:solidFill>
                  </a:tcPr>
                </a:tc>
                <a:extLst>
                  <a:ext uri="{0D108BD9-81ED-4DB2-BD59-A6C34878D82A}">
                    <a16:rowId xmlns:a16="http://schemas.microsoft.com/office/drawing/2014/main" xmlns="" val="3280250178"/>
                  </a:ext>
                </a:extLst>
              </a:tr>
              <a:tr h="602301">
                <a:tc>
                  <a:txBody>
                    <a:bodyPr/>
                    <a:lstStyle/>
                    <a:p>
                      <a:pPr marL="173038" indent="-173038">
                        <a:buFont typeface="Arial" panose="020B0604020202020204" pitchFamily="34" charset="0"/>
                        <a:buChar char="•"/>
                      </a:pPr>
                      <a:r>
                        <a:rPr lang="nl-BE" sz="1600" dirty="0"/>
                        <a:t>Mentale ontregeling</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vMerge="1">
                  <a:txBody>
                    <a:bodyPr/>
                    <a:lstStyle/>
                    <a:p>
                      <a:endParaRPr lang="en-GB" sz="1400" dirty="0"/>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pPr marL="173038" indent="-173038">
                        <a:buFont typeface="Arial" panose="020B0604020202020204" pitchFamily="34" charset="0"/>
                        <a:buChar char="•"/>
                      </a:pPr>
                      <a:r>
                        <a:rPr lang="nl-BE" sz="1600" dirty="0"/>
                        <a:t>Depressieve gevoelens</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extLst>
                  <a:ext uri="{0D108BD9-81ED-4DB2-BD59-A6C34878D82A}">
                    <a16:rowId xmlns:a16="http://schemas.microsoft.com/office/drawing/2014/main" xmlns="" val="2300049473"/>
                  </a:ext>
                </a:extLst>
              </a:tr>
            </a:tbl>
          </a:graphicData>
        </a:graphic>
      </p:graphicFrame>
      <p:sp>
        <p:nvSpPr>
          <p:cNvPr id="41" name="Pijl: rechts 2">
            <a:extLst>
              <a:ext uri="{FF2B5EF4-FFF2-40B4-BE49-F238E27FC236}">
                <a16:creationId xmlns:a16="http://schemas.microsoft.com/office/drawing/2014/main" xmlns="" id="{49642B66-A0C2-4F30-9CAB-CB19BEA7ACC4}"/>
              </a:ext>
            </a:extLst>
          </p:cNvPr>
          <p:cNvSpPr/>
          <p:nvPr/>
        </p:nvSpPr>
        <p:spPr>
          <a:xfrm>
            <a:off x="4036073" y="4331094"/>
            <a:ext cx="258163" cy="15322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42" name="Pijl: gebogen 3">
            <a:extLst>
              <a:ext uri="{FF2B5EF4-FFF2-40B4-BE49-F238E27FC236}">
                <a16:creationId xmlns:a16="http://schemas.microsoft.com/office/drawing/2014/main" xmlns="" id="{9410D4CB-0600-4766-8893-E120E0739CE9}"/>
              </a:ext>
            </a:extLst>
          </p:cNvPr>
          <p:cNvSpPr/>
          <p:nvPr/>
        </p:nvSpPr>
        <p:spPr>
          <a:xfrm flipH="1" flipV="1">
            <a:off x="4036073" y="4617047"/>
            <a:ext cx="915165" cy="402267"/>
          </a:xfrm>
          <a:prstGeom prst="ben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2835272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67408" y="274638"/>
            <a:ext cx="9577064" cy="774649"/>
          </a:xfrm>
        </p:spPr>
        <p:txBody>
          <a:bodyPr/>
          <a:lstStyle/>
          <a:p>
            <a:r>
              <a:rPr lang="nl-BE" u="sng" dirty="0"/>
              <a:t>K</a:t>
            </a:r>
            <a:r>
              <a:rPr lang="nl-BE" dirty="0"/>
              <a:t> = O x P  (Paul Rijnders)</a:t>
            </a:r>
            <a:endParaRPr lang="nl-NL" dirty="0"/>
          </a:p>
        </p:txBody>
      </p:sp>
      <p:sp>
        <p:nvSpPr>
          <p:cNvPr id="17" name="Tekstvak 16">
            <a:extLst>
              <a:ext uri="{FF2B5EF4-FFF2-40B4-BE49-F238E27FC236}">
                <a16:creationId xmlns:a16="http://schemas.microsoft.com/office/drawing/2014/main" xmlns="" id="{60F2F79F-E595-405D-A997-90F0B73A7801}"/>
              </a:ext>
            </a:extLst>
          </p:cNvPr>
          <p:cNvSpPr txBox="1"/>
          <p:nvPr/>
        </p:nvSpPr>
        <p:spPr>
          <a:xfrm>
            <a:off x="1477144" y="2204864"/>
            <a:ext cx="1440160" cy="369332"/>
          </a:xfrm>
          <a:prstGeom prst="rect">
            <a:avLst/>
          </a:prstGeom>
          <a:solidFill>
            <a:schemeClr val="accent3">
              <a:lumMod val="60000"/>
              <a:lumOff val="40000"/>
            </a:schemeClr>
          </a:solidFill>
        </p:spPr>
        <p:txBody>
          <a:bodyPr wrap="square" rtlCol="0">
            <a:spAutoFit/>
          </a:bodyPr>
          <a:lstStyle>
            <a:defPPr>
              <a:defRPr lang="nl-BE"/>
            </a:defPPr>
            <a:lvl1pPr>
              <a:defRPr>
                <a:solidFill>
                  <a:prstClr val="white"/>
                </a:solidFill>
              </a:defRPr>
            </a:lvl1pPr>
          </a:lstStyle>
          <a:p>
            <a:r>
              <a:rPr lang="nl-BE" dirty="0"/>
              <a:t>K</a:t>
            </a:r>
            <a:endParaRPr lang="en-GB" dirty="0"/>
          </a:p>
        </p:txBody>
      </p:sp>
      <p:sp>
        <p:nvSpPr>
          <p:cNvPr id="18" name="Tekstvak 17">
            <a:extLst>
              <a:ext uri="{FF2B5EF4-FFF2-40B4-BE49-F238E27FC236}">
                <a16:creationId xmlns:a16="http://schemas.microsoft.com/office/drawing/2014/main" xmlns="" id="{7A562A0E-4E6D-4D50-BD75-715FE12AB5BD}"/>
              </a:ext>
            </a:extLst>
          </p:cNvPr>
          <p:cNvSpPr txBox="1"/>
          <p:nvPr/>
        </p:nvSpPr>
        <p:spPr>
          <a:xfrm>
            <a:off x="1486322" y="2667759"/>
            <a:ext cx="1440160" cy="369332"/>
          </a:xfrm>
          <a:prstGeom prst="rect">
            <a:avLst/>
          </a:prstGeom>
          <a:solidFill>
            <a:schemeClr val="accent3">
              <a:lumMod val="60000"/>
              <a:lumOff val="40000"/>
            </a:schemeClr>
          </a:solidFill>
        </p:spPr>
        <p:txBody>
          <a:bodyPr wrap="square" rtlCol="0">
            <a:spAutoFit/>
          </a:bodyPr>
          <a:lstStyle/>
          <a:p>
            <a:r>
              <a:rPr lang="nl-BE" dirty="0">
                <a:solidFill>
                  <a:prstClr val="white"/>
                </a:solidFill>
              </a:rPr>
              <a:t>Klachten</a:t>
            </a:r>
            <a:endParaRPr lang="en-GB" dirty="0">
              <a:solidFill>
                <a:prstClr val="white"/>
              </a:solidFill>
            </a:endParaRPr>
          </a:p>
        </p:txBody>
      </p:sp>
      <p:sp>
        <p:nvSpPr>
          <p:cNvPr id="19" name="Tekstvak 18">
            <a:extLst>
              <a:ext uri="{FF2B5EF4-FFF2-40B4-BE49-F238E27FC236}">
                <a16:creationId xmlns:a16="http://schemas.microsoft.com/office/drawing/2014/main" xmlns="" id="{0207BB1C-F4BC-44D7-995C-FC07D719E920}"/>
              </a:ext>
            </a:extLst>
          </p:cNvPr>
          <p:cNvSpPr txBox="1"/>
          <p:nvPr/>
        </p:nvSpPr>
        <p:spPr>
          <a:xfrm>
            <a:off x="3709392" y="2204864"/>
            <a:ext cx="2520278" cy="369332"/>
          </a:xfrm>
          <a:prstGeom prst="rect">
            <a:avLst/>
          </a:prstGeom>
          <a:solidFill>
            <a:schemeClr val="accent2">
              <a:lumMod val="60000"/>
              <a:lumOff val="40000"/>
            </a:schemeClr>
          </a:solidFill>
        </p:spPr>
        <p:txBody>
          <a:bodyPr wrap="square" rtlCol="0">
            <a:spAutoFit/>
          </a:bodyPr>
          <a:lstStyle/>
          <a:p>
            <a:r>
              <a:rPr lang="nl-BE" dirty="0">
                <a:solidFill>
                  <a:prstClr val="white"/>
                </a:solidFill>
              </a:rPr>
              <a:t>O</a:t>
            </a:r>
            <a:endParaRPr lang="en-GB" dirty="0">
              <a:solidFill>
                <a:prstClr val="white"/>
              </a:solidFill>
            </a:endParaRPr>
          </a:p>
        </p:txBody>
      </p:sp>
      <p:sp>
        <p:nvSpPr>
          <p:cNvPr id="20" name="Tekstvak 19">
            <a:extLst>
              <a:ext uri="{FF2B5EF4-FFF2-40B4-BE49-F238E27FC236}">
                <a16:creationId xmlns:a16="http://schemas.microsoft.com/office/drawing/2014/main" xmlns="" id="{9E8276D8-3571-49D5-AABA-CF6184D7ADC9}"/>
              </a:ext>
            </a:extLst>
          </p:cNvPr>
          <p:cNvSpPr txBox="1"/>
          <p:nvPr/>
        </p:nvSpPr>
        <p:spPr>
          <a:xfrm>
            <a:off x="3709391" y="2667759"/>
            <a:ext cx="2520279" cy="369332"/>
          </a:xfrm>
          <a:prstGeom prst="rect">
            <a:avLst/>
          </a:prstGeom>
          <a:solidFill>
            <a:schemeClr val="accent2">
              <a:lumMod val="60000"/>
              <a:lumOff val="40000"/>
            </a:schemeClr>
          </a:solidFill>
        </p:spPr>
        <p:txBody>
          <a:bodyPr wrap="square" rtlCol="0">
            <a:spAutoFit/>
          </a:bodyPr>
          <a:lstStyle>
            <a:defPPr>
              <a:defRPr lang="nl-BE"/>
            </a:defPPr>
            <a:lvl1pPr>
              <a:defRPr>
                <a:solidFill>
                  <a:schemeClr val="bg1"/>
                </a:solidFill>
              </a:defRPr>
            </a:lvl1pPr>
          </a:lstStyle>
          <a:p>
            <a:r>
              <a:rPr lang="nl-BE" dirty="0">
                <a:solidFill>
                  <a:prstClr val="white"/>
                </a:solidFill>
              </a:rPr>
              <a:t>Omstandigheden</a:t>
            </a:r>
            <a:endParaRPr lang="en-GB" dirty="0">
              <a:solidFill>
                <a:prstClr val="white"/>
              </a:solidFill>
            </a:endParaRPr>
          </a:p>
        </p:txBody>
      </p:sp>
      <p:sp>
        <p:nvSpPr>
          <p:cNvPr id="21" name="Tekstvak 20">
            <a:extLst>
              <a:ext uri="{FF2B5EF4-FFF2-40B4-BE49-F238E27FC236}">
                <a16:creationId xmlns:a16="http://schemas.microsoft.com/office/drawing/2014/main" xmlns="" id="{EB9CF41A-9F03-4CBA-9E63-FFF79FEFF238}"/>
              </a:ext>
            </a:extLst>
          </p:cNvPr>
          <p:cNvSpPr txBox="1"/>
          <p:nvPr/>
        </p:nvSpPr>
        <p:spPr>
          <a:xfrm>
            <a:off x="6528048" y="2204864"/>
            <a:ext cx="2900908" cy="369332"/>
          </a:xfrm>
          <a:prstGeom prst="rect">
            <a:avLst/>
          </a:prstGeom>
          <a:solidFill>
            <a:schemeClr val="accent3">
              <a:lumMod val="60000"/>
              <a:lumOff val="40000"/>
            </a:schemeClr>
          </a:solidFill>
        </p:spPr>
        <p:txBody>
          <a:bodyPr wrap="square" rtlCol="0">
            <a:spAutoFit/>
          </a:bodyPr>
          <a:lstStyle>
            <a:defPPr>
              <a:defRPr lang="nl-BE"/>
            </a:defPPr>
            <a:lvl1pPr>
              <a:defRPr>
                <a:solidFill>
                  <a:schemeClr val="bg1"/>
                </a:solidFill>
              </a:defRPr>
            </a:lvl1pPr>
          </a:lstStyle>
          <a:p>
            <a:r>
              <a:rPr lang="nl-BE" dirty="0">
                <a:solidFill>
                  <a:prstClr val="white"/>
                </a:solidFill>
              </a:rPr>
              <a:t>P</a:t>
            </a:r>
            <a:endParaRPr lang="en-GB" dirty="0">
              <a:solidFill>
                <a:prstClr val="white"/>
              </a:solidFill>
            </a:endParaRPr>
          </a:p>
        </p:txBody>
      </p:sp>
      <p:sp>
        <p:nvSpPr>
          <p:cNvPr id="22" name="Tekstvak 21">
            <a:extLst>
              <a:ext uri="{FF2B5EF4-FFF2-40B4-BE49-F238E27FC236}">
                <a16:creationId xmlns:a16="http://schemas.microsoft.com/office/drawing/2014/main" xmlns="" id="{C9CE5F6A-21D3-41F0-A090-365D47C2A01D}"/>
              </a:ext>
            </a:extLst>
          </p:cNvPr>
          <p:cNvSpPr txBox="1"/>
          <p:nvPr/>
        </p:nvSpPr>
        <p:spPr>
          <a:xfrm>
            <a:off x="6528047" y="2646030"/>
            <a:ext cx="2900909" cy="369332"/>
          </a:xfrm>
          <a:prstGeom prst="rect">
            <a:avLst/>
          </a:prstGeom>
          <a:solidFill>
            <a:schemeClr val="accent3">
              <a:lumMod val="60000"/>
              <a:lumOff val="40000"/>
            </a:schemeClr>
          </a:solidFill>
        </p:spPr>
        <p:txBody>
          <a:bodyPr wrap="square" rtlCol="0">
            <a:spAutoFit/>
          </a:bodyPr>
          <a:lstStyle>
            <a:defPPr>
              <a:defRPr lang="nl-BE"/>
            </a:defPPr>
            <a:lvl1pPr>
              <a:defRPr>
                <a:solidFill>
                  <a:schemeClr val="bg1"/>
                </a:solidFill>
              </a:defRPr>
            </a:lvl1pPr>
          </a:lstStyle>
          <a:p>
            <a:r>
              <a:rPr lang="nl-BE" dirty="0">
                <a:solidFill>
                  <a:prstClr val="white"/>
                </a:solidFill>
              </a:rPr>
              <a:t>Persoonlijke stijl</a:t>
            </a:r>
            <a:endParaRPr lang="en-GB" dirty="0">
              <a:solidFill>
                <a:prstClr val="white"/>
              </a:solidFill>
            </a:endParaRPr>
          </a:p>
        </p:txBody>
      </p:sp>
      <p:sp>
        <p:nvSpPr>
          <p:cNvPr id="23" name="Tekstvak 22">
            <a:extLst>
              <a:ext uri="{FF2B5EF4-FFF2-40B4-BE49-F238E27FC236}">
                <a16:creationId xmlns:a16="http://schemas.microsoft.com/office/drawing/2014/main" xmlns="" id="{CC4794D9-C49B-458D-A914-23C65BFEBEC8}"/>
              </a:ext>
            </a:extLst>
          </p:cNvPr>
          <p:cNvSpPr txBox="1"/>
          <p:nvPr/>
        </p:nvSpPr>
        <p:spPr>
          <a:xfrm>
            <a:off x="3133328" y="2204864"/>
            <a:ext cx="432048" cy="369332"/>
          </a:xfrm>
          <a:prstGeom prst="rect">
            <a:avLst/>
          </a:prstGeom>
          <a:noFill/>
        </p:spPr>
        <p:txBody>
          <a:bodyPr wrap="square" rtlCol="0">
            <a:spAutoFit/>
          </a:bodyPr>
          <a:lstStyle/>
          <a:p>
            <a:r>
              <a:rPr lang="nl-BE" dirty="0">
                <a:solidFill>
                  <a:prstClr val="black"/>
                </a:solidFill>
              </a:rPr>
              <a:t>=</a:t>
            </a:r>
            <a:endParaRPr lang="en-GB" dirty="0">
              <a:solidFill>
                <a:prstClr val="black"/>
              </a:solidFill>
            </a:endParaRPr>
          </a:p>
        </p:txBody>
      </p:sp>
      <p:sp>
        <p:nvSpPr>
          <p:cNvPr id="24" name="Tekstvak 23">
            <a:extLst>
              <a:ext uri="{FF2B5EF4-FFF2-40B4-BE49-F238E27FC236}">
                <a16:creationId xmlns:a16="http://schemas.microsoft.com/office/drawing/2014/main" xmlns="" id="{D50FD504-3492-436E-9F23-5DA22B249D36}"/>
              </a:ext>
            </a:extLst>
          </p:cNvPr>
          <p:cNvSpPr txBox="1"/>
          <p:nvPr/>
        </p:nvSpPr>
        <p:spPr>
          <a:xfrm>
            <a:off x="3133328" y="2644145"/>
            <a:ext cx="432048" cy="369332"/>
          </a:xfrm>
          <a:prstGeom prst="rect">
            <a:avLst/>
          </a:prstGeom>
          <a:noFill/>
        </p:spPr>
        <p:txBody>
          <a:bodyPr wrap="square" rtlCol="0">
            <a:spAutoFit/>
          </a:bodyPr>
          <a:lstStyle/>
          <a:p>
            <a:r>
              <a:rPr lang="nl-BE" dirty="0">
                <a:solidFill>
                  <a:prstClr val="black"/>
                </a:solidFill>
              </a:rPr>
              <a:t>=</a:t>
            </a:r>
            <a:endParaRPr lang="en-GB" dirty="0">
              <a:solidFill>
                <a:prstClr val="black"/>
              </a:solidFill>
            </a:endParaRPr>
          </a:p>
        </p:txBody>
      </p:sp>
      <p:sp>
        <p:nvSpPr>
          <p:cNvPr id="25" name="Tekstvak 24">
            <a:extLst>
              <a:ext uri="{FF2B5EF4-FFF2-40B4-BE49-F238E27FC236}">
                <a16:creationId xmlns:a16="http://schemas.microsoft.com/office/drawing/2014/main" xmlns="" id="{3ABC7783-D6DA-44E9-BB0C-65E8CCCF7A43}"/>
              </a:ext>
            </a:extLst>
          </p:cNvPr>
          <p:cNvSpPr txBox="1"/>
          <p:nvPr/>
        </p:nvSpPr>
        <p:spPr>
          <a:xfrm>
            <a:off x="6157664" y="2204864"/>
            <a:ext cx="432048" cy="369332"/>
          </a:xfrm>
          <a:prstGeom prst="rect">
            <a:avLst/>
          </a:prstGeom>
          <a:noFill/>
        </p:spPr>
        <p:txBody>
          <a:bodyPr wrap="square" rtlCol="0">
            <a:spAutoFit/>
          </a:bodyPr>
          <a:lstStyle/>
          <a:p>
            <a:r>
              <a:rPr lang="nl-BE" dirty="0">
                <a:solidFill>
                  <a:prstClr val="black"/>
                </a:solidFill>
              </a:rPr>
              <a:t>X</a:t>
            </a:r>
            <a:endParaRPr lang="en-GB" dirty="0">
              <a:solidFill>
                <a:prstClr val="black"/>
              </a:solidFill>
            </a:endParaRPr>
          </a:p>
        </p:txBody>
      </p:sp>
      <p:sp>
        <p:nvSpPr>
          <p:cNvPr id="26" name="Tekstvak 25">
            <a:extLst>
              <a:ext uri="{FF2B5EF4-FFF2-40B4-BE49-F238E27FC236}">
                <a16:creationId xmlns:a16="http://schemas.microsoft.com/office/drawing/2014/main" xmlns="" id="{2AEF3B79-97DF-48E9-AD1D-AC03F0B4636B}"/>
              </a:ext>
            </a:extLst>
          </p:cNvPr>
          <p:cNvSpPr txBox="1"/>
          <p:nvPr/>
        </p:nvSpPr>
        <p:spPr>
          <a:xfrm>
            <a:off x="6157664" y="2612028"/>
            <a:ext cx="432048" cy="369332"/>
          </a:xfrm>
          <a:prstGeom prst="rect">
            <a:avLst/>
          </a:prstGeom>
          <a:noFill/>
        </p:spPr>
        <p:txBody>
          <a:bodyPr wrap="square" rtlCol="0">
            <a:spAutoFit/>
          </a:bodyPr>
          <a:lstStyle/>
          <a:p>
            <a:r>
              <a:rPr lang="nl-BE" dirty="0">
                <a:solidFill>
                  <a:prstClr val="black"/>
                </a:solidFill>
              </a:rPr>
              <a:t>X</a:t>
            </a:r>
            <a:endParaRPr lang="en-GB" dirty="0">
              <a:solidFill>
                <a:prstClr val="black"/>
              </a:solidFill>
            </a:endParaRPr>
          </a:p>
        </p:txBody>
      </p:sp>
      <p:sp>
        <p:nvSpPr>
          <p:cNvPr id="27" name="Tekstvak 26">
            <a:extLst>
              <a:ext uri="{FF2B5EF4-FFF2-40B4-BE49-F238E27FC236}">
                <a16:creationId xmlns:a16="http://schemas.microsoft.com/office/drawing/2014/main" xmlns="" id="{FED2E946-5D17-431D-B0A5-537B45E057C1}"/>
              </a:ext>
            </a:extLst>
          </p:cNvPr>
          <p:cNvSpPr txBox="1"/>
          <p:nvPr/>
        </p:nvSpPr>
        <p:spPr>
          <a:xfrm>
            <a:off x="3709392" y="3460358"/>
            <a:ext cx="2520280" cy="2246769"/>
          </a:xfrm>
          <a:prstGeom prst="rect">
            <a:avLst/>
          </a:prstGeom>
          <a:solidFill>
            <a:schemeClr val="accent2">
              <a:lumMod val="60000"/>
              <a:lumOff val="40000"/>
            </a:schemeClr>
          </a:solidFill>
        </p:spPr>
        <p:txBody>
          <a:bodyPr wrap="square" rtlCol="0">
            <a:spAutoFit/>
          </a:bodyPr>
          <a:lstStyle>
            <a:defPPr>
              <a:defRPr lang="nl-BE"/>
            </a:defPPr>
            <a:lvl1pPr>
              <a:defRPr>
                <a:solidFill>
                  <a:schemeClr val="bg1"/>
                </a:solidFill>
              </a:defRPr>
            </a:lvl1pPr>
          </a:lstStyle>
          <a:p>
            <a:pPr algn="l"/>
            <a:r>
              <a:rPr lang="nl-BE" sz="1400" dirty="0">
                <a:solidFill>
                  <a:prstClr val="white"/>
                </a:solidFill>
              </a:rPr>
              <a:t>Werk</a:t>
            </a:r>
          </a:p>
          <a:p>
            <a:pPr marL="85725" indent="-85725" algn="l">
              <a:buFont typeface="Arial" panose="020B0604020202020204" pitchFamily="34" charset="0"/>
              <a:buChar char="•"/>
            </a:pPr>
            <a:r>
              <a:rPr lang="nl-BE" sz="1400" dirty="0">
                <a:solidFill>
                  <a:prstClr val="white"/>
                </a:solidFill>
              </a:rPr>
              <a:t>Rolonduidelijkheid/rolconflict</a:t>
            </a:r>
          </a:p>
          <a:p>
            <a:pPr marL="85725" indent="-85725" algn="l">
              <a:buFont typeface="Arial" panose="020B0604020202020204" pitchFamily="34" charset="0"/>
              <a:buChar char="•"/>
            </a:pPr>
            <a:r>
              <a:rPr lang="nl-BE" sz="1400" dirty="0">
                <a:solidFill>
                  <a:prstClr val="white"/>
                </a:solidFill>
              </a:rPr>
              <a:t>Te hoge tijds/werkdruk</a:t>
            </a:r>
          </a:p>
          <a:p>
            <a:pPr marL="85725" indent="-85725" algn="l">
              <a:buFont typeface="Arial" panose="020B0604020202020204" pitchFamily="34" charset="0"/>
              <a:buChar char="•"/>
            </a:pPr>
            <a:r>
              <a:rPr lang="nl-BE" sz="1400" dirty="0">
                <a:solidFill>
                  <a:prstClr val="white"/>
                </a:solidFill>
              </a:rPr>
              <a:t>Emotionele belasting</a:t>
            </a:r>
          </a:p>
          <a:p>
            <a:pPr marL="85725" indent="-85725" algn="l">
              <a:buFont typeface="Arial" panose="020B0604020202020204" pitchFamily="34" charset="0"/>
              <a:buChar char="•"/>
            </a:pPr>
            <a:r>
              <a:rPr lang="nl-BE" sz="1400" dirty="0">
                <a:solidFill>
                  <a:prstClr val="white"/>
                </a:solidFill>
              </a:rPr>
              <a:t>Procedurele onrechtvaardigheid</a:t>
            </a:r>
          </a:p>
          <a:p>
            <a:pPr marL="85725" indent="-85725" algn="l">
              <a:buFont typeface="Arial" panose="020B0604020202020204" pitchFamily="34" charset="0"/>
              <a:buChar char="•"/>
            </a:pPr>
            <a:r>
              <a:rPr lang="nl-BE" sz="1400" dirty="0">
                <a:solidFill>
                  <a:prstClr val="white"/>
                </a:solidFill>
              </a:rPr>
              <a:t>Organisatieveranderingen…</a:t>
            </a:r>
          </a:p>
          <a:p>
            <a:pPr marL="85725" indent="-85725" algn="l">
              <a:buFont typeface="Arial" panose="020B0604020202020204" pitchFamily="34" charset="0"/>
              <a:buChar char="•"/>
            </a:pPr>
            <a:endParaRPr lang="nl-BE" sz="1400" dirty="0">
              <a:solidFill>
                <a:prstClr val="white"/>
              </a:solidFill>
            </a:endParaRPr>
          </a:p>
          <a:p>
            <a:pPr algn="l"/>
            <a:endParaRPr lang="en-GB" sz="1400" dirty="0">
              <a:solidFill>
                <a:prstClr val="white"/>
              </a:solidFill>
            </a:endParaRPr>
          </a:p>
          <a:p>
            <a:pPr algn="l"/>
            <a:r>
              <a:rPr lang="en-GB" sz="1400" dirty="0" err="1">
                <a:solidFill>
                  <a:prstClr val="white"/>
                </a:solidFill>
              </a:rPr>
              <a:t>Prive</a:t>
            </a:r>
            <a:endParaRPr lang="en-GB" sz="1400" dirty="0">
              <a:solidFill>
                <a:prstClr val="white"/>
              </a:solidFill>
            </a:endParaRPr>
          </a:p>
        </p:txBody>
      </p:sp>
      <p:sp>
        <p:nvSpPr>
          <p:cNvPr id="28" name="Tekstvak 27">
            <a:extLst>
              <a:ext uri="{FF2B5EF4-FFF2-40B4-BE49-F238E27FC236}">
                <a16:creationId xmlns:a16="http://schemas.microsoft.com/office/drawing/2014/main" xmlns="" id="{A983F1FC-A0A7-4306-A8D1-EC309B830309}"/>
              </a:ext>
            </a:extLst>
          </p:cNvPr>
          <p:cNvSpPr txBox="1"/>
          <p:nvPr/>
        </p:nvSpPr>
        <p:spPr>
          <a:xfrm>
            <a:off x="6445696" y="3460358"/>
            <a:ext cx="2987824" cy="1600438"/>
          </a:xfrm>
          <a:prstGeom prst="rect">
            <a:avLst/>
          </a:prstGeom>
          <a:solidFill>
            <a:schemeClr val="accent3">
              <a:lumMod val="60000"/>
              <a:lumOff val="40000"/>
            </a:schemeClr>
          </a:solidFill>
        </p:spPr>
        <p:txBody>
          <a:bodyPr wrap="square" rtlCol="0">
            <a:spAutoFit/>
          </a:bodyPr>
          <a:lstStyle>
            <a:defPPr>
              <a:defRPr lang="nl-BE"/>
            </a:defPPr>
            <a:lvl1pPr>
              <a:defRPr>
                <a:solidFill>
                  <a:schemeClr val="bg1"/>
                </a:solidFill>
              </a:defRPr>
            </a:lvl1pPr>
          </a:lstStyle>
          <a:p>
            <a:pPr algn="l"/>
            <a:r>
              <a:rPr lang="nl-BE" sz="1400" dirty="0">
                <a:solidFill>
                  <a:prstClr val="white"/>
                </a:solidFill>
              </a:rPr>
              <a:t>Perfectionisme</a:t>
            </a:r>
          </a:p>
          <a:p>
            <a:pPr algn="l"/>
            <a:r>
              <a:rPr lang="nl-BE" sz="1400" dirty="0">
                <a:solidFill>
                  <a:prstClr val="white"/>
                </a:solidFill>
              </a:rPr>
              <a:t>Weinig hulp vragen (zelfstandig)</a:t>
            </a:r>
          </a:p>
          <a:p>
            <a:pPr algn="l"/>
            <a:r>
              <a:rPr lang="nl-BE" sz="1400" dirty="0">
                <a:solidFill>
                  <a:prstClr val="white"/>
                </a:solidFill>
              </a:rPr>
              <a:t>Weinig grenzen aangeven</a:t>
            </a:r>
          </a:p>
          <a:p>
            <a:pPr algn="l"/>
            <a:r>
              <a:rPr lang="nl-BE" sz="1400" dirty="0">
                <a:solidFill>
                  <a:prstClr val="white"/>
                </a:solidFill>
              </a:rPr>
              <a:t>Meer focus op anderen dan </a:t>
            </a:r>
            <a:r>
              <a:rPr lang="nl-BE" sz="1400" dirty="0" err="1">
                <a:solidFill>
                  <a:prstClr val="white"/>
                </a:solidFill>
              </a:rPr>
              <a:t>zz</a:t>
            </a:r>
            <a:endParaRPr lang="nl-BE" sz="1400" dirty="0">
              <a:solidFill>
                <a:prstClr val="white"/>
              </a:solidFill>
            </a:endParaRPr>
          </a:p>
          <a:p>
            <a:pPr algn="l"/>
            <a:r>
              <a:rPr lang="nl-BE" sz="1400" dirty="0">
                <a:solidFill>
                  <a:prstClr val="white"/>
                </a:solidFill>
              </a:rPr>
              <a:t>Hoog verantwoordelijkheidsgevoel</a:t>
            </a:r>
          </a:p>
          <a:p>
            <a:pPr algn="l"/>
            <a:r>
              <a:rPr lang="nl-BE" sz="1400" dirty="0">
                <a:solidFill>
                  <a:prstClr val="white"/>
                </a:solidFill>
              </a:rPr>
              <a:t>Niet bewust van eigen prioriteiten</a:t>
            </a:r>
          </a:p>
          <a:p>
            <a:pPr algn="l"/>
            <a:r>
              <a:rPr lang="nl-BE" sz="1400" dirty="0">
                <a:solidFill>
                  <a:prstClr val="white"/>
                </a:solidFill>
              </a:rPr>
              <a:t>…</a:t>
            </a:r>
            <a:endParaRPr lang="en-GB" sz="1600" dirty="0">
              <a:solidFill>
                <a:prstClr val="white"/>
              </a:solidFill>
            </a:endParaRPr>
          </a:p>
        </p:txBody>
      </p:sp>
      <p:sp>
        <p:nvSpPr>
          <p:cNvPr id="2" name="Rechthoek 1">
            <a:extLst>
              <a:ext uri="{FF2B5EF4-FFF2-40B4-BE49-F238E27FC236}">
                <a16:creationId xmlns:a16="http://schemas.microsoft.com/office/drawing/2014/main" xmlns="" id="{09889447-8094-4192-8BA5-5AAB49994291}"/>
              </a:ext>
            </a:extLst>
          </p:cNvPr>
          <p:cNvSpPr/>
          <p:nvPr/>
        </p:nvSpPr>
        <p:spPr>
          <a:xfrm>
            <a:off x="983432" y="5839236"/>
            <a:ext cx="7776864" cy="369332"/>
          </a:xfrm>
          <a:prstGeom prst="rect">
            <a:avLst/>
          </a:prstGeom>
        </p:spPr>
        <p:txBody>
          <a:bodyPr wrap="square">
            <a:spAutoFit/>
          </a:bodyPr>
          <a:lstStyle/>
          <a:p>
            <a:pPr marL="363538" lvl="0" indent="-363538" fontAlgn="auto">
              <a:spcBef>
                <a:spcPts val="600"/>
              </a:spcBef>
              <a:spcAft>
                <a:spcPts val="600"/>
              </a:spcAft>
              <a:buClr>
                <a:schemeClr val="accent6">
                  <a:lumMod val="75000"/>
                </a:schemeClr>
              </a:buClr>
              <a:buFont typeface="Wingdings" panose="05000000000000000000" pitchFamily="2" charset="2"/>
              <a:buChar char="Ø"/>
            </a:pPr>
            <a:r>
              <a:rPr lang="nl-BE" dirty="0">
                <a:solidFill>
                  <a:schemeClr val="accent6">
                    <a:lumMod val="75000"/>
                  </a:schemeClr>
                </a:solidFill>
              </a:rPr>
              <a:t>Wat zijn de </a:t>
            </a:r>
            <a:r>
              <a:rPr lang="nl-BE" b="1" dirty="0">
                <a:solidFill>
                  <a:schemeClr val="accent6">
                    <a:lumMod val="75000"/>
                  </a:schemeClr>
                </a:solidFill>
              </a:rPr>
              <a:t>omstandigheden</a:t>
            </a:r>
            <a:r>
              <a:rPr lang="nl-BE" dirty="0">
                <a:solidFill>
                  <a:schemeClr val="accent6">
                    <a:lumMod val="75000"/>
                  </a:schemeClr>
                </a:solidFill>
              </a:rPr>
              <a:t> die hebben gemaakt dat….</a:t>
            </a:r>
          </a:p>
        </p:txBody>
      </p:sp>
    </p:spTree>
    <p:extLst>
      <p:ext uri="{BB962C8B-B14F-4D97-AF65-F5344CB8AC3E}">
        <p14:creationId xmlns:p14="http://schemas.microsoft.com/office/powerpoint/2010/main" val="974910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67408" y="274638"/>
            <a:ext cx="9577064" cy="774649"/>
          </a:xfrm>
        </p:spPr>
        <p:txBody>
          <a:bodyPr/>
          <a:lstStyle/>
          <a:p>
            <a:r>
              <a:rPr lang="nl-BE" u="sng" dirty="0"/>
              <a:t>K</a:t>
            </a:r>
            <a:r>
              <a:rPr lang="nl-BE" dirty="0"/>
              <a:t> = O x P  (Paul Rijnders)</a:t>
            </a:r>
            <a:endParaRPr lang="nl-NL" dirty="0"/>
          </a:p>
        </p:txBody>
      </p:sp>
      <p:graphicFrame>
        <p:nvGraphicFramePr>
          <p:cNvPr id="15" name="Tabel 14">
            <a:extLst>
              <a:ext uri="{FF2B5EF4-FFF2-40B4-BE49-F238E27FC236}">
                <a16:creationId xmlns:a16="http://schemas.microsoft.com/office/drawing/2014/main" xmlns="" id="{D00B86E4-946B-4011-94F2-EBA850034C76}"/>
              </a:ext>
            </a:extLst>
          </p:cNvPr>
          <p:cNvGraphicFramePr>
            <a:graphicFrameLocks noGrp="1"/>
          </p:cNvGraphicFramePr>
          <p:nvPr>
            <p:extLst>
              <p:ext uri="{D42A27DB-BD31-4B8C-83A1-F6EECF244321}">
                <p14:modId xmlns:p14="http://schemas.microsoft.com/office/powerpoint/2010/main" val="123846990"/>
              </p:ext>
            </p:extLst>
          </p:nvPr>
        </p:nvGraphicFramePr>
        <p:xfrm>
          <a:off x="2063552" y="2276872"/>
          <a:ext cx="7931224" cy="2595880"/>
        </p:xfrm>
        <a:graphic>
          <a:graphicData uri="http://schemas.openxmlformats.org/drawingml/2006/table">
            <a:tbl>
              <a:tblPr firstRow="1" bandRow="1">
                <a:tableStyleId>{F5AB1C69-6EDB-4FF4-983F-18BD219EF322}</a:tableStyleId>
              </a:tblPr>
              <a:tblGrid>
                <a:gridCol w="3965612">
                  <a:extLst>
                    <a:ext uri="{9D8B030D-6E8A-4147-A177-3AD203B41FA5}">
                      <a16:colId xmlns:a16="http://schemas.microsoft.com/office/drawing/2014/main" xmlns="" val="2397038340"/>
                    </a:ext>
                  </a:extLst>
                </a:gridCol>
                <a:gridCol w="3965612">
                  <a:extLst>
                    <a:ext uri="{9D8B030D-6E8A-4147-A177-3AD203B41FA5}">
                      <a16:colId xmlns:a16="http://schemas.microsoft.com/office/drawing/2014/main" xmlns="" val="170838051"/>
                    </a:ext>
                  </a:extLst>
                </a:gridCol>
              </a:tblGrid>
              <a:tr h="370840">
                <a:tc>
                  <a:txBody>
                    <a:bodyPr/>
                    <a:lstStyle/>
                    <a:p>
                      <a:r>
                        <a:rPr lang="nl-BE" dirty="0"/>
                        <a:t>Stressoren</a:t>
                      </a:r>
                      <a:endParaRPr lang="en-GB" dirty="0"/>
                    </a:p>
                  </a:txBody>
                  <a:tcPr/>
                </a:tc>
                <a:tc>
                  <a:txBody>
                    <a:bodyPr/>
                    <a:lstStyle/>
                    <a:p>
                      <a:r>
                        <a:rPr lang="nl-BE" dirty="0"/>
                        <a:t>Energiebronnen</a:t>
                      </a:r>
                      <a:endParaRPr lang="en-GB" dirty="0"/>
                    </a:p>
                  </a:txBody>
                  <a:tcPr/>
                </a:tc>
                <a:extLst>
                  <a:ext uri="{0D108BD9-81ED-4DB2-BD59-A6C34878D82A}">
                    <a16:rowId xmlns:a16="http://schemas.microsoft.com/office/drawing/2014/main" xmlns="" val="418570835"/>
                  </a:ext>
                </a:extLst>
              </a:tr>
              <a:tr h="370840">
                <a:tc>
                  <a:txBody>
                    <a:bodyPr/>
                    <a:lstStyle/>
                    <a:p>
                      <a:endParaRPr lang="en-GB" dirty="0"/>
                    </a:p>
                  </a:txBody>
                  <a:tcPr/>
                </a:tc>
                <a:tc>
                  <a:txBody>
                    <a:bodyPr/>
                    <a:lstStyle/>
                    <a:p>
                      <a:endParaRPr lang="en-GB" strike="sngStrike" dirty="0"/>
                    </a:p>
                  </a:txBody>
                  <a:tcPr/>
                </a:tc>
                <a:extLst>
                  <a:ext uri="{0D108BD9-81ED-4DB2-BD59-A6C34878D82A}">
                    <a16:rowId xmlns:a16="http://schemas.microsoft.com/office/drawing/2014/main" xmlns="" val="4107035779"/>
                  </a:ext>
                </a:extLst>
              </a:tr>
              <a:tr h="370840">
                <a:tc>
                  <a:txBody>
                    <a:bodyPr/>
                    <a:lstStyle/>
                    <a:p>
                      <a:endParaRPr lang="en-GB" dirty="0"/>
                    </a:p>
                  </a:txBody>
                  <a:tcPr/>
                </a:tc>
                <a:tc>
                  <a:txBody>
                    <a:bodyPr/>
                    <a:lstStyle/>
                    <a:p>
                      <a:endParaRPr lang="en-GB" strike="sngStrike" dirty="0"/>
                    </a:p>
                  </a:txBody>
                  <a:tcPr/>
                </a:tc>
                <a:extLst>
                  <a:ext uri="{0D108BD9-81ED-4DB2-BD59-A6C34878D82A}">
                    <a16:rowId xmlns:a16="http://schemas.microsoft.com/office/drawing/2014/main" xmlns="" val="2111591594"/>
                  </a:ext>
                </a:extLst>
              </a:tr>
              <a:tr h="370840">
                <a:tc>
                  <a:txBody>
                    <a:bodyPr/>
                    <a:lstStyle/>
                    <a:p>
                      <a:endParaRPr lang="en-GB" dirty="0"/>
                    </a:p>
                  </a:txBody>
                  <a:tcPr/>
                </a:tc>
                <a:tc>
                  <a:txBody>
                    <a:bodyPr/>
                    <a:lstStyle/>
                    <a:p>
                      <a:endParaRPr lang="en-GB" dirty="0"/>
                    </a:p>
                  </a:txBody>
                  <a:tcPr/>
                </a:tc>
                <a:extLst>
                  <a:ext uri="{0D108BD9-81ED-4DB2-BD59-A6C34878D82A}">
                    <a16:rowId xmlns:a16="http://schemas.microsoft.com/office/drawing/2014/main" xmlns="" val="2706970304"/>
                  </a:ext>
                </a:extLst>
              </a:tr>
              <a:tr h="370840">
                <a:tc>
                  <a:txBody>
                    <a:bodyPr/>
                    <a:lstStyle/>
                    <a:p>
                      <a:endParaRPr lang="en-GB" dirty="0"/>
                    </a:p>
                  </a:txBody>
                  <a:tcPr/>
                </a:tc>
                <a:tc>
                  <a:txBody>
                    <a:bodyPr/>
                    <a:lstStyle/>
                    <a:p>
                      <a:endParaRPr lang="en-GB" dirty="0"/>
                    </a:p>
                  </a:txBody>
                  <a:tcPr/>
                </a:tc>
                <a:extLst>
                  <a:ext uri="{0D108BD9-81ED-4DB2-BD59-A6C34878D82A}">
                    <a16:rowId xmlns:a16="http://schemas.microsoft.com/office/drawing/2014/main" xmlns="" val="1002871865"/>
                  </a:ext>
                </a:extLst>
              </a:tr>
              <a:tr h="370840">
                <a:tc>
                  <a:txBody>
                    <a:bodyPr/>
                    <a:lstStyle/>
                    <a:p>
                      <a:endParaRPr lang="nl-BE" dirty="0"/>
                    </a:p>
                  </a:txBody>
                  <a:tcPr/>
                </a:tc>
                <a:tc>
                  <a:txBody>
                    <a:bodyPr/>
                    <a:lstStyle/>
                    <a:p>
                      <a:endParaRPr lang="en-GB" dirty="0"/>
                    </a:p>
                  </a:txBody>
                  <a:tcPr/>
                </a:tc>
                <a:extLst>
                  <a:ext uri="{0D108BD9-81ED-4DB2-BD59-A6C34878D82A}">
                    <a16:rowId xmlns:a16="http://schemas.microsoft.com/office/drawing/2014/main" xmlns="" val="1650398522"/>
                  </a:ext>
                </a:extLst>
              </a:tr>
              <a:tr h="370840">
                <a:tc>
                  <a:txBody>
                    <a:bodyPr/>
                    <a:lstStyle/>
                    <a:p>
                      <a:endParaRPr lang="nl-BE" dirty="0"/>
                    </a:p>
                  </a:txBody>
                  <a:tcPr/>
                </a:tc>
                <a:tc>
                  <a:txBody>
                    <a:bodyPr/>
                    <a:lstStyle/>
                    <a:p>
                      <a:endParaRPr lang="en-GB" dirty="0"/>
                    </a:p>
                  </a:txBody>
                  <a:tcPr/>
                </a:tc>
                <a:extLst>
                  <a:ext uri="{0D108BD9-81ED-4DB2-BD59-A6C34878D82A}">
                    <a16:rowId xmlns:a16="http://schemas.microsoft.com/office/drawing/2014/main" xmlns="" val="3642277572"/>
                  </a:ext>
                </a:extLst>
              </a:tr>
            </a:tbl>
          </a:graphicData>
        </a:graphic>
      </p:graphicFrame>
      <p:pic>
        <p:nvPicPr>
          <p:cNvPr id="29" name="Picture 5">
            <a:extLst>
              <a:ext uri="{FF2B5EF4-FFF2-40B4-BE49-F238E27FC236}">
                <a16:creationId xmlns:a16="http://schemas.microsoft.com/office/drawing/2014/main" xmlns="" id="{B95ABA33-5602-4091-960A-0586A04897F8}"/>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9044" y="1047605"/>
            <a:ext cx="2160239" cy="12309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34133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67408" y="274638"/>
            <a:ext cx="9577064" cy="774649"/>
          </a:xfrm>
        </p:spPr>
        <p:txBody>
          <a:bodyPr/>
          <a:lstStyle/>
          <a:p>
            <a:r>
              <a:rPr lang="nl-BE" u="sng" dirty="0"/>
              <a:t>K</a:t>
            </a:r>
            <a:r>
              <a:rPr lang="nl-BE" dirty="0"/>
              <a:t> = O x P  (Paul Rijnders)</a:t>
            </a:r>
            <a:endParaRPr lang="nl-NL" dirty="0"/>
          </a:p>
        </p:txBody>
      </p:sp>
      <p:pic>
        <p:nvPicPr>
          <p:cNvPr id="5" name="Picture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2499" y="1076238"/>
            <a:ext cx="2160239" cy="12309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Tabel 6">
            <a:extLst>
              <a:ext uri="{FF2B5EF4-FFF2-40B4-BE49-F238E27FC236}">
                <a16:creationId xmlns:a16="http://schemas.microsoft.com/office/drawing/2014/main" xmlns="" id="{D00B86E4-946B-4011-94F2-EBA850034C76}"/>
              </a:ext>
            </a:extLst>
          </p:cNvPr>
          <p:cNvGraphicFramePr>
            <a:graphicFrameLocks noGrp="1"/>
          </p:cNvGraphicFramePr>
          <p:nvPr>
            <p:extLst>
              <p:ext uri="{D42A27DB-BD31-4B8C-83A1-F6EECF244321}">
                <p14:modId xmlns:p14="http://schemas.microsoft.com/office/powerpoint/2010/main" val="1155256825"/>
              </p:ext>
            </p:extLst>
          </p:nvPr>
        </p:nvGraphicFramePr>
        <p:xfrm>
          <a:off x="2063552" y="2554693"/>
          <a:ext cx="7698134" cy="2834640"/>
        </p:xfrm>
        <a:graphic>
          <a:graphicData uri="http://schemas.openxmlformats.org/drawingml/2006/table">
            <a:tbl>
              <a:tblPr firstRow="1" bandRow="1">
                <a:tableStyleId>{F5AB1C69-6EDB-4FF4-983F-18BD219EF322}</a:tableStyleId>
              </a:tblPr>
              <a:tblGrid>
                <a:gridCol w="3849067">
                  <a:extLst>
                    <a:ext uri="{9D8B030D-6E8A-4147-A177-3AD203B41FA5}">
                      <a16:colId xmlns:a16="http://schemas.microsoft.com/office/drawing/2014/main" xmlns="" val="2397038340"/>
                    </a:ext>
                  </a:extLst>
                </a:gridCol>
                <a:gridCol w="3849067">
                  <a:extLst>
                    <a:ext uri="{9D8B030D-6E8A-4147-A177-3AD203B41FA5}">
                      <a16:colId xmlns:a16="http://schemas.microsoft.com/office/drawing/2014/main" xmlns="" val="170838051"/>
                    </a:ext>
                  </a:extLst>
                </a:gridCol>
              </a:tblGrid>
              <a:tr h="315732">
                <a:tc>
                  <a:txBody>
                    <a:bodyPr/>
                    <a:lstStyle/>
                    <a:p>
                      <a:r>
                        <a:rPr lang="nl-BE" dirty="0"/>
                        <a:t>Stressoren</a:t>
                      </a:r>
                      <a:endParaRPr lang="en-GB" dirty="0"/>
                    </a:p>
                  </a:txBody>
                  <a:tcPr/>
                </a:tc>
                <a:tc>
                  <a:txBody>
                    <a:bodyPr/>
                    <a:lstStyle/>
                    <a:p>
                      <a:r>
                        <a:rPr lang="nl-BE" dirty="0"/>
                        <a:t>Energiebronnen</a:t>
                      </a:r>
                      <a:endParaRPr lang="en-GB" dirty="0"/>
                    </a:p>
                  </a:txBody>
                  <a:tcPr/>
                </a:tc>
                <a:extLst>
                  <a:ext uri="{0D108BD9-81ED-4DB2-BD59-A6C34878D82A}">
                    <a16:rowId xmlns:a16="http://schemas.microsoft.com/office/drawing/2014/main" xmlns="" val="418570835"/>
                  </a:ext>
                </a:extLst>
              </a:tr>
              <a:tr h="305043">
                <a:tc>
                  <a:txBody>
                    <a:bodyPr/>
                    <a:lstStyle/>
                    <a:p>
                      <a:r>
                        <a:rPr lang="nl-BE" dirty="0"/>
                        <a:t>Onvoorspelbaarheid </a:t>
                      </a:r>
                      <a:endParaRPr lang="en-GB" dirty="0"/>
                    </a:p>
                  </a:txBody>
                  <a:tcPr/>
                </a:tc>
                <a:tc>
                  <a:txBody>
                    <a:bodyPr/>
                    <a:lstStyle/>
                    <a:p>
                      <a:r>
                        <a:rPr lang="nl-BE" strike="sngStrike" dirty="0"/>
                        <a:t>Sociale steun: Leuk team</a:t>
                      </a:r>
                      <a:endParaRPr lang="en-GB" strike="sngStrike" dirty="0"/>
                    </a:p>
                  </a:txBody>
                  <a:tcPr/>
                </a:tc>
                <a:extLst>
                  <a:ext uri="{0D108BD9-81ED-4DB2-BD59-A6C34878D82A}">
                    <a16:rowId xmlns:a16="http://schemas.microsoft.com/office/drawing/2014/main" xmlns="" val="4107035779"/>
                  </a:ext>
                </a:extLst>
              </a:tr>
              <a:tr h="305043">
                <a:tc>
                  <a:txBody>
                    <a:bodyPr/>
                    <a:lstStyle/>
                    <a:p>
                      <a:r>
                        <a:rPr lang="nl-BE" dirty="0"/>
                        <a:t>Gebrek aan inspraak (slaaf van baas)</a:t>
                      </a:r>
                      <a:endParaRPr lang="en-GB" dirty="0"/>
                    </a:p>
                  </a:txBody>
                  <a:tcPr/>
                </a:tc>
                <a:tc>
                  <a:txBody>
                    <a:bodyPr/>
                    <a:lstStyle/>
                    <a:p>
                      <a:r>
                        <a:rPr lang="nl-BE" strike="sngStrike" dirty="0"/>
                        <a:t>Basketbalploeg</a:t>
                      </a:r>
                      <a:endParaRPr lang="en-GB" strike="sngStrike" dirty="0"/>
                    </a:p>
                  </a:txBody>
                  <a:tcPr/>
                </a:tc>
                <a:extLst>
                  <a:ext uri="{0D108BD9-81ED-4DB2-BD59-A6C34878D82A}">
                    <a16:rowId xmlns:a16="http://schemas.microsoft.com/office/drawing/2014/main" xmlns="" val="2111591594"/>
                  </a:ext>
                </a:extLst>
              </a:tr>
              <a:tr h="533826">
                <a:tc>
                  <a:txBody>
                    <a:bodyPr/>
                    <a:lstStyle/>
                    <a:p>
                      <a:r>
                        <a:rPr lang="nl-BE" dirty="0"/>
                        <a:t>Gebrek aan erkenning (geen buitenland)</a:t>
                      </a:r>
                      <a:endParaRPr lang="en-GB" dirty="0"/>
                    </a:p>
                  </a:txBody>
                  <a:tcPr/>
                </a:tc>
                <a:tc>
                  <a:txBody>
                    <a:bodyPr/>
                    <a:lstStyle/>
                    <a:p>
                      <a:r>
                        <a:rPr lang="nl-BE" dirty="0"/>
                        <a:t>Schone titel</a:t>
                      </a:r>
                      <a:endParaRPr lang="en-GB" dirty="0"/>
                    </a:p>
                  </a:txBody>
                  <a:tcPr/>
                </a:tc>
                <a:extLst>
                  <a:ext uri="{0D108BD9-81ED-4DB2-BD59-A6C34878D82A}">
                    <a16:rowId xmlns:a16="http://schemas.microsoft.com/office/drawing/2014/main" xmlns="" val="2706970304"/>
                  </a:ext>
                </a:extLst>
              </a:tr>
              <a:tr h="305043">
                <a:tc>
                  <a:txBody>
                    <a:bodyPr/>
                    <a:lstStyle/>
                    <a:p>
                      <a:r>
                        <a:rPr lang="nl-BE" dirty="0"/>
                        <a:t>Gedoe binnen gezin</a:t>
                      </a:r>
                      <a:endParaRPr lang="en-GB" dirty="0"/>
                    </a:p>
                  </a:txBody>
                  <a:tcPr/>
                </a:tc>
                <a:tc>
                  <a:txBody>
                    <a:bodyPr/>
                    <a:lstStyle/>
                    <a:p>
                      <a:r>
                        <a:rPr lang="nl-BE" dirty="0"/>
                        <a:t>Deftig loon</a:t>
                      </a:r>
                      <a:endParaRPr lang="en-GB" dirty="0"/>
                    </a:p>
                  </a:txBody>
                  <a:tcPr/>
                </a:tc>
                <a:extLst>
                  <a:ext uri="{0D108BD9-81ED-4DB2-BD59-A6C34878D82A}">
                    <a16:rowId xmlns:a16="http://schemas.microsoft.com/office/drawing/2014/main" xmlns="" val="1002871865"/>
                  </a:ext>
                </a:extLst>
              </a:tr>
              <a:tr h="305043">
                <a:tc>
                  <a:txBody>
                    <a:bodyPr/>
                    <a:lstStyle/>
                    <a:p>
                      <a:r>
                        <a:rPr lang="nl-BE" dirty="0"/>
                        <a:t>Demente schoonmoeder in huis</a:t>
                      </a:r>
                    </a:p>
                  </a:txBody>
                  <a:tcPr/>
                </a:tc>
                <a:tc>
                  <a:txBody>
                    <a:bodyPr/>
                    <a:lstStyle/>
                    <a:p>
                      <a:r>
                        <a:rPr lang="nl-BE" dirty="0"/>
                        <a:t>…</a:t>
                      </a:r>
                      <a:endParaRPr lang="en-GB" dirty="0"/>
                    </a:p>
                  </a:txBody>
                  <a:tcPr/>
                </a:tc>
                <a:extLst>
                  <a:ext uri="{0D108BD9-81ED-4DB2-BD59-A6C34878D82A}">
                    <a16:rowId xmlns:a16="http://schemas.microsoft.com/office/drawing/2014/main" xmlns="" val="1650398522"/>
                  </a:ext>
                </a:extLst>
              </a:tr>
              <a:tr h="305043">
                <a:tc>
                  <a:txBody>
                    <a:bodyPr/>
                    <a:lstStyle/>
                    <a:p>
                      <a:r>
                        <a:rPr lang="nl-BE" dirty="0"/>
                        <a:t>…</a:t>
                      </a:r>
                    </a:p>
                  </a:txBody>
                  <a:tcPr/>
                </a:tc>
                <a:tc>
                  <a:txBody>
                    <a:bodyPr/>
                    <a:lstStyle/>
                    <a:p>
                      <a:endParaRPr lang="en-GB" dirty="0"/>
                    </a:p>
                  </a:txBody>
                  <a:tcPr/>
                </a:tc>
                <a:extLst>
                  <a:ext uri="{0D108BD9-81ED-4DB2-BD59-A6C34878D82A}">
                    <a16:rowId xmlns:a16="http://schemas.microsoft.com/office/drawing/2014/main" xmlns="" val="3642277572"/>
                  </a:ext>
                </a:extLst>
              </a:tr>
            </a:tbl>
          </a:graphicData>
        </a:graphic>
      </p:graphicFrame>
      <p:sp>
        <p:nvSpPr>
          <p:cNvPr id="6" name="Rechthoek 5">
            <a:extLst>
              <a:ext uri="{FF2B5EF4-FFF2-40B4-BE49-F238E27FC236}">
                <a16:creationId xmlns:a16="http://schemas.microsoft.com/office/drawing/2014/main" xmlns="" id="{1C4BAE10-3A9D-40A6-9C9A-DCC52EC18C68}"/>
              </a:ext>
            </a:extLst>
          </p:cNvPr>
          <p:cNvSpPr/>
          <p:nvPr/>
        </p:nvSpPr>
        <p:spPr>
          <a:xfrm>
            <a:off x="983432" y="5839236"/>
            <a:ext cx="7776864" cy="369332"/>
          </a:xfrm>
          <a:prstGeom prst="rect">
            <a:avLst/>
          </a:prstGeom>
        </p:spPr>
        <p:txBody>
          <a:bodyPr wrap="square">
            <a:spAutoFit/>
          </a:bodyPr>
          <a:lstStyle/>
          <a:p>
            <a:pPr marL="363538" lvl="0" indent="-363538" fontAlgn="auto">
              <a:spcBef>
                <a:spcPts val="600"/>
              </a:spcBef>
              <a:spcAft>
                <a:spcPts val="600"/>
              </a:spcAft>
              <a:buClr>
                <a:schemeClr val="accent6">
                  <a:lumMod val="75000"/>
                </a:schemeClr>
              </a:buClr>
              <a:buFont typeface="Wingdings" panose="05000000000000000000" pitchFamily="2" charset="2"/>
              <a:buChar char="Ø"/>
            </a:pPr>
            <a:r>
              <a:rPr lang="nl-BE" dirty="0">
                <a:solidFill>
                  <a:schemeClr val="accent6">
                    <a:lumMod val="75000"/>
                  </a:schemeClr>
                </a:solidFill>
              </a:rPr>
              <a:t>Wat valt jou hier op?</a:t>
            </a:r>
          </a:p>
        </p:txBody>
      </p:sp>
    </p:spTree>
    <p:extLst>
      <p:ext uri="{BB962C8B-B14F-4D97-AF65-F5344CB8AC3E}">
        <p14:creationId xmlns:p14="http://schemas.microsoft.com/office/powerpoint/2010/main" val="14921152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67408" y="274638"/>
            <a:ext cx="9577064" cy="774649"/>
          </a:xfrm>
        </p:spPr>
        <p:txBody>
          <a:bodyPr/>
          <a:lstStyle/>
          <a:p>
            <a:r>
              <a:rPr lang="nl-BE" u="sng" dirty="0"/>
              <a:t>K</a:t>
            </a:r>
            <a:r>
              <a:rPr lang="nl-BE" dirty="0"/>
              <a:t> = O x P  (Paul Rijnders)</a:t>
            </a:r>
            <a:endParaRPr lang="nl-NL" dirty="0"/>
          </a:p>
        </p:txBody>
      </p:sp>
      <p:sp>
        <p:nvSpPr>
          <p:cNvPr id="6" name="Tekstvak 5">
            <a:extLst>
              <a:ext uri="{FF2B5EF4-FFF2-40B4-BE49-F238E27FC236}">
                <a16:creationId xmlns:a16="http://schemas.microsoft.com/office/drawing/2014/main" xmlns="" id="{60F2F79F-E595-405D-A997-90F0B73A7801}"/>
              </a:ext>
            </a:extLst>
          </p:cNvPr>
          <p:cNvSpPr txBox="1"/>
          <p:nvPr/>
        </p:nvSpPr>
        <p:spPr>
          <a:xfrm>
            <a:off x="2030226" y="2492896"/>
            <a:ext cx="1440160" cy="369332"/>
          </a:xfrm>
          <a:prstGeom prst="rect">
            <a:avLst/>
          </a:prstGeom>
          <a:solidFill>
            <a:schemeClr val="accent3">
              <a:lumMod val="60000"/>
              <a:lumOff val="40000"/>
            </a:schemeClr>
          </a:solidFill>
        </p:spPr>
        <p:txBody>
          <a:bodyPr wrap="square" rtlCol="0">
            <a:spAutoFit/>
          </a:bodyPr>
          <a:lstStyle>
            <a:defPPr>
              <a:defRPr lang="nl-BE"/>
            </a:defPPr>
            <a:lvl1pPr>
              <a:defRPr>
                <a:solidFill>
                  <a:schemeClr val="bg1"/>
                </a:solidFill>
              </a:defRPr>
            </a:lvl1pPr>
          </a:lstStyle>
          <a:p>
            <a:r>
              <a:rPr lang="nl-BE"/>
              <a:t>K</a:t>
            </a:r>
            <a:endParaRPr lang="en-GB" dirty="0"/>
          </a:p>
        </p:txBody>
      </p:sp>
      <p:sp>
        <p:nvSpPr>
          <p:cNvPr id="8" name="Tekstvak 7">
            <a:extLst>
              <a:ext uri="{FF2B5EF4-FFF2-40B4-BE49-F238E27FC236}">
                <a16:creationId xmlns:a16="http://schemas.microsoft.com/office/drawing/2014/main" xmlns="" id="{7A562A0E-4E6D-4D50-BD75-715FE12AB5BD}"/>
              </a:ext>
            </a:extLst>
          </p:cNvPr>
          <p:cNvSpPr txBox="1"/>
          <p:nvPr/>
        </p:nvSpPr>
        <p:spPr>
          <a:xfrm>
            <a:off x="2031306" y="2966060"/>
            <a:ext cx="1440160" cy="369332"/>
          </a:xfrm>
          <a:prstGeom prst="rect">
            <a:avLst/>
          </a:prstGeom>
          <a:solidFill>
            <a:schemeClr val="accent3">
              <a:lumMod val="60000"/>
              <a:lumOff val="40000"/>
            </a:schemeClr>
          </a:solidFill>
        </p:spPr>
        <p:txBody>
          <a:bodyPr wrap="square" rtlCol="0">
            <a:spAutoFit/>
          </a:bodyPr>
          <a:lstStyle>
            <a:defPPr>
              <a:defRPr lang="nl-BE"/>
            </a:defPPr>
            <a:lvl1pPr>
              <a:defRPr>
                <a:solidFill>
                  <a:schemeClr val="bg1"/>
                </a:solidFill>
              </a:defRPr>
            </a:lvl1pPr>
          </a:lstStyle>
          <a:p>
            <a:r>
              <a:rPr lang="nl-BE"/>
              <a:t>Klachten</a:t>
            </a:r>
            <a:endParaRPr lang="en-GB" dirty="0"/>
          </a:p>
        </p:txBody>
      </p:sp>
      <p:sp>
        <p:nvSpPr>
          <p:cNvPr id="9" name="Tekstvak 8">
            <a:extLst>
              <a:ext uri="{FF2B5EF4-FFF2-40B4-BE49-F238E27FC236}">
                <a16:creationId xmlns:a16="http://schemas.microsoft.com/office/drawing/2014/main" xmlns="" id="{0207BB1C-F4BC-44D7-995C-FC07D719E920}"/>
              </a:ext>
            </a:extLst>
          </p:cNvPr>
          <p:cNvSpPr txBox="1"/>
          <p:nvPr/>
        </p:nvSpPr>
        <p:spPr>
          <a:xfrm>
            <a:off x="4295800" y="2492896"/>
            <a:ext cx="2520278" cy="369332"/>
          </a:xfrm>
          <a:prstGeom prst="rect">
            <a:avLst/>
          </a:prstGeom>
          <a:solidFill>
            <a:schemeClr val="accent3">
              <a:lumMod val="60000"/>
              <a:lumOff val="40000"/>
            </a:schemeClr>
          </a:solidFill>
        </p:spPr>
        <p:txBody>
          <a:bodyPr wrap="square" rtlCol="0">
            <a:spAutoFit/>
          </a:bodyPr>
          <a:lstStyle/>
          <a:p>
            <a:r>
              <a:rPr lang="nl-BE" dirty="0">
                <a:solidFill>
                  <a:schemeClr val="bg1"/>
                </a:solidFill>
              </a:rPr>
              <a:t>O</a:t>
            </a:r>
            <a:endParaRPr lang="en-GB" dirty="0">
              <a:solidFill>
                <a:schemeClr val="bg1"/>
              </a:solidFill>
            </a:endParaRPr>
          </a:p>
        </p:txBody>
      </p:sp>
      <p:sp>
        <p:nvSpPr>
          <p:cNvPr id="10" name="Tekstvak 9">
            <a:extLst>
              <a:ext uri="{FF2B5EF4-FFF2-40B4-BE49-F238E27FC236}">
                <a16:creationId xmlns:a16="http://schemas.microsoft.com/office/drawing/2014/main" xmlns="" id="{9E8276D8-3571-49D5-AABA-CF6184D7ADC9}"/>
              </a:ext>
            </a:extLst>
          </p:cNvPr>
          <p:cNvSpPr txBox="1"/>
          <p:nvPr/>
        </p:nvSpPr>
        <p:spPr>
          <a:xfrm>
            <a:off x="4295799" y="2955791"/>
            <a:ext cx="2520279" cy="369332"/>
          </a:xfrm>
          <a:prstGeom prst="rect">
            <a:avLst/>
          </a:prstGeom>
          <a:solidFill>
            <a:schemeClr val="accent3">
              <a:lumMod val="60000"/>
              <a:lumOff val="40000"/>
            </a:schemeClr>
          </a:solidFill>
        </p:spPr>
        <p:txBody>
          <a:bodyPr wrap="square" rtlCol="0">
            <a:spAutoFit/>
          </a:bodyPr>
          <a:lstStyle>
            <a:defPPr>
              <a:defRPr lang="nl-BE"/>
            </a:defPPr>
            <a:lvl1pPr>
              <a:defRPr>
                <a:solidFill>
                  <a:schemeClr val="bg1"/>
                </a:solidFill>
              </a:defRPr>
            </a:lvl1pPr>
          </a:lstStyle>
          <a:p>
            <a:r>
              <a:rPr lang="nl-BE" dirty="0"/>
              <a:t>Omstandigheden</a:t>
            </a:r>
            <a:endParaRPr lang="en-GB" dirty="0"/>
          </a:p>
        </p:txBody>
      </p:sp>
      <p:sp>
        <p:nvSpPr>
          <p:cNvPr id="11" name="Tekstvak 10">
            <a:extLst>
              <a:ext uri="{FF2B5EF4-FFF2-40B4-BE49-F238E27FC236}">
                <a16:creationId xmlns:a16="http://schemas.microsoft.com/office/drawing/2014/main" xmlns="" id="{EB9CF41A-9F03-4CBA-9E63-FFF79FEFF238}"/>
              </a:ext>
            </a:extLst>
          </p:cNvPr>
          <p:cNvSpPr txBox="1"/>
          <p:nvPr/>
        </p:nvSpPr>
        <p:spPr>
          <a:xfrm>
            <a:off x="7114456" y="2492896"/>
            <a:ext cx="2905472" cy="369332"/>
          </a:xfrm>
          <a:prstGeom prst="rect">
            <a:avLst/>
          </a:prstGeom>
          <a:solidFill>
            <a:schemeClr val="accent2">
              <a:lumMod val="60000"/>
              <a:lumOff val="40000"/>
            </a:schemeClr>
          </a:solidFill>
        </p:spPr>
        <p:txBody>
          <a:bodyPr wrap="square" rtlCol="0">
            <a:spAutoFit/>
          </a:bodyPr>
          <a:lstStyle>
            <a:defPPr>
              <a:defRPr lang="nl-BE"/>
            </a:defPPr>
            <a:lvl1pPr>
              <a:defRPr>
                <a:solidFill>
                  <a:schemeClr val="bg1"/>
                </a:solidFill>
              </a:defRPr>
            </a:lvl1pPr>
          </a:lstStyle>
          <a:p>
            <a:r>
              <a:rPr lang="nl-BE"/>
              <a:t>P</a:t>
            </a:r>
            <a:endParaRPr lang="en-GB" dirty="0"/>
          </a:p>
        </p:txBody>
      </p:sp>
      <p:sp>
        <p:nvSpPr>
          <p:cNvPr id="12" name="Tekstvak 11">
            <a:extLst>
              <a:ext uri="{FF2B5EF4-FFF2-40B4-BE49-F238E27FC236}">
                <a16:creationId xmlns:a16="http://schemas.microsoft.com/office/drawing/2014/main" xmlns="" id="{C9CE5F6A-21D3-41F0-A090-365D47C2A01D}"/>
              </a:ext>
            </a:extLst>
          </p:cNvPr>
          <p:cNvSpPr txBox="1"/>
          <p:nvPr/>
        </p:nvSpPr>
        <p:spPr>
          <a:xfrm>
            <a:off x="7114455" y="2934062"/>
            <a:ext cx="2905473" cy="369332"/>
          </a:xfrm>
          <a:prstGeom prst="rect">
            <a:avLst/>
          </a:prstGeom>
          <a:solidFill>
            <a:schemeClr val="accent2">
              <a:lumMod val="60000"/>
              <a:lumOff val="40000"/>
            </a:schemeClr>
          </a:solidFill>
        </p:spPr>
        <p:txBody>
          <a:bodyPr wrap="square" rtlCol="0">
            <a:spAutoFit/>
          </a:bodyPr>
          <a:lstStyle>
            <a:defPPr>
              <a:defRPr lang="nl-BE"/>
            </a:defPPr>
            <a:lvl1pPr>
              <a:defRPr>
                <a:solidFill>
                  <a:schemeClr val="bg1"/>
                </a:solidFill>
              </a:defRPr>
            </a:lvl1pPr>
          </a:lstStyle>
          <a:p>
            <a:r>
              <a:rPr lang="nl-BE"/>
              <a:t>Persoonlijke stijl</a:t>
            </a:r>
            <a:endParaRPr lang="en-GB" dirty="0"/>
          </a:p>
        </p:txBody>
      </p:sp>
      <p:sp>
        <p:nvSpPr>
          <p:cNvPr id="13" name="Tekstvak 12">
            <a:extLst>
              <a:ext uri="{FF2B5EF4-FFF2-40B4-BE49-F238E27FC236}">
                <a16:creationId xmlns:a16="http://schemas.microsoft.com/office/drawing/2014/main" xmlns="" id="{CC4794D9-C49B-458D-A914-23C65BFEBEC8}"/>
              </a:ext>
            </a:extLst>
          </p:cNvPr>
          <p:cNvSpPr txBox="1"/>
          <p:nvPr/>
        </p:nvSpPr>
        <p:spPr>
          <a:xfrm>
            <a:off x="3719736" y="2492896"/>
            <a:ext cx="432048" cy="369332"/>
          </a:xfrm>
          <a:prstGeom prst="rect">
            <a:avLst/>
          </a:prstGeom>
          <a:noFill/>
        </p:spPr>
        <p:txBody>
          <a:bodyPr wrap="square" rtlCol="0">
            <a:spAutoFit/>
          </a:bodyPr>
          <a:lstStyle/>
          <a:p>
            <a:r>
              <a:rPr lang="nl-BE" dirty="0"/>
              <a:t>=</a:t>
            </a:r>
            <a:endParaRPr lang="en-GB" dirty="0"/>
          </a:p>
        </p:txBody>
      </p:sp>
      <p:sp>
        <p:nvSpPr>
          <p:cNvPr id="14" name="Tekstvak 13">
            <a:extLst>
              <a:ext uri="{FF2B5EF4-FFF2-40B4-BE49-F238E27FC236}">
                <a16:creationId xmlns:a16="http://schemas.microsoft.com/office/drawing/2014/main" xmlns="" id="{D50FD504-3492-436E-9F23-5DA22B249D36}"/>
              </a:ext>
            </a:extLst>
          </p:cNvPr>
          <p:cNvSpPr txBox="1"/>
          <p:nvPr/>
        </p:nvSpPr>
        <p:spPr>
          <a:xfrm>
            <a:off x="3719736" y="2934062"/>
            <a:ext cx="432048" cy="369332"/>
          </a:xfrm>
          <a:prstGeom prst="rect">
            <a:avLst/>
          </a:prstGeom>
          <a:noFill/>
        </p:spPr>
        <p:txBody>
          <a:bodyPr wrap="square" rtlCol="0">
            <a:spAutoFit/>
          </a:bodyPr>
          <a:lstStyle/>
          <a:p>
            <a:r>
              <a:rPr lang="nl-BE" dirty="0"/>
              <a:t>=</a:t>
            </a:r>
            <a:endParaRPr lang="en-GB" dirty="0"/>
          </a:p>
        </p:txBody>
      </p:sp>
      <p:sp>
        <p:nvSpPr>
          <p:cNvPr id="15" name="Tekstvak 14">
            <a:extLst>
              <a:ext uri="{FF2B5EF4-FFF2-40B4-BE49-F238E27FC236}">
                <a16:creationId xmlns:a16="http://schemas.microsoft.com/office/drawing/2014/main" xmlns="" id="{3ABC7783-D6DA-44E9-BB0C-65E8CCCF7A43}"/>
              </a:ext>
            </a:extLst>
          </p:cNvPr>
          <p:cNvSpPr txBox="1"/>
          <p:nvPr/>
        </p:nvSpPr>
        <p:spPr>
          <a:xfrm>
            <a:off x="6730498" y="2492896"/>
            <a:ext cx="432048" cy="369332"/>
          </a:xfrm>
          <a:prstGeom prst="rect">
            <a:avLst/>
          </a:prstGeom>
          <a:noFill/>
        </p:spPr>
        <p:txBody>
          <a:bodyPr wrap="square" rtlCol="0">
            <a:spAutoFit/>
          </a:bodyPr>
          <a:lstStyle/>
          <a:p>
            <a:r>
              <a:rPr lang="nl-BE" dirty="0"/>
              <a:t>X</a:t>
            </a:r>
            <a:endParaRPr lang="en-GB" dirty="0"/>
          </a:p>
        </p:txBody>
      </p:sp>
      <p:sp>
        <p:nvSpPr>
          <p:cNvPr id="17" name="Tekstvak 16">
            <a:extLst>
              <a:ext uri="{FF2B5EF4-FFF2-40B4-BE49-F238E27FC236}">
                <a16:creationId xmlns:a16="http://schemas.microsoft.com/office/drawing/2014/main" xmlns="" id="{2AEF3B79-97DF-48E9-AD1D-AC03F0B4636B}"/>
              </a:ext>
            </a:extLst>
          </p:cNvPr>
          <p:cNvSpPr txBox="1"/>
          <p:nvPr/>
        </p:nvSpPr>
        <p:spPr>
          <a:xfrm>
            <a:off x="6744072" y="2902451"/>
            <a:ext cx="432048" cy="369332"/>
          </a:xfrm>
          <a:prstGeom prst="rect">
            <a:avLst/>
          </a:prstGeom>
          <a:noFill/>
        </p:spPr>
        <p:txBody>
          <a:bodyPr wrap="square" rtlCol="0">
            <a:spAutoFit/>
          </a:bodyPr>
          <a:lstStyle/>
          <a:p>
            <a:r>
              <a:rPr lang="nl-BE" dirty="0"/>
              <a:t>X</a:t>
            </a:r>
            <a:endParaRPr lang="en-GB" dirty="0"/>
          </a:p>
        </p:txBody>
      </p:sp>
      <p:sp>
        <p:nvSpPr>
          <p:cNvPr id="18" name="Tekstvak 17">
            <a:extLst>
              <a:ext uri="{FF2B5EF4-FFF2-40B4-BE49-F238E27FC236}">
                <a16:creationId xmlns:a16="http://schemas.microsoft.com/office/drawing/2014/main" xmlns="" id="{FED2E946-5D17-431D-B0A5-537B45E057C1}"/>
              </a:ext>
            </a:extLst>
          </p:cNvPr>
          <p:cNvSpPr txBox="1"/>
          <p:nvPr/>
        </p:nvSpPr>
        <p:spPr>
          <a:xfrm>
            <a:off x="4292723" y="3783038"/>
            <a:ext cx="2520280" cy="2031325"/>
          </a:xfrm>
          <a:prstGeom prst="rect">
            <a:avLst/>
          </a:prstGeom>
          <a:solidFill>
            <a:schemeClr val="accent3">
              <a:lumMod val="60000"/>
              <a:lumOff val="40000"/>
            </a:schemeClr>
          </a:solidFill>
        </p:spPr>
        <p:txBody>
          <a:bodyPr wrap="square" rtlCol="0">
            <a:spAutoFit/>
          </a:bodyPr>
          <a:lstStyle>
            <a:defPPr>
              <a:defRPr lang="nl-BE"/>
            </a:defPPr>
            <a:lvl1pPr>
              <a:defRPr>
                <a:solidFill>
                  <a:schemeClr val="bg1"/>
                </a:solidFill>
              </a:defRPr>
            </a:lvl1pPr>
          </a:lstStyle>
          <a:p>
            <a:pPr algn="l"/>
            <a:r>
              <a:rPr lang="nl-BE" sz="1400" dirty="0"/>
              <a:t>Werk</a:t>
            </a:r>
          </a:p>
          <a:p>
            <a:pPr marL="85725" indent="-85725" algn="l">
              <a:buFont typeface="Arial" panose="020B0604020202020204" pitchFamily="34" charset="0"/>
              <a:buChar char="•"/>
            </a:pPr>
            <a:r>
              <a:rPr lang="nl-BE" sz="1400" dirty="0"/>
              <a:t>Arbeidsomstandigheden</a:t>
            </a:r>
          </a:p>
          <a:p>
            <a:pPr marL="85725" indent="-85725" algn="l">
              <a:buFont typeface="Arial" panose="020B0604020202020204" pitchFamily="34" charset="0"/>
              <a:buChar char="•"/>
            </a:pPr>
            <a:r>
              <a:rPr lang="nl-BE" sz="1400" dirty="0"/>
              <a:t>Arbeidsvoorwaarden</a:t>
            </a:r>
          </a:p>
          <a:p>
            <a:pPr marL="85725" indent="-85725" algn="l">
              <a:buFont typeface="Arial" panose="020B0604020202020204" pitchFamily="34" charset="0"/>
              <a:buChar char="•"/>
            </a:pPr>
            <a:r>
              <a:rPr lang="nl-BE" sz="1400" dirty="0"/>
              <a:t>Arbeidsinhoud</a:t>
            </a:r>
          </a:p>
          <a:p>
            <a:pPr marL="85725" indent="-85725" algn="l">
              <a:buFont typeface="Arial" panose="020B0604020202020204" pitchFamily="34" charset="0"/>
              <a:buChar char="•"/>
            </a:pPr>
            <a:r>
              <a:rPr lang="nl-BE" sz="1400" dirty="0"/>
              <a:t>Arbeidsverhoudingen</a:t>
            </a:r>
          </a:p>
          <a:p>
            <a:pPr algn="l"/>
            <a:endParaRPr lang="en-GB" sz="1400" dirty="0"/>
          </a:p>
          <a:p>
            <a:pPr algn="l"/>
            <a:r>
              <a:rPr lang="en-GB" sz="1400" dirty="0" err="1"/>
              <a:t>Prive</a:t>
            </a:r>
            <a:r>
              <a:rPr lang="en-GB" sz="1400" dirty="0"/>
              <a:t> (</a:t>
            </a:r>
            <a:r>
              <a:rPr lang="en-GB" sz="1400" dirty="0" err="1"/>
              <a:t>denk</a:t>
            </a:r>
            <a:r>
              <a:rPr lang="en-GB" sz="1400" dirty="0"/>
              <a:t> </a:t>
            </a:r>
            <a:r>
              <a:rPr lang="en-GB" sz="1400" dirty="0" err="1"/>
              <a:t>ook</a:t>
            </a:r>
            <a:r>
              <a:rPr lang="en-GB" sz="1400" dirty="0"/>
              <a:t> </a:t>
            </a:r>
            <a:r>
              <a:rPr lang="en-GB" sz="1400" dirty="0" err="1"/>
              <a:t>aan</a:t>
            </a:r>
            <a:r>
              <a:rPr lang="en-GB" sz="1400" dirty="0"/>
              <a:t> </a:t>
            </a:r>
            <a:r>
              <a:rPr lang="en-GB" sz="1400" dirty="0" err="1"/>
              <a:t>culturele</a:t>
            </a:r>
            <a:r>
              <a:rPr lang="en-GB" sz="1400" dirty="0"/>
              <a:t> </a:t>
            </a:r>
            <a:r>
              <a:rPr lang="en-GB" sz="1400" dirty="0" err="1"/>
              <a:t>en</a:t>
            </a:r>
            <a:r>
              <a:rPr lang="en-GB" sz="1400" dirty="0"/>
              <a:t> socio- </a:t>
            </a:r>
            <a:r>
              <a:rPr lang="en-GB" sz="1400" dirty="0" err="1"/>
              <a:t>economische</a:t>
            </a:r>
            <a:r>
              <a:rPr lang="en-GB" sz="1400" dirty="0"/>
              <a:t> </a:t>
            </a:r>
            <a:r>
              <a:rPr lang="en-GB" sz="1400" dirty="0" err="1"/>
              <a:t>factoren</a:t>
            </a:r>
            <a:r>
              <a:rPr lang="en-GB" sz="1400" dirty="0"/>
              <a:t>!)</a:t>
            </a:r>
          </a:p>
        </p:txBody>
      </p:sp>
      <p:sp>
        <p:nvSpPr>
          <p:cNvPr id="19" name="Tekstvak 18">
            <a:extLst>
              <a:ext uri="{FF2B5EF4-FFF2-40B4-BE49-F238E27FC236}">
                <a16:creationId xmlns:a16="http://schemas.microsoft.com/office/drawing/2014/main" xmlns="" id="{A983F1FC-A0A7-4306-A8D1-EC309B830309}"/>
              </a:ext>
            </a:extLst>
          </p:cNvPr>
          <p:cNvSpPr txBox="1"/>
          <p:nvPr/>
        </p:nvSpPr>
        <p:spPr>
          <a:xfrm>
            <a:off x="7029027" y="3783038"/>
            <a:ext cx="2987824" cy="1600438"/>
          </a:xfrm>
          <a:prstGeom prst="rect">
            <a:avLst/>
          </a:prstGeom>
          <a:solidFill>
            <a:schemeClr val="accent2">
              <a:lumMod val="60000"/>
              <a:lumOff val="40000"/>
            </a:schemeClr>
          </a:solidFill>
        </p:spPr>
        <p:txBody>
          <a:bodyPr wrap="square" rtlCol="0">
            <a:spAutoFit/>
          </a:bodyPr>
          <a:lstStyle>
            <a:defPPr>
              <a:defRPr lang="nl-BE"/>
            </a:defPPr>
            <a:lvl1pPr>
              <a:defRPr>
                <a:solidFill>
                  <a:schemeClr val="bg1"/>
                </a:solidFill>
              </a:defRPr>
            </a:lvl1pPr>
          </a:lstStyle>
          <a:p>
            <a:pPr algn="l"/>
            <a:r>
              <a:rPr lang="nl-BE" sz="1400" dirty="0"/>
              <a:t>Perfectionisme</a:t>
            </a:r>
          </a:p>
          <a:p>
            <a:pPr algn="l"/>
            <a:r>
              <a:rPr lang="nl-BE" sz="1400" dirty="0"/>
              <a:t>Weinig hulp vragen (zelfstandig)</a:t>
            </a:r>
          </a:p>
          <a:p>
            <a:pPr algn="l"/>
            <a:r>
              <a:rPr lang="nl-BE" sz="1400" dirty="0"/>
              <a:t>Weinig grenzen/noden aangeven</a:t>
            </a:r>
          </a:p>
          <a:p>
            <a:pPr algn="l"/>
            <a:r>
              <a:rPr lang="nl-BE" sz="1400" dirty="0"/>
              <a:t>Meer focus op anderen dan </a:t>
            </a:r>
            <a:r>
              <a:rPr lang="nl-BE" sz="1400" dirty="0" err="1"/>
              <a:t>zz</a:t>
            </a:r>
            <a:endParaRPr lang="nl-BE" sz="1400" dirty="0"/>
          </a:p>
          <a:p>
            <a:pPr algn="l"/>
            <a:r>
              <a:rPr lang="nl-BE" sz="1400" dirty="0"/>
              <a:t>Hoog verantwoordelijkheidsgevoel</a:t>
            </a:r>
          </a:p>
          <a:p>
            <a:pPr algn="l"/>
            <a:r>
              <a:rPr lang="nl-BE" sz="1400" dirty="0"/>
              <a:t>Niet bewust van eigen prioriteiten</a:t>
            </a:r>
          </a:p>
          <a:p>
            <a:pPr algn="l"/>
            <a:r>
              <a:rPr lang="nl-BE" sz="1400" dirty="0"/>
              <a:t>…</a:t>
            </a:r>
            <a:endParaRPr lang="en-GB" sz="1400" dirty="0"/>
          </a:p>
        </p:txBody>
      </p:sp>
      <p:sp>
        <p:nvSpPr>
          <p:cNvPr id="16" name="Rechthoek 15">
            <a:extLst>
              <a:ext uri="{FF2B5EF4-FFF2-40B4-BE49-F238E27FC236}">
                <a16:creationId xmlns:a16="http://schemas.microsoft.com/office/drawing/2014/main" xmlns="" id="{1502243F-33CF-4358-AF5D-8459B7E9DCE8}"/>
              </a:ext>
            </a:extLst>
          </p:cNvPr>
          <p:cNvSpPr/>
          <p:nvPr/>
        </p:nvSpPr>
        <p:spPr>
          <a:xfrm>
            <a:off x="983432" y="5839236"/>
            <a:ext cx="7776864" cy="369332"/>
          </a:xfrm>
          <a:prstGeom prst="rect">
            <a:avLst/>
          </a:prstGeom>
        </p:spPr>
        <p:txBody>
          <a:bodyPr wrap="square">
            <a:spAutoFit/>
          </a:bodyPr>
          <a:lstStyle/>
          <a:p>
            <a:pPr marL="363538" lvl="0" indent="-363538" fontAlgn="auto">
              <a:spcBef>
                <a:spcPts val="600"/>
              </a:spcBef>
              <a:spcAft>
                <a:spcPts val="600"/>
              </a:spcAft>
              <a:buClr>
                <a:schemeClr val="accent6">
                  <a:lumMod val="75000"/>
                </a:schemeClr>
              </a:buClr>
              <a:buFont typeface="Wingdings" panose="05000000000000000000" pitchFamily="2" charset="2"/>
              <a:buChar char="Ø"/>
            </a:pPr>
            <a:r>
              <a:rPr lang="nl-BE" dirty="0">
                <a:solidFill>
                  <a:schemeClr val="accent6">
                    <a:lumMod val="75000"/>
                  </a:schemeClr>
                </a:solidFill>
              </a:rPr>
              <a:t>Welke </a:t>
            </a:r>
            <a:r>
              <a:rPr lang="nl-BE" b="1" dirty="0">
                <a:solidFill>
                  <a:schemeClr val="accent6">
                    <a:lumMod val="75000"/>
                  </a:schemeClr>
                </a:solidFill>
              </a:rPr>
              <a:t>persoonlijke stijl</a:t>
            </a:r>
            <a:r>
              <a:rPr lang="nl-BE" dirty="0">
                <a:solidFill>
                  <a:schemeClr val="accent6">
                    <a:lumMod val="75000"/>
                  </a:schemeClr>
                </a:solidFill>
              </a:rPr>
              <a:t> maakt hem in deze context meer kwetsbaar</a:t>
            </a:r>
          </a:p>
        </p:txBody>
      </p:sp>
    </p:spTree>
    <p:extLst>
      <p:ext uri="{BB962C8B-B14F-4D97-AF65-F5344CB8AC3E}">
        <p14:creationId xmlns:p14="http://schemas.microsoft.com/office/powerpoint/2010/main" val="25801757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67408" y="274638"/>
            <a:ext cx="9577064" cy="774649"/>
          </a:xfrm>
        </p:spPr>
        <p:txBody>
          <a:bodyPr/>
          <a:lstStyle/>
          <a:p>
            <a:r>
              <a:rPr lang="nl-BE" u="sng" dirty="0"/>
              <a:t>K</a:t>
            </a:r>
            <a:r>
              <a:rPr lang="nl-BE" dirty="0"/>
              <a:t> = O x P  (Paul Rijnders)</a:t>
            </a:r>
            <a:endParaRPr lang="nl-NL" dirty="0"/>
          </a:p>
        </p:txBody>
      </p:sp>
      <p:sp>
        <p:nvSpPr>
          <p:cNvPr id="6" name="Tekstvak 5">
            <a:extLst>
              <a:ext uri="{FF2B5EF4-FFF2-40B4-BE49-F238E27FC236}">
                <a16:creationId xmlns:a16="http://schemas.microsoft.com/office/drawing/2014/main" xmlns="" id="{60F2F79F-E595-405D-A997-90F0B73A7801}"/>
              </a:ext>
            </a:extLst>
          </p:cNvPr>
          <p:cNvSpPr txBox="1"/>
          <p:nvPr/>
        </p:nvSpPr>
        <p:spPr>
          <a:xfrm>
            <a:off x="2030226" y="2492896"/>
            <a:ext cx="1440160" cy="369332"/>
          </a:xfrm>
          <a:prstGeom prst="rect">
            <a:avLst/>
          </a:prstGeom>
          <a:solidFill>
            <a:schemeClr val="accent3">
              <a:lumMod val="60000"/>
              <a:lumOff val="40000"/>
            </a:schemeClr>
          </a:solidFill>
        </p:spPr>
        <p:txBody>
          <a:bodyPr wrap="square" rtlCol="0">
            <a:spAutoFit/>
          </a:bodyPr>
          <a:lstStyle>
            <a:defPPr>
              <a:defRPr lang="nl-BE"/>
            </a:defPPr>
            <a:lvl1pPr>
              <a:defRPr>
                <a:solidFill>
                  <a:schemeClr val="bg1"/>
                </a:solidFill>
              </a:defRPr>
            </a:lvl1pPr>
          </a:lstStyle>
          <a:p>
            <a:r>
              <a:rPr lang="nl-BE"/>
              <a:t>K</a:t>
            </a:r>
            <a:endParaRPr lang="en-GB" dirty="0"/>
          </a:p>
        </p:txBody>
      </p:sp>
      <p:sp>
        <p:nvSpPr>
          <p:cNvPr id="8" name="Tekstvak 7">
            <a:extLst>
              <a:ext uri="{FF2B5EF4-FFF2-40B4-BE49-F238E27FC236}">
                <a16:creationId xmlns:a16="http://schemas.microsoft.com/office/drawing/2014/main" xmlns="" id="{7A562A0E-4E6D-4D50-BD75-715FE12AB5BD}"/>
              </a:ext>
            </a:extLst>
          </p:cNvPr>
          <p:cNvSpPr txBox="1"/>
          <p:nvPr/>
        </p:nvSpPr>
        <p:spPr>
          <a:xfrm>
            <a:off x="2031306" y="2966060"/>
            <a:ext cx="1440160" cy="369332"/>
          </a:xfrm>
          <a:prstGeom prst="rect">
            <a:avLst/>
          </a:prstGeom>
          <a:solidFill>
            <a:schemeClr val="accent3">
              <a:lumMod val="60000"/>
              <a:lumOff val="40000"/>
            </a:schemeClr>
          </a:solidFill>
        </p:spPr>
        <p:txBody>
          <a:bodyPr wrap="square" rtlCol="0">
            <a:spAutoFit/>
          </a:bodyPr>
          <a:lstStyle>
            <a:defPPr>
              <a:defRPr lang="nl-BE"/>
            </a:defPPr>
            <a:lvl1pPr>
              <a:defRPr>
                <a:solidFill>
                  <a:schemeClr val="bg1"/>
                </a:solidFill>
              </a:defRPr>
            </a:lvl1pPr>
          </a:lstStyle>
          <a:p>
            <a:r>
              <a:rPr lang="nl-BE"/>
              <a:t>Klachten</a:t>
            </a:r>
            <a:endParaRPr lang="en-GB" dirty="0"/>
          </a:p>
        </p:txBody>
      </p:sp>
      <p:sp>
        <p:nvSpPr>
          <p:cNvPr id="9" name="Tekstvak 8">
            <a:extLst>
              <a:ext uri="{FF2B5EF4-FFF2-40B4-BE49-F238E27FC236}">
                <a16:creationId xmlns:a16="http://schemas.microsoft.com/office/drawing/2014/main" xmlns="" id="{0207BB1C-F4BC-44D7-995C-FC07D719E920}"/>
              </a:ext>
            </a:extLst>
          </p:cNvPr>
          <p:cNvSpPr txBox="1"/>
          <p:nvPr/>
        </p:nvSpPr>
        <p:spPr>
          <a:xfrm>
            <a:off x="4295800" y="2492896"/>
            <a:ext cx="2520278" cy="369332"/>
          </a:xfrm>
          <a:prstGeom prst="rect">
            <a:avLst/>
          </a:prstGeom>
          <a:solidFill>
            <a:schemeClr val="accent3">
              <a:lumMod val="60000"/>
              <a:lumOff val="40000"/>
            </a:schemeClr>
          </a:solidFill>
        </p:spPr>
        <p:txBody>
          <a:bodyPr wrap="square" rtlCol="0">
            <a:spAutoFit/>
          </a:bodyPr>
          <a:lstStyle/>
          <a:p>
            <a:r>
              <a:rPr lang="nl-BE" dirty="0">
                <a:solidFill>
                  <a:schemeClr val="bg1"/>
                </a:solidFill>
              </a:rPr>
              <a:t>O</a:t>
            </a:r>
            <a:endParaRPr lang="en-GB" dirty="0">
              <a:solidFill>
                <a:schemeClr val="bg1"/>
              </a:solidFill>
            </a:endParaRPr>
          </a:p>
        </p:txBody>
      </p:sp>
      <p:sp>
        <p:nvSpPr>
          <p:cNvPr id="10" name="Tekstvak 9">
            <a:extLst>
              <a:ext uri="{FF2B5EF4-FFF2-40B4-BE49-F238E27FC236}">
                <a16:creationId xmlns:a16="http://schemas.microsoft.com/office/drawing/2014/main" xmlns="" id="{9E8276D8-3571-49D5-AABA-CF6184D7ADC9}"/>
              </a:ext>
            </a:extLst>
          </p:cNvPr>
          <p:cNvSpPr txBox="1"/>
          <p:nvPr/>
        </p:nvSpPr>
        <p:spPr>
          <a:xfrm>
            <a:off x="4295799" y="2955791"/>
            <a:ext cx="2520279" cy="369332"/>
          </a:xfrm>
          <a:prstGeom prst="rect">
            <a:avLst/>
          </a:prstGeom>
          <a:solidFill>
            <a:schemeClr val="accent3">
              <a:lumMod val="60000"/>
              <a:lumOff val="40000"/>
            </a:schemeClr>
          </a:solidFill>
        </p:spPr>
        <p:txBody>
          <a:bodyPr wrap="square" rtlCol="0">
            <a:spAutoFit/>
          </a:bodyPr>
          <a:lstStyle>
            <a:defPPr>
              <a:defRPr lang="nl-BE"/>
            </a:defPPr>
            <a:lvl1pPr>
              <a:defRPr>
                <a:solidFill>
                  <a:schemeClr val="bg1"/>
                </a:solidFill>
              </a:defRPr>
            </a:lvl1pPr>
          </a:lstStyle>
          <a:p>
            <a:r>
              <a:rPr lang="nl-BE" dirty="0"/>
              <a:t>Omstandigheden</a:t>
            </a:r>
            <a:endParaRPr lang="en-GB" dirty="0"/>
          </a:p>
        </p:txBody>
      </p:sp>
      <p:sp>
        <p:nvSpPr>
          <p:cNvPr id="11" name="Tekstvak 10">
            <a:extLst>
              <a:ext uri="{FF2B5EF4-FFF2-40B4-BE49-F238E27FC236}">
                <a16:creationId xmlns:a16="http://schemas.microsoft.com/office/drawing/2014/main" xmlns="" id="{EB9CF41A-9F03-4CBA-9E63-FFF79FEFF238}"/>
              </a:ext>
            </a:extLst>
          </p:cNvPr>
          <p:cNvSpPr txBox="1"/>
          <p:nvPr/>
        </p:nvSpPr>
        <p:spPr>
          <a:xfrm>
            <a:off x="7114456" y="2492896"/>
            <a:ext cx="2905472" cy="369332"/>
          </a:xfrm>
          <a:prstGeom prst="rect">
            <a:avLst/>
          </a:prstGeom>
          <a:solidFill>
            <a:schemeClr val="accent2">
              <a:lumMod val="60000"/>
              <a:lumOff val="40000"/>
            </a:schemeClr>
          </a:solidFill>
        </p:spPr>
        <p:txBody>
          <a:bodyPr wrap="square" rtlCol="0">
            <a:spAutoFit/>
          </a:bodyPr>
          <a:lstStyle>
            <a:defPPr>
              <a:defRPr lang="nl-BE"/>
            </a:defPPr>
            <a:lvl1pPr>
              <a:defRPr>
                <a:solidFill>
                  <a:schemeClr val="bg1"/>
                </a:solidFill>
              </a:defRPr>
            </a:lvl1pPr>
          </a:lstStyle>
          <a:p>
            <a:r>
              <a:rPr lang="nl-BE"/>
              <a:t>P</a:t>
            </a:r>
            <a:endParaRPr lang="en-GB" dirty="0"/>
          </a:p>
        </p:txBody>
      </p:sp>
      <p:sp>
        <p:nvSpPr>
          <p:cNvPr id="12" name="Tekstvak 11">
            <a:extLst>
              <a:ext uri="{FF2B5EF4-FFF2-40B4-BE49-F238E27FC236}">
                <a16:creationId xmlns:a16="http://schemas.microsoft.com/office/drawing/2014/main" xmlns="" id="{C9CE5F6A-21D3-41F0-A090-365D47C2A01D}"/>
              </a:ext>
            </a:extLst>
          </p:cNvPr>
          <p:cNvSpPr txBox="1"/>
          <p:nvPr/>
        </p:nvSpPr>
        <p:spPr>
          <a:xfrm>
            <a:off x="7114455" y="2934062"/>
            <a:ext cx="2905473" cy="369332"/>
          </a:xfrm>
          <a:prstGeom prst="rect">
            <a:avLst/>
          </a:prstGeom>
          <a:solidFill>
            <a:schemeClr val="accent2">
              <a:lumMod val="60000"/>
              <a:lumOff val="40000"/>
            </a:schemeClr>
          </a:solidFill>
        </p:spPr>
        <p:txBody>
          <a:bodyPr wrap="square" rtlCol="0">
            <a:spAutoFit/>
          </a:bodyPr>
          <a:lstStyle>
            <a:defPPr>
              <a:defRPr lang="nl-BE"/>
            </a:defPPr>
            <a:lvl1pPr>
              <a:defRPr>
                <a:solidFill>
                  <a:schemeClr val="bg1"/>
                </a:solidFill>
              </a:defRPr>
            </a:lvl1pPr>
          </a:lstStyle>
          <a:p>
            <a:r>
              <a:rPr lang="nl-BE"/>
              <a:t>Persoonlijke stijl</a:t>
            </a:r>
            <a:endParaRPr lang="en-GB" dirty="0"/>
          </a:p>
        </p:txBody>
      </p:sp>
      <p:sp>
        <p:nvSpPr>
          <p:cNvPr id="13" name="Tekstvak 12">
            <a:extLst>
              <a:ext uri="{FF2B5EF4-FFF2-40B4-BE49-F238E27FC236}">
                <a16:creationId xmlns:a16="http://schemas.microsoft.com/office/drawing/2014/main" xmlns="" id="{CC4794D9-C49B-458D-A914-23C65BFEBEC8}"/>
              </a:ext>
            </a:extLst>
          </p:cNvPr>
          <p:cNvSpPr txBox="1"/>
          <p:nvPr/>
        </p:nvSpPr>
        <p:spPr>
          <a:xfrm>
            <a:off x="3719736" y="2492896"/>
            <a:ext cx="432048" cy="369332"/>
          </a:xfrm>
          <a:prstGeom prst="rect">
            <a:avLst/>
          </a:prstGeom>
          <a:noFill/>
        </p:spPr>
        <p:txBody>
          <a:bodyPr wrap="square" rtlCol="0">
            <a:spAutoFit/>
          </a:bodyPr>
          <a:lstStyle/>
          <a:p>
            <a:r>
              <a:rPr lang="nl-BE" dirty="0"/>
              <a:t>=</a:t>
            </a:r>
            <a:endParaRPr lang="en-GB" dirty="0"/>
          </a:p>
        </p:txBody>
      </p:sp>
      <p:sp>
        <p:nvSpPr>
          <p:cNvPr id="14" name="Tekstvak 13">
            <a:extLst>
              <a:ext uri="{FF2B5EF4-FFF2-40B4-BE49-F238E27FC236}">
                <a16:creationId xmlns:a16="http://schemas.microsoft.com/office/drawing/2014/main" xmlns="" id="{D50FD504-3492-436E-9F23-5DA22B249D36}"/>
              </a:ext>
            </a:extLst>
          </p:cNvPr>
          <p:cNvSpPr txBox="1"/>
          <p:nvPr/>
        </p:nvSpPr>
        <p:spPr>
          <a:xfrm>
            <a:off x="3719736" y="2932177"/>
            <a:ext cx="432048" cy="369332"/>
          </a:xfrm>
          <a:prstGeom prst="rect">
            <a:avLst/>
          </a:prstGeom>
          <a:noFill/>
        </p:spPr>
        <p:txBody>
          <a:bodyPr wrap="square" rtlCol="0">
            <a:spAutoFit/>
          </a:bodyPr>
          <a:lstStyle/>
          <a:p>
            <a:r>
              <a:rPr lang="nl-BE" dirty="0"/>
              <a:t>=</a:t>
            </a:r>
            <a:endParaRPr lang="en-GB" dirty="0"/>
          </a:p>
        </p:txBody>
      </p:sp>
      <p:sp>
        <p:nvSpPr>
          <p:cNvPr id="15" name="Tekstvak 14">
            <a:extLst>
              <a:ext uri="{FF2B5EF4-FFF2-40B4-BE49-F238E27FC236}">
                <a16:creationId xmlns:a16="http://schemas.microsoft.com/office/drawing/2014/main" xmlns="" id="{3ABC7783-D6DA-44E9-BB0C-65E8CCCF7A43}"/>
              </a:ext>
            </a:extLst>
          </p:cNvPr>
          <p:cNvSpPr txBox="1"/>
          <p:nvPr/>
        </p:nvSpPr>
        <p:spPr>
          <a:xfrm>
            <a:off x="6699573" y="2492896"/>
            <a:ext cx="432048" cy="369332"/>
          </a:xfrm>
          <a:prstGeom prst="rect">
            <a:avLst/>
          </a:prstGeom>
          <a:noFill/>
        </p:spPr>
        <p:txBody>
          <a:bodyPr wrap="square" rtlCol="0">
            <a:spAutoFit/>
          </a:bodyPr>
          <a:lstStyle/>
          <a:p>
            <a:r>
              <a:rPr lang="nl-BE" dirty="0"/>
              <a:t>X</a:t>
            </a:r>
            <a:endParaRPr lang="en-GB" dirty="0"/>
          </a:p>
        </p:txBody>
      </p:sp>
      <p:sp>
        <p:nvSpPr>
          <p:cNvPr id="17" name="Tekstvak 16">
            <a:extLst>
              <a:ext uri="{FF2B5EF4-FFF2-40B4-BE49-F238E27FC236}">
                <a16:creationId xmlns:a16="http://schemas.microsoft.com/office/drawing/2014/main" xmlns="" id="{2AEF3B79-97DF-48E9-AD1D-AC03F0B4636B}"/>
              </a:ext>
            </a:extLst>
          </p:cNvPr>
          <p:cNvSpPr txBox="1"/>
          <p:nvPr/>
        </p:nvSpPr>
        <p:spPr>
          <a:xfrm>
            <a:off x="6744072" y="2902451"/>
            <a:ext cx="432048" cy="369332"/>
          </a:xfrm>
          <a:prstGeom prst="rect">
            <a:avLst/>
          </a:prstGeom>
          <a:noFill/>
        </p:spPr>
        <p:txBody>
          <a:bodyPr wrap="square" rtlCol="0">
            <a:spAutoFit/>
          </a:bodyPr>
          <a:lstStyle/>
          <a:p>
            <a:r>
              <a:rPr lang="nl-BE" dirty="0"/>
              <a:t>X</a:t>
            </a:r>
            <a:endParaRPr lang="en-GB" dirty="0"/>
          </a:p>
        </p:txBody>
      </p:sp>
      <p:sp>
        <p:nvSpPr>
          <p:cNvPr id="18" name="Tekstvak 17">
            <a:extLst>
              <a:ext uri="{FF2B5EF4-FFF2-40B4-BE49-F238E27FC236}">
                <a16:creationId xmlns:a16="http://schemas.microsoft.com/office/drawing/2014/main" xmlns="" id="{FED2E946-5D17-431D-B0A5-537B45E057C1}"/>
              </a:ext>
            </a:extLst>
          </p:cNvPr>
          <p:cNvSpPr txBox="1"/>
          <p:nvPr/>
        </p:nvSpPr>
        <p:spPr>
          <a:xfrm>
            <a:off x="4292723" y="3783038"/>
            <a:ext cx="2520280" cy="2031325"/>
          </a:xfrm>
          <a:prstGeom prst="rect">
            <a:avLst/>
          </a:prstGeom>
          <a:solidFill>
            <a:schemeClr val="accent3">
              <a:lumMod val="60000"/>
              <a:lumOff val="40000"/>
            </a:schemeClr>
          </a:solidFill>
        </p:spPr>
        <p:txBody>
          <a:bodyPr wrap="square" rtlCol="0">
            <a:spAutoFit/>
          </a:bodyPr>
          <a:lstStyle>
            <a:defPPr>
              <a:defRPr lang="nl-BE"/>
            </a:defPPr>
            <a:lvl1pPr>
              <a:defRPr>
                <a:solidFill>
                  <a:schemeClr val="bg1"/>
                </a:solidFill>
              </a:defRPr>
            </a:lvl1pPr>
          </a:lstStyle>
          <a:p>
            <a:pPr algn="l"/>
            <a:r>
              <a:rPr lang="nl-BE" sz="1400" dirty="0"/>
              <a:t>Werk</a:t>
            </a:r>
          </a:p>
          <a:p>
            <a:pPr marL="85725" indent="-85725" algn="l">
              <a:buFont typeface="Arial" panose="020B0604020202020204" pitchFamily="34" charset="0"/>
              <a:buChar char="•"/>
            </a:pPr>
            <a:r>
              <a:rPr lang="nl-BE" sz="1400" dirty="0"/>
              <a:t>Arbeidsomstandigheden</a:t>
            </a:r>
          </a:p>
          <a:p>
            <a:pPr marL="85725" indent="-85725" algn="l">
              <a:buFont typeface="Arial" panose="020B0604020202020204" pitchFamily="34" charset="0"/>
              <a:buChar char="•"/>
            </a:pPr>
            <a:r>
              <a:rPr lang="nl-BE" sz="1400" dirty="0"/>
              <a:t>Arbeidsvoorwaarden</a:t>
            </a:r>
          </a:p>
          <a:p>
            <a:pPr marL="85725" indent="-85725" algn="l">
              <a:buFont typeface="Arial" panose="020B0604020202020204" pitchFamily="34" charset="0"/>
              <a:buChar char="•"/>
            </a:pPr>
            <a:r>
              <a:rPr lang="nl-BE" sz="1400" dirty="0"/>
              <a:t>Arbeidsinhoud</a:t>
            </a:r>
          </a:p>
          <a:p>
            <a:pPr marL="85725" indent="-85725" algn="l">
              <a:buFont typeface="Arial" panose="020B0604020202020204" pitchFamily="34" charset="0"/>
              <a:buChar char="•"/>
            </a:pPr>
            <a:r>
              <a:rPr lang="nl-BE" sz="1400" dirty="0"/>
              <a:t>Arbeidsverhoudingen</a:t>
            </a:r>
          </a:p>
          <a:p>
            <a:pPr algn="l"/>
            <a:endParaRPr lang="en-GB" sz="1400" dirty="0"/>
          </a:p>
          <a:p>
            <a:pPr algn="l"/>
            <a:r>
              <a:rPr lang="en-GB" sz="1400" dirty="0" err="1"/>
              <a:t>Prive</a:t>
            </a:r>
            <a:r>
              <a:rPr lang="en-GB" sz="1400" dirty="0"/>
              <a:t> (</a:t>
            </a:r>
            <a:r>
              <a:rPr lang="en-GB" sz="1400" dirty="0" err="1"/>
              <a:t>denk</a:t>
            </a:r>
            <a:r>
              <a:rPr lang="en-GB" sz="1400" dirty="0"/>
              <a:t> </a:t>
            </a:r>
            <a:r>
              <a:rPr lang="en-GB" sz="1400" dirty="0" err="1"/>
              <a:t>ook</a:t>
            </a:r>
            <a:r>
              <a:rPr lang="en-GB" sz="1400" dirty="0"/>
              <a:t> </a:t>
            </a:r>
            <a:r>
              <a:rPr lang="en-GB" sz="1400" dirty="0" err="1"/>
              <a:t>aan</a:t>
            </a:r>
            <a:r>
              <a:rPr lang="en-GB" sz="1400" dirty="0"/>
              <a:t> </a:t>
            </a:r>
            <a:r>
              <a:rPr lang="en-GB" sz="1400" dirty="0" err="1"/>
              <a:t>culturele</a:t>
            </a:r>
            <a:r>
              <a:rPr lang="en-GB" sz="1400" dirty="0"/>
              <a:t> </a:t>
            </a:r>
            <a:r>
              <a:rPr lang="en-GB" sz="1400" dirty="0" err="1"/>
              <a:t>en</a:t>
            </a:r>
            <a:r>
              <a:rPr lang="en-GB" sz="1400" dirty="0"/>
              <a:t> socio- </a:t>
            </a:r>
            <a:r>
              <a:rPr lang="en-GB" sz="1400" dirty="0" err="1"/>
              <a:t>economische</a:t>
            </a:r>
            <a:r>
              <a:rPr lang="en-GB" sz="1400" dirty="0"/>
              <a:t> </a:t>
            </a:r>
            <a:r>
              <a:rPr lang="en-GB" sz="1400" dirty="0" err="1"/>
              <a:t>factoren</a:t>
            </a:r>
            <a:r>
              <a:rPr lang="en-GB" sz="1400" dirty="0"/>
              <a:t>!)</a:t>
            </a:r>
          </a:p>
        </p:txBody>
      </p:sp>
      <p:sp>
        <p:nvSpPr>
          <p:cNvPr id="19" name="Tekstvak 18">
            <a:extLst>
              <a:ext uri="{FF2B5EF4-FFF2-40B4-BE49-F238E27FC236}">
                <a16:creationId xmlns:a16="http://schemas.microsoft.com/office/drawing/2014/main" xmlns="" id="{A983F1FC-A0A7-4306-A8D1-EC309B830309}"/>
              </a:ext>
            </a:extLst>
          </p:cNvPr>
          <p:cNvSpPr txBox="1"/>
          <p:nvPr/>
        </p:nvSpPr>
        <p:spPr>
          <a:xfrm>
            <a:off x="7029027" y="3783038"/>
            <a:ext cx="2987824" cy="1600438"/>
          </a:xfrm>
          <a:prstGeom prst="rect">
            <a:avLst/>
          </a:prstGeom>
          <a:solidFill>
            <a:schemeClr val="accent2">
              <a:lumMod val="60000"/>
              <a:lumOff val="40000"/>
            </a:schemeClr>
          </a:solidFill>
        </p:spPr>
        <p:txBody>
          <a:bodyPr wrap="square" rtlCol="0">
            <a:spAutoFit/>
          </a:bodyPr>
          <a:lstStyle>
            <a:defPPr>
              <a:defRPr lang="nl-BE"/>
            </a:defPPr>
            <a:lvl1pPr>
              <a:defRPr>
                <a:solidFill>
                  <a:schemeClr val="bg1"/>
                </a:solidFill>
              </a:defRPr>
            </a:lvl1pPr>
          </a:lstStyle>
          <a:p>
            <a:pPr algn="l"/>
            <a:r>
              <a:rPr lang="nl-BE" sz="1400" dirty="0"/>
              <a:t>Perfectionisme</a:t>
            </a:r>
          </a:p>
          <a:p>
            <a:pPr algn="l"/>
            <a:r>
              <a:rPr lang="nl-BE" sz="1400" dirty="0"/>
              <a:t>Weinig hulp vragen (zelfstandig)</a:t>
            </a:r>
          </a:p>
          <a:p>
            <a:pPr algn="l"/>
            <a:r>
              <a:rPr lang="nl-BE" sz="1400" b="1" u="sng" dirty="0"/>
              <a:t>Weinig grenzen/noden aangeven</a:t>
            </a:r>
          </a:p>
          <a:p>
            <a:pPr algn="l"/>
            <a:r>
              <a:rPr lang="nl-BE" sz="1400" dirty="0"/>
              <a:t>Meer focus op anderen dan </a:t>
            </a:r>
            <a:r>
              <a:rPr lang="nl-BE" sz="1400" dirty="0" err="1"/>
              <a:t>zz</a:t>
            </a:r>
            <a:endParaRPr lang="nl-BE" sz="1400" dirty="0"/>
          </a:p>
          <a:p>
            <a:pPr algn="l"/>
            <a:r>
              <a:rPr lang="nl-BE" sz="1400" dirty="0"/>
              <a:t>Hoog verantwoordelijkheidsgevoel</a:t>
            </a:r>
          </a:p>
          <a:p>
            <a:pPr algn="l"/>
            <a:r>
              <a:rPr lang="nl-BE" sz="1400" dirty="0"/>
              <a:t>Niet bewust van eigen prioriteiten</a:t>
            </a:r>
          </a:p>
          <a:p>
            <a:pPr algn="l"/>
            <a:r>
              <a:rPr lang="nl-BE" sz="1400" dirty="0"/>
              <a:t>…</a:t>
            </a:r>
            <a:endParaRPr lang="en-GB" sz="1400" dirty="0"/>
          </a:p>
        </p:txBody>
      </p:sp>
    </p:spTree>
    <p:extLst>
      <p:ext uri="{BB962C8B-B14F-4D97-AF65-F5344CB8AC3E}">
        <p14:creationId xmlns:p14="http://schemas.microsoft.com/office/powerpoint/2010/main" val="637115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el 1"/>
          <p:cNvSpPr>
            <a:spLocks noGrp="1"/>
          </p:cNvSpPr>
          <p:nvPr>
            <p:ph type="subTitle" idx="1"/>
          </p:nvPr>
        </p:nvSpPr>
        <p:spPr>
          <a:xfrm>
            <a:off x="1919536" y="4464459"/>
            <a:ext cx="7886328" cy="1752600"/>
          </a:xfrm>
        </p:spPr>
        <p:txBody>
          <a:bodyPr/>
          <a:lstStyle/>
          <a:p>
            <a:r>
              <a:rPr lang="nl-NL" sz="1600" dirty="0" smtClean="0">
                <a:solidFill>
                  <a:schemeClr val="tx1"/>
                </a:solidFill>
              </a:rPr>
              <a:t>Gefinancierd door de FOD Sociale Zekerheid in het kader van pilootprojecten voor de preventie van psychische </a:t>
            </a:r>
            <a:r>
              <a:rPr lang="nl-NL" sz="1600" dirty="0" err="1" smtClean="0">
                <a:solidFill>
                  <a:schemeClr val="tx1"/>
                </a:solidFill>
              </a:rPr>
              <a:t>werkgerelateerde</a:t>
            </a:r>
            <a:r>
              <a:rPr lang="nl-NL" sz="1600" dirty="0" smtClean="0">
                <a:solidFill>
                  <a:schemeClr val="tx1"/>
                </a:solidFill>
              </a:rPr>
              <a:t> aandoeningen</a:t>
            </a:r>
            <a:endParaRPr lang="nl-NL" sz="1600" dirty="0">
              <a:solidFill>
                <a:schemeClr val="tx1"/>
              </a:solidFill>
            </a:endParaRPr>
          </a:p>
        </p:txBody>
      </p:sp>
      <p:sp>
        <p:nvSpPr>
          <p:cNvPr id="3" name="Titel 2"/>
          <p:cNvSpPr>
            <a:spLocks noGrp="1"/>
          </p:cNvSpPr>
          <p:nvPr>
            <p:ph type="ctrTitle"/>
          </p:nvPr>
        </p:nvSpPr>
        <p:spPr>
          <a:xfrm>
            <a:off x="1199456" y="1361529"/>
            <a:ext cx="9787136" cy="1368152"/>
          </a:xfrm>
        </p:spPr>
        <p:txBody>
          <a:bodyPr/>
          <a:lstStyle/>
          <a:p>
            <a:r>
              <a:rPr lang="nl-NL" sz="2800" dirty="0">
                <a:solidFill>
                  <a:schemeClr val="accent1">
                    <a:lumMod val="50000"/>
                  </a:schemeClr>
                </a:solidFill>
              </a:rPr>
              <a:t>Deze LOK werd ontwikkeld door de Vlaamse Vereniging van Klinisch psychologen en Domus Medica, in samenwerking met The Human Link </a:t>
            </a:r>
          </a:p>
        </p:txBody>
      </p:sp>
      <p:pic>
        <p:nvPicPr>
          <p:cNvPr id="6" name="Afbeelding 5">
            <a:extLst>
              <a:ext uri="{FF2B5EF4-FFF2-40B4-BE49-F238E27FC236}">
                <a16:creationId xmlns:a16="http://schemas.microsoft.com/office/drawing/2014/main" xmlns="" id="{6C76FA34-EDEB-4D5E-9F39-0B5ED58EF10E}"/>
              </a:ext>
            </a:extLst>
          </p:cNvPr>
          <p:cNvPicPr>
            <a:picLocks noChangeAspect="1"/>
          </p:cNvPicPr>
          <p:nvPr/>
        </p:nvPicPr>
        <p:blipFill rotWithShape="1">
          <a:blip r:embed="rId3"/>
          <a:srcRect l="67345" t="36975" r="13755" b="53280"/>
          <a:stretch/>
        </p:blipFill>
        <p:spPr>
          <a:xfrm>
            <a:off x="1204723" y="3149317"/>
            <a:ext cx="7974874" cy="1156519"/>
          </a:xfrm>
          <a:prstGeom prst="rect">
            <a:avLst/>
          </a:prstGeom>
        </p:spPr>
      </p:pic>
      <p:pic>
        <p:nvPicPr>
          <p:cNvPr id="7" name="Afbeelding 6"/>
          <p:cNvPicPr>
            <a:picLocks noChangeAspect="1"/>
          </p:cNvPicPr>
          <p:nvPr/>
        </p:nvPicPr>
        <p:blipFill>
          <a:blip r:embed="rId4"/>
          <a:stretch>
            <a:fillRect/>
          </a:stretch>
        </p:blipFill>
        <p:spPr>
          <a:xfrm>
            <a:off x="3791744" y="5085184"/>
            <a:ext cx="3364152" cy="1486105"/>
          </a:xfrm>
          <a:prstGeom prst="rect">
            <a:avLst/>
          </a:prstGeom>
        </p:spPr>
      </p:pic>
      <p:pic>
        <p:nvPicPr>
          <p:cNvPr id="8" name="Picture 8">
            <a:extLst>
              <a:ext uri="{FF2B5EF4-FFF2-40B4-BE49-F238E27FC236}">
                <a16:creationId xmlns:a16="http://schemas.microsoft.com/office/drawing/2014/main" xmlns="" id="{8D15227B-4C6C-4E53-A025-F6A2CAC57507}"/>
              </a:ext>
            </a:extLst>
          </p:cNvPr>
          <p:cNvPicPr/>
          <p:nvPr/>
        </p:nvPicPr>
        <p:blipFill>
          <a:blip r:embed="rId5" cstate="print"/>
          <a:srcRect/>
          <a:stretch>
            <a:fillRect/>
          </a:stretch>
        </p:blipFill>
        <p:spPr bwMode="auto">
          <a:xfrm>
            <a:off x="7032104" y="3354500"/>
            <a:ext cx="1717040" cy="485140"/>
          </a:xfrm>
          <a:prstGeom prst="rect">
            <a:avLst/>
          </a:prstGeom>
          <a:noFill/>
          <a:ln w="9525">
            <a:noFill/>
            <a:miter lim="800000"/>
            <a:headEnd/>
            <a:tailEnd/>
          </a:ln>
        </p:spPr>
      </p:pic>
    </p:spTree>
    <p:extLst>
      <p:ext uri="{BB962C8B-B14F-4D97-AF65-F5344CB8AC3E}">
        <p14:creationId xmlns:p14="http://schemas.microsoft.com/office/powerpoint/2010/main" val="22995809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67408" y="274638"/>
            <a:ext cx="9577064" cy="774649"/>
          </a:xfrm>
        </p:spPr>
        <p:txBody>
          <a:bodyPr/>
          <a:lstStyle/>
          <a:p>
            <a:pPr algn="ctr"/>
            <a:r>
              <a:rPr lang="nl-BE" dirty="0"/>
              <a:t>Aanpak</a:t>
            </a:r>
            <a:endParaRPr lang="nl-NL" dirty="0"/>
          </a:p>
        </p:txBody>
      </p:sp>
      <p:pic>
        <p:nvPicPr>
          <p:cNvPr id="16" name="Afbeelding 15">
            <a:extLst>
              <a:ext uri="{FF2B5EF4-FFF2-40B4-BE49-F238E27FC236}">
                <a16:creationId xmlns:a16="http://schemas.microsoft.com/office/drawing/2014/main" xmlns="" id="{0C2A381B-38C6-4D6D-B783-3033EFBB70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63752" y="2060848"/>
            <a:ext cx="3810000" cy="2524125"/>
          </a:xfrm>
          <a:prstGeom prst="rect">
            <a:avLst/>
          </a:prstGeom>
        </p:spPr>
      </p:pic>
    </p:spTree>
    <p:extLst>
      <p:ext uri="{BB962C8B-B14F-4D97-AF65-F5344CB8AC3E}">
        <p14:creationId xmlns:p14="http://schemas.microsoft.com/office/powerpoint/2010/main" val="39606309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xmlns="" id="{CC17E7EE-ADF0-4697-ABB4-74AD59234184}"/>
              </a:ext>
            </a:extLst>
          </p:cNvPr>
          <p:cNvSpPr>
            <a:spLocks noGrp="1"/>
          </p:cNvSpPr>
          <p:nvPr>
            <p:ph idx="1"/>
          </p:nvPr>
        </p:nvSpPr>
        <p:spPr>
          <a:xfrm>
            <a:off x="2363368" y="1118867"/>
            <a:ext cx="7968195" cy="4793698"/>
          </a:xfrm>
        </p:spPr>
        <p:txBody>
          <a:bodyPr>
            <a:noAutofit/>
          </a:bodyPr>
          <a:lstStyle/>
          <a:p>
            <a:pPr marL="0" indent="0">
              <a:buClr>
                <a:schemeClr val="accent3">
                  <a:lumMod val="75000"/>
                </a:schemeClr>
              </a:buClr>
              <a:buNone/>
            </a:pPr>
            <a:endParaRPr lang="nl-BE" sz="1800" i="1" dirty="0"/>
          </a:p>
        </p:txBody>
      </p:sp>
      <p:sp>
        <p:nvSpPr>
          <p:cNvPr id="6" name="Pijl: links/rechts 5">
            <a:extLst>
              <a:ext uri="{FF2B5EF4-FFF2-40B4-BE49-F238E27FC236}">
                <a16:creationId xmlns:a16="http://schemas.microsoft.com/office/drawing/2014/main" xmlns="" id="{78D85CC3-AD78-4FE3-88F6-69CA3188F045}"/>
              </a:ext>
            </a:extLst>
          </p:cNvPr>
          <p:cNvSpPr/>
          <p:nvPr/>
        </p:nvSpPr>
        <p:spPr>
          <a:xfrm rot="5400000">
            <a:off x="-965726" y="3399329"/>
            <a:ext cx="5660032" cy="447982"/>
          </a:xfrm>
          <a:prstGeom prst="leftRightArrow">
            <a:avLst>
              <a:gd name="adj1" fmla="val 16330"/>
              <a:gd name="adj2" fmla="val 57215"/>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kstvak 6">
            <a:extLst>
              <a:ext uri="{FF2B5EF4-FFF2-40B4-BE49-F238E27FC236}">
                <a16:creationId xmlns:a16="http://schemas.microsoft.com/office/drawing/2014/main" xmlns="" id="{21666DED-E648-49C4-83B1-697D1DF1D571}"/>
              </a:ext>
            </a:extLst>
          </p:cNvPr>
          <p:cNvSpPr txBox="1"/>
          <p:nvPr/>
        </p:nvSpPr>
        <p:spPr>
          <a:xfrm rot="16200000">
            <a:off x="1154174" y="1870304"/>
            <a:ext cx="1872208" cy="369332"/>
          </a:xfrm>
          <a:prstGeom prst="rect">
            <a:avLst/>
          </a:prstGeom>
          <a:noFill/>
        </p:spPr>
        <p:txBody>
          <a:bodyPr wrap="square" rtlCol="0">
            <a:spAutoFit/>
          </a:bodyPr>
          <a:lstStyle/>
          <a:p>
            <a:r>
              <a:rPr lang="nl-BE" dirty="0"/>
              <a:t>Pre-ziekteverlof</a:t>
            </a:r>
            <a:endParaRPr lang="en-GB" dirty="0"/>
          </a:p>
        </p:txBody>
      </p:sp>
      <p:sp>
        <p:nvSpPr>
          <p:cNvPr id="8" name="Tekstvak 7">
            <a:extLst>
              <a:ext uri="{FF2B5EF4-FFF2-40B4-BE49-F238E27FC236}">
                <a16:creationId xmlns:a16="http://schemas.microsoft.com/office/drawing/2014/main" xmlns="" id="{9858AB92-8F91-425F-9D81-D8B17C83E139}"/>
              </a:ext>
            </a:extLst>
          </p:cNvPr>
          <p:cNvSpPr txBox="1"/>
          <p:nvPr/>
        </p:nvSpPr>
        <p:spPr>
          <a:xfrm rot="16200000">
            <a:off x="1147756" y="5175146"/>
            <a:ext cx="1872208" cy="369332"/>
          </a:xfrm>
          <a:prstGeom prst="rect">
            <a:avLst/>
          </a:prstGeom>
          <a:noFill/>
        </p:spPr>
        <p:txBody>
          <a:bodyPr wrap="square" rtlCol="0">
            <a:spAutoFit/>
          </a:bodyPr>
          <a:lstStyle/>
          <a:p>
            <a:r>
              <a:rPr lang="nl-BE" dirty="0"/>
              <a:t>Re-integratie</a:t>
            </a:r>
            <a:endParaRPr lang="en-GB" dirty="0"/>
          </a:p>
        </p:txBody>
      </p:sp>
      <p:sp>
        <p:nvSpPr>
          <p:cNvPr id="9" name="Tekstvak 8">
            <a:extLst>
              <a:ext uri="{FF2B5EF4-FFF2-40B4-BE49-F238E27FC236}">
                <a16:creationId xmlns:a16="http://schemas.microsoft.com/office/drawing/2014/main" xmlns="" id="{0AC453C8-66CB-42A9-BB29-694494568929}"/>
              </a:ext>
            </a:extLst>
          </p:cNvPr>
          <p:cNvSpPr txBox="1"/>
          <p:nvPr/>
        </p:nvSpPr>
        <p:spPr>
          <a:xfrm rot="16200000">
            <a:off x="-206402" y="3620016"/>
            <a:ext cx="3677847" cy="369332"/>
          </a:xfrm>
          <a:prstGeom prst="rect">
            <a:avLst/>
          </a:prstGeom>
          <a:noFill/>
        </p:spPr>
        <p:txBody>
          <a:bodyPr wrap="square" rtlCol="0">
            <a:spAutoFit/>
          </a:bodyPr>
          <a:lstStyle/>
          <a:p>
            <a:r>
              <a:rPr lang="nl-BE" dirty="0"/>
              <a:t>Ziekteverlof / revalidatie</a:t>
            </a:r>
            <a:endParaRPr lang="en-GB" dirty="0"/>
          </a:p>
        </p:txBody>
      </p:sp>
      <p:sp>
        <p:nvSpPr>
          <p:cNvPr id="11" name="Tekstvak 10">
            <a:extLst>
              <a:ext uri="{FF2B5EF4-FFF2-40B4-BE49-F238E27FC236}">
                <a16:creationId xmlns:a16="http://schemas.microsoft.com/office/drawing/2014/main" xmlns="" id="{932B1AD3-C049-430A-8189-D59F7227E98E}"/>
              </a:ext>
            </a:extLst>
          </p:cNvPr>
          <p:cNvSpPr txBox="1"/>
          <p:nvPr/>
        </p:nvSpPr>
        <p:spPr>
          <a:xfrm>
            <a:off x="2369785" y="1118867"/>
            <a:ext cx="7916605" cy="646331"/>
          </a:xfrm>
          <a:prstGeom prst="rect">
            <a:avLst/>
          </a:prstGeom>
          <a:noFill/>
          <a:ln w="12700">
            <a:solidFill>
              <a:schemeClr val="accent3">
                <a:lumMod val="75000"/>
              </a:schemeClr>
            </a:solidFill>
          </a:ln>
        </p:spPr>
        <p:txBody>
          <a:bodyPr wrap="square" rtlCol="0" anchor="ctr" anchorCtr="0">
            <a:spAutoFit/>
          </a:bodyPr>
          <a:lstStyle/>
          <a:p>
            <a:r>
              <a:rPr lang="nl-BE" sz="3600" dirty="0"/>
              <a:t>Diagnosestelling</a:t>
            </a:r>
            <a:endParaRPr lang="en-GB" sz="3600" dirty="0"/>
          </a:p>
        </p:txBody>
      </p:sp>
    </p:spTree>
    <p:extLst>
      <p:ext uri="{BB962C8B-B14F-4D97-AF65-F5344CB8AC3E}">
        <p14:creationId xmlns:p14="http://schemas.microsoft.com/office/powerpoint/2010/main" val="2831969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1271464" y="188640"/>
            <a:ext cx="9577064" cy="774649"/>
          </a:xfrm>
        </p:spPr>
        <p:txBody>
          <a:bodyPr/>
          <a:lstStyle/>
          <a:p>
            <a:pPr algn="ctr"/>
            <a:r>
              <a:rPr lang="nl-BE" dirty="0"/>
              <a:t>Diagnosestelling</a:t>
            </a:r>
            <a:endParaRPr lang="nl-NL" dirty="0"/>
          </a:p>
        </p:txBody>
      </p:sp>
      <p:sp>
        <p:nvSpPr>
          <p:cNvPr id="6" name="Pijl: links/rechts 5">
            <a:extLst>
              <a:ext uri="{FF2B5EF4-FFF2-40B4-BE49-F238E27FC236}">
                <a16:creationId xmlns:a16="http://schemas.microsoft.com/office/drawing/2014/main" xmlns="" id="{78D85CC3-AD78-4FE3-88F6-69CA3188F045}"/>
              </a:ext>
            </a:extLst>
          </p:cNvPr>
          <p:cNvSpPr/>
          <p:nvPr/>
        </p:nvSpPr>
        <p:spPr>
          <a:xfrm rot="5400000">
            <a:off x="-1769104" y="3628757"/>
            <a:ext cx="5660032" cy="447982"/>
          </a:xfrm>
          <a:prstGeom prst="leftRightArrow">
            <a:avLst>
              <a:gd name="adj1" fmla="val 16330"/>
              <a:gd name="adj2" fmla="val 57215"/>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kstvak 6">
            <a:extLst>
              <a:ext uri="{FF2B5EF4-FFF2-40B4-BE49-F238E27FC236}">
                <a16:creationId xmlns:a16="http://schemas.microsoft.com/office/drawing/2014/main" xmlns="" id="{21666DED-E648-49C4-83B1-697D1DF1D571}"/>
              </a:ext>
            </a:extLst>
          </p:cNvPr>
          <p:cNvSpPr txBox="1"/>
          <p:nvPr/>
        </p:nvSpPr>
        <p:spPr>
          <a:xfrm rot="16200000">
            <a:off x="350796" y="2099732"/>
            <a:ext cx="1872208" cy="369332"/>
          </a:xfrm>
          <a:prstGeom prst="rect">
            <a:avLst/>
          </a:prstGeom>
          <a:noFill/>
        </p:spPr>
        <p:txBody>
          <a:bodyPr wrap="square" rtlCol="0">
            <a:spAutoFit/>
          </a:bodyPr>
          <a:lstStyle/>
          <a:p>
            <a:r>
              <a:rPr lang="nl-BE" dirty="0"/>
              <a:t>Pre-ziekteverlof</a:t>
            </a:r>
            <a:endParaRPr lang="en-GB" dirty="0"/>
          </a:p>
        </p:txBody>
      </p:sp>
      <p:sp>
        <p:nvSpPr>
          <p:cNvPr id="8" name="Tekstvak 7">
            <a:extLst>
              <a:ext uri="{FF2B5EF4-FFF2-40B4-BE49-F238E27FC236}">
                <a16:creationId xmlns:a16="http://schemas.microsoft.com/office/drawing/2014/main" xmlns="" id="{9858AB92-8F91-425F-9D81-D8B17C83E139}"/>
              </a:ext>
            </a:extLst>
          </p:cNvPr>
          <p:cNvSpPr txBox="1"/>
          <p:nvPr/>
        </p:nvSpPr>
        <p:spPr>
          <a:xfrm rot="16200000">
            <a:off x="344378" y="5404574"/>
            <a:ext cx="1872208" cy="369332"/>
          </a:xfrm>
          <a:prstGeom prst="rect">
            <a:avLst/>
          </a:prstGeom>
          <a:noFill/>
        </p:spPr>
        <p:txBody>
          <a:bodyPr wrap="square" rtlCol="0">
            <a:spAutoFit/>
          </a:bodyPr>
          <a:lstStyle/>
          <a:p>
            <a:r>
              <a:rPr lang="nl-BE" dirty="0"/>
              <a:t>Re-integratie</a:t>
            </a:r>
            <a:endParaRPr lang="en-GB" dirty="0"/>
          </a:p>
        </p:txBody>
      </p:sp>
      <p:sp>
        <p:nvSpPr>
          <p:cNvPr id="9" name="Tekstvak 8">
            <a:extLst>
              <a:ext uri="{FF2B5EF4-FFF2-40B4-BE49-F238E27FC236}">
                <a16:creationId xmlns:a16="http://schemas.microsoft.com/office/drawing/2014/main" xmlns="" id="{0AC453C8-66CB-42A9-BB29-694494568929}"/>
              </a:ext>
            </a:extLst>
          </p:cNvPr>
          <p:cNvSpPr txBox="1"/>
          <p:nvPr/>
        </p:nvSpPr>
        <p:spPr>
          <a:xfrm rot="16200000">
            <a:off x="-1009780" y="3849444"/>
            <a:ext cx="3677847" cy="369332"/>
          </a:xfrm>
          <a:prstGeom prst="rect">
            <a:avLst/>
          </a:prstGeom>
          <a:noFill/>
        </p:spPr>
        <p:txBody>
          <a:bodyPr wrap="square" rtlCol="0">
            <a:spAutoFit/>
          </a:bodyPr>
          <a:lstStyle/>
          <a:p>
            <a:r>
              <a:rPr lang="nl-BE" dirty="0"/>
              <a:t>Ziekteverlof / revalidatie</a:t>
            </a:r>
            <a:endParaRPr lang="en-GB" dirty="0"/>
          </a:p>
        </p:txBody>
      </p:sp>
      <p:sp>
        <p:nvSpPr>
          <p:cNvPr id="2" name="Rechthoek 1">
            <a:extLst>
              <a:ext uri="{FF2B5EF4-FFF2-40B4-BE49-F238E27FC236}">
                <a16:creationId xmlns:a16="http://schemas.microsoft.com/office/drawing/2014/main" xmlns="" id="{70F13DE8-A356-44F2-B5AD-5924A7266901}"/>
              </a:ext>
            </a:extLst>
          </p:cNvPr>
          <p:cNvSpPr/>
          <p:nvPr/>
        </p:nvSpPr>
        <p:spPr>
          <a:xfrm>
            <a:off x="2063552" y="1556792"/>
            <a:ext cx="3595728" cy="369332"/>
          </a:xfrm>
          <a:prstGeom prst="rect">
            <a:avLst/>
          </a:prstGeom>
        </p:spPr>
        <p:txBody>
          <a:bodyPr wrap="none">
            <a:spAutoFit/>
          </a:bodyPr>
          <a:lstStyle/>
          <a:p>
            <a:pPr marL="363538" lvl="0" indent="-363538" fontAlgn="auto">
              <a:spcBef>
                <a:spcPts val="600"/>
              </a:spcBef>
              <a:spcAft>
                <a:spcPts val="600"/>
              </a:spcAft>
              <a:buClr>
                <a:schemeClr val="accent6">
                  <a:lumMod val="75000"/>
                </a:schemeClr>
              </a:buClr>
              <a:buFont typeface="Wingdings" panose="05000000000000000000" pitchFamily="2" charset="2"/>
              <a:buChar char="Ø"/>
            </a:pPr>
            <a:r>
              <a:rPr lang="nl-BE" dirty="0">
                <a:solidFill>
                  <a:schemeClr val="accent6">
                    <a:lumMod val="75000"/>
                  </a:schemeClr>
                </a:solidFill>
              </a:rPr>
              <a:t>Deelnemers vullen de BAT in</a:t>
            </a:r>
          </a:p>
        </p:txBody>
      </p:sp>
    </p:spTree>
    <p:extLst>
      <p:ext uri="{BB962C8B-B14F-4D97-AF65-F5344CB8AC3E}">
        <p14:creationId xmlns:p14="http://schemas.microsoft.com/office/powerpoint/2010/main" val="35399034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1271464" y="188640"/>
            <a:ext cx="9577064" cy="774649"/>
          </a:xfrm>
        </p:spPr>
        <p:txBody>
          <a:bodyPr/>
          <a:lstStyle/>
          <a:p>
            <a:pPr algn="ctr"/>
            <a:r>
              <a:rPr lang="nl-BE" dirty="0"/>
              <a:t>Diagnosestelling</a:t>
            </a:r>
            <a:endParaRPr lang="nl-NL" dirty="0"/>
          </a:p>
        </p:txBody>
      </p:sp>
      <p:sp>
        <p:nvSpPr>
          <p:cNvPr id="10" name="Tijdelijke aanduiding voor inhoud 1"/>
          <p:cNvSpPr>
            <a:spLocks noGrp="1"/>
          </p:cNvSpPr>
          <p:nvPr>
            <p:ph idx="1"/>
          </p:nvPr>
        </p:nvSpPr>
        <p:spPr>
          <a:xfrm>
            <a:off x="457200" y="1124744"/>
            <a:ext cx="8229600" cy="5001419"/>
          </a:xfrm>
        </p:spPr>
        <p:txBody>
          <a:bodyPr/>
          <a:lstStyle/>
          <a:p>
            <a:endParaRPr lang="nl-BE" dirty="0"/>
          </a:p>
        </p:txBody>
      </p:sp>
      <p:pic>
        <p:nvPicPr>
          <p:cNvPr id="5" name="Afbeelding 4">
            <a:extLst>
              <a:ext uri="{FF2B5EF4-FFF2-40B4-BE49-F238E27FC236}">
                <a16:creationId xmlns:a16="http://schemas.microsoft.com/office/drawing/2014/main" xmlns="" id="{85034775-4C87-4011-8AC4-52E9E593F17F}"/>
              </a:ext>
            </a:extLst>
          </p:cNvPr>
          <p:cNvPicPr>
            <a:picLocks noChangeAspect="1"/>
          </p:cNvPicPr>
          <p:nvPr/>
        </p:nvPicPr>
        <p:blipFill rotWithShape="1">
          <a:blip r:embed="rId3"/>
          <a:srcRect l="66537" t="50000" r="16926" b="23327"/>
          <a:stretch/>
        </p:blipFill>
        <p:spPr>
          <a:xfrm>
            <a:off x="2207568" y="2316954"/>
            <a:ext cx="7920880" cy="3593031"/>
          </a:xfrm>
          <a:prstGeom prst="rect">
            <a:avLst/>
          </a:prstGeom>
        </p:spPr>
      </p:pic>
    </p:spTree>
    <p:extLst>
      <p:ext uri="{BB962C8B-B14F-4D97-AF65-F5344CB8AC3E}">
        <p14:creationId xmlns:p14="http://schemas.microsoft.com/office/powerpoint/2010/main" val="5556699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623392" y="1124745"/>
            <a:ext cx="9587408" cy="5001419"/>
          </a:xfrm>
        </p:spPr>
        <p:txBody>
          <a:bodyPr/>
          <a:lstStyle/>
          <a:p>
            <a:pPr>
              <a:buClr>
                <a:schemeClr val="tx2"/>
              </a:buClr>
            </a:pPr>
            <a:r>
              <a:rPr lang="nl-NL" sz="3200" dirty="0"/>
              <a:t>Casus Jeroen:</a:t>
            </a:r>
          </a:p>
          <a:p>
            <a:pPr lvl="1">
              <a:buClr>
                <a:schemeClr val="accent4">
                  <a:lumMod val="75000"/>
                </a:schemeClr>
              </a:buClr>
            </a:pPr>
            <a:r>
              <a:rPr lang="nl-BE" dirty="0"/>
              <a:t>Bloedwaarden normaal</a:t>
            </a:r>
          </a:p>
          <a:p>
            <a:pPr lvl="1">
              <a:buClr>
                <a:schemeClr val="accent4">
                  <a:lumMod val="75000"/>
                </a:schemeClr>
              </a:buClr>
            </a:pPr>
            <a:r>
              <a:rPr lang="nl-BE" dirty="0"/>
              <a:t>BAT:</a:t>
            </a:r>
          </a:p>
        </p:txBody>
      </p:sp>
      <p:pic>
        <p:nvPicPr>
          <p:cNvPr id="3" name="Afbeelding 2">
            <a:extLst>
              <a:ext uri="{FF2B5EF4-FFF2-40B4-BE49-F238E27FC236}">
                <a16:creationId xmlns:a16="http://schemas.microsoft.com/office/drawing/2014/main" xmlns="" id="{B720E0FE-C09A-467B-937C-950C16527B28}"/>
              </a:ext>
            </a:extLst>
          </p:cNvPr>
          <p:cNvPicPr>
            <a:picLocks noChangeAspect="1"/>
          </p:cNvPicPr>
          <p:nvPr/>
        </p:nvPicPr>
        <p:blipFill rotWithShape="1">
          <a:blip r:embed="rId3"/>
          <a:srcRect l="66537" t="50000" r="16926" b="23327"/>
          <a:stretch/>
        </p:blipFill>
        <p:spPr>
          <a:xfrm>
            <a:off x="2207568" y="2316954"/>
            <a:ext cx="7920880" cy="3593031"/>
          </a:xfrm>
          <a:prstGeom prst="rect">
            <a:avLst/>
          </a:prstGeom>
        </p:spPr>
      </p:pic>
      <p:sp>
        <p:nvSpPr>
          <p:cNvPr id="4" name="Rechthoek 3">
            <a:extLst>
              <a:ext uri="{FF2B5EF4-FFF2-40B4-BE49-F238E27FC236}">
                <a16:creationId xmlns:a16="http://schemas.microsoft.com/office/drawing/2014/main" xmlns="" id="{1E86FD40-1228-4243-8618-E6DD27B1990E}"/>
              </a:ext>
            </a:extLst>
          </p:cNvPr>
          <p:cNvSpPr/>
          <p:nvPr/>
        </p:nvSpPr>
        <p:spPr>
          <a:xfrm>
            <a:off x="7248129" y="3648661"/>
            <a:ext cx="576064" cy="21238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hthoek 4">
            <a:extLst>
              <a:ext uri="{FF2B5EF4-FFF2-40B4-BE49-F238E27FC236}">
                <a16:creationId xmlns:a16="http://schemas.microsoft.com/office/drawing/2014/main" xmlns="" id="{3CA14D9A-DB55-44A4-9829-B1BF4453AFA2}"/>
              </a:ext>
            </a:extLst>
          </p:cNvPr>
          <p:cNvSpPr/>
          <p:nvPr/>
        </p:nvSpPr>
        <p:spPr>
          <a:xfrm>
            <a:off x="7248129" y="4113469"/>
            <a:ext cx="576064" cy="21238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hthoek 6">
            <a:extLst>
              <a:ext uri="{FF2B5EF4-FFF2-40B4-BE49-F238E27FC236}">
                <a16:creationId xmlns:a16="http://schemas.microsoft.com/office/drawing/2014/main" xmlns="" id="{05D8849C-78B7-4B86-BC4A-F31892860529}"/>
              </a:ext>
            </a:extLst>
          </p:cNvPr>
          <p:cNvSpPr/>
          <p:nvPr/>
        </p:nvSpPr>
        <p:spPr>
          <a:xfrm>
            <a:off x="7253628" y="4365890"/>
            <a:ext cx="576064" cy="21238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hthoek 7">
            <a:extLst>
              <a:ext uri="{FF2B5EF4-FFF2-40B4-BE49-F238E27FC236}">
                <a16:creationId xmlns:a16="http://schemas.microsoft.com/office/drawing/2014/main" xmlns="" id="{426DF499-3DE2-40D9-9179-DA7EDE5E617B}"/>
              </a:ext>
            </a:extLst>
          </p:cNvPr>
          <p:cNvSpPr/>
          <p:nvPr/>
        </p:nvSpPr>
        <p:spPr>
          <a:xfrm>
            <a:off x="7248129" y="4618311"/>
            <a:ext cx="576064" cy="21238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hthoek 8">
            <a:extLst>
              <a:ext uri="{FF2B5EF4-FFF2-40B4-BE49-F238E27FC236}">
                <a16:creationId xmlns:a16="http://schemas.microsoft.com/office/drawing/2014/main" xmlns="" id="{868AD328-270D-42F7-A725-531C5072AC2A}"/>
              </a:ext>
            </a:extLst>
          </p:cNvPr>
          <p:cNvSpPr/>
          <p:nvPr/>
        </p:nvSpPr>
        <p:spPr>
          <a:xfrm>
            <a:off x="4949371" y="3901082"/>
            <a:ext cx="576064" cy="21238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hthoek 9">
            <a:extLst>
              <a:ext uri="{FF2B5EF4-FFF2-40B4-BE49-F238E27FC236}">
                <a16:creationId xmlns:a16="http://schemas.microsoft.com/office/drawing/2014/main" xmlns="" id="{91DBFC10-109E-4D45-8F7F-B992C249C790}"/>
              </a:ext>
            </a:extLst>
          </p:cNvPr>
          <p:cNvSpPr/>
          <p:nvPr/>
        </p:nvSpPr>
        <p:spPr>
          <a:xfrm>
            <a:off x="4949371" y="4830698"/>
            <a:ext cx="576064" cy="21238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hthoek 10">
            <a:extLst>
              <a:ext uri="{FF2B5EF4-FFF2-40B4-BE49-F238E27FC236}">
                <a16:creationId xmlns:a16="http://schemas.microsoft.com/office/drawing/2014/main" xmlns="" id="{4370F1A9-8661-4C26-AD6E-41A124C4058E}"/>
              </a:ext>
            </a:extLst>
          </p:cNvPr>
          <p:cNvSpPr/>
          <p:nvPr/>
        </p:nvSpPr>
        <p:spPr>
          <a:xfrm>
            <a:off x="1040510" y="6257882"/>
            <a:ext cx="6173228" cy="369332"/>
          </a:xfrm>
          <a:prstGeom prst="rect">
            <a:avLst/>
          </a:prstGeom>
        </p:spPr>
        <p:txBody>
          <a:bodyPr wrap="none">
            <a:spAutoFit/>
          </a:bodyPr>
          <a:lstStyle/>
          <a:p>
            <a:pPr marL="363538" lvl="0" indent="-363538" fontAlgn="auto">
              <a:spcBef>
                <a:spcPts val="600"/>
              </a:spcBef>
              <a:spcAft>
                <a:spcPts val="600"/>
              </a:spcAft>
              <a:buClr>
                <a:schemeClr val="accent6">
                  <a:lumMod val="75000"/>
                </a:schemeClr>
              </a:buClr>
              <a:buFont typeface="Wingdings" panose="05000000000000000000" pitchFamily="2" charset="2"/>
              <a:buChar char="Ø"/>
            </a:pPr>
            <a:r>
              <a:rPr lang="nl-BE" dirty="0">
                <a:solidFill>
                  <a:schemeClr val="accent6">
                    <a:lumMod val="75000"/>
                  </a:schemeClr>
                </a:solidFill>
              </a:rPr>
              <a:t>Wat is de volgende stap die je met Jeroen gaat zetten?</a:t>
            </a:r>
          </a:p>
        </p:txBody>
      </p:sp>
    </p:spTree>
    <p:extLst>
      <p:ext uri="{BB962C8B-B14F-4D97-AF65-F5344CB8AC3E}">
        <p14:creationId xmlns:p14="http://schemas.microsoft.com/office/powerpoint/2010/main" val="32608891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xmlns="" id="{CC17E7EE-ADF0-4697-ABB4-74AD59234184}"/>
              </a:ext>
            </a:extLst>
          </p:cNvPr>
          <p:cNvSpPr>
            <a:spLocks noGrp="1"/>
          </p:cNvSpPr>
          <p:nvPr>
            <p:ph idx="1"/>
          </p:nvPr>
        </p:nvSpPr>
        <p:spPr>
          <a:xfrm>
            <a:off x="2363368" y="1118867"/>
            <a:ext cx="7968195" cy="4793698"/>
          </a:xfrm>
        </p:spPr>
        <p:txBody>
          <a:bodyPr>
            <a:noAutofit/>
          </a:bodyPr>
          <a:lstStyle/>
          <a:p>
            <a:pPr marL="0" indent="0">
              <a:buClr>
                <a:schemeClr val="accent3">
                  <a:lumMod val="75000"/>
                </a:schemeClr>
              </a:buClr>
              <a:buNone/>
            </a:pPr>
            <a:endParaRPr lang="nl-BE" sz="1800" i="1" dirty="0"/>
          </a:p>
        </p:txBody>
      </p:sp>
      <p:sp>
        <p:nvSpPr>
          <p:cNvPr id="6" name="Pijl: links/rechts 5">
            <a:extLst>
              <a:ext uri="{FF2B5EF4-FFF2-40B4-BE49-F238E27FC236}">
                <a16:creationId xmlns:a16="http://schemas.microsoft.com/office/drawing/2014/main" xmlns="" id="{78D85CC3-AD78-4FE3-88F6-69CA3188F045}"/>
              </a:ext>
            </a:extLst>
          </p:cNvPr>
          <p:cNvSpPr/>
          <p:nvPr/>
        </p:nvSpPr>
        <p:spPr>
          <a:xfrm rot="5400000">
            <a:off x="-965726" y="3399329"/>
            <a:ext cx="5660032" cy="447982"/>
          </a:xfrm>
          <a:prstGeom prst="leftRightArrow">
            <a:avLst>
              <a:gd name="adj1" fmla="val 16330"/>
              <a:gd name="adj2" fmla="val 57215"/>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kstvak 6">
            <a:extLst>
              <a:ext uri="{FF2B5EF4-FFF2-40B4-BE49-F238E27FC236}">
                <a16:creationId xmlns:a16="http://schemas.microsoft.com/office/drawing/2014/main" xmlns="" id="{21666DED-E648-49C4-83B1-697D1DF1D571}"/>
              </a:ext>
            </a:extLst>
          </p:cNvPr>
          <p:cNvSpPr txBox="1"/>
          <p:nvPr/>
        </p:nvSpPr>
        <p:spPr>
          <a:xfrm rot="16200000">
            <a:off x="1154174" y="1870304"/>
            <a:ext cx="1872208" cy="369332"/>
          </a:xfrm>
          <a:prstGeom prst="rect">
            <a:avLst/>
          </a:prstGeom>
          <a:noFill/>
        </p:spPr>
        <p:txBody>
          <a:bodyPr wrap="square" rtlCol="0">
            <a:spAutoFit/>
          </a:bodyPr>
          <a:lstStyle/>
          <a:p>
            <a:r>
              <a:rPr lang="nl-BE" dirty="0"/>
              <a:t>Pre-ziekteverlof</a:t>
            </a:r>
            <a:endParaRPr lang="en-GB" dirty="0"/>
          </a:p>
        </p:txBody>
      </p:sp>
      <p:sp>
        <p:nvSpPr>
          <p:cNvPr id="8" name="Tekstvak 7">
            <a:extLst>
              <a:ext uri="{FF2B5EF4-FFF2-40B4-BE49-F238E27FC236}">
                <a16:creationId xmlns:a16="http://schemas.microsoft.com/office/drawing/2014/main" xmlns="" id="{9858AB92-8F91-425F-9D81-D8B17C83E139}"/>
              </a:ext>
            </a:extLst>
          </p:cNvPr>
          <p:cNvSpPr txBox="1"/>
          <p:nvPr/>
        </p:nvSpPr>
        <p:spPr>
          <a:xfrm rot="16200000">
            <a:off x="1147756" y="5175146"/>
            <a:ext cx="1872208" cy="369332"/>
          </a:xfrm>
          <a:prstGeom prst="rect">
            <a:avLst/>
          </a:prstGeom>
          <a:noFill/>
        </p:spPr>
        <p:txBody>
          <a:bodyPr wrap="square" rtlCol="0">
            <a:spAutoFit/>
          </a:bodyPr>
          <a:lstStyle/>
          <a:p>
            <a:r>
              <a:rPr lang="nl-BE" dirty="0"/>
              <a:t>Re-integratie</a:t>
            </a:r>
            <a:endParaRPr lang="en-GB" dirty="0"/>
          </a:p>
        </p:txBody>
      </p:sp>
      <p:sp>
        <p:nvSpPr>
          <p:cNvPr id="9" name="Tekstvak 8">
            <a:extLst>
              <a:ext uri="{FF2B5EF4-FFF2-40B4-BE49-F238E27FC236}">
                <a16:creationId xmlns:a16="http://schemas.microsoft.com/office/drawing/2014/main" xmlns="" id="{0AC453C8-66CB-42A9-BB29-694494568929}"/>
              </a:ext>
            </a:extLst>
          </p:cNvPr>
          <p:cNvSpPr txBox="1"/>
          <p:nvPr/>
        </p:nvSpPr>
        <p:spPr>
          <a:xfrm rot="16200000">
            <a:off x="-206402" y="3620016"/>
            <a:ext cx="3677847" cy="369332"/>
          </a:xfrm>
          <a:prstGeom prst="rect">
            <a:avLst/>
          </a:prstGeom>
          <a:noFill/>
        </p:spPr>
        <p:txBody>
          <a:bodyPr wrap="square" rtlCol="0">
            <a:spAutoFit/>
          </a:bodyPr>
          <a:lstStyle/>
          <a:p>
            <a:r>
              <a:rPr lang="nl-BE" dirty="0"/>
              <a:t>Ziekteverlof / revalidatie</a:t>
            </a:r>
            <a:endParaRPr lang="en-GB" dirty="0"/>
          </a:p>
        </p:txBody>
      </p:sp>
      <p:sp>
        <p:nvSpPr>
          <p:cNvPr id="10" name="Tekstvak 9">
            <a:extLst>
              <a:ext uri="{FF2B5EF4-FFF2-40B4-BE49-F238E27FC236}">
                <a16:creationId xmlns:a16="http://schemas.microsoft.com/office/drawing/2014/main" xmlns="" id="{D3B09A5C-44C5-4EE7-9223-48F9117F30C6}"/>
              </a:ext>
            </a:extLst>
          </p:cNvPr>
          <p:cNvSpPr txBox="1"/>
          <p:nvPr/>
        </p:nvSpPr>
        <p:spPr>
          <a:xfrm>
            <a:off x="2369785" y="1798362"/>
            <a:ext cx="7916605" cy="646331"/>
          </a:xfrm>
          <a:prstGeom prst="rect">
            <a:avLst/>
          </a:prstGeom>
          <a:solidFill>
            <a:schemeClr val="accent5">
              <a:lumMod val="40000"/>
              <a:lumOff val="60000"/>
            </a:schemeClr>
          </a:solidFill>
          <a:ln>
            <a:solidFill>
              <a:schemeClr val="tx2"/>
            </a:solidFill>
          </a:ln>
        </p:spPr>
        <p:txBody>
          <a:bodyPr wrap="square" rtlCol="0" anchor="ctr" anchorCtr="0">
            <a:spAutoFit/>
          </a:bodyPr>
          <a:lstStyle/>
          <a:p>
            <a:r>
              <a:rPr lang="nl-BE" sz="3600" dirty="0"/>
              <a:t>Arbeidsongeschiktheid?</a:t>
            </a:r>
            <a:endParaRPr lang="en-GB" sz="3600" dirty="0"/>
          </a:p>
        </p:txBody>
      </p:sp>
      <p:sp>
        <p:nvSpPr>
          <p:cNvPr id="11" name="Tekstvak 10">
            <a:extLst>
              <a:ext uri="{FF2B5EF4-FFF2-40B4-BE49-F238E27FC236}">
                <a16:creationId xmlns:a16="http://schemas.microsoft.com/office/drawing/2014/main" xmlns="" id="{932B1AD3-C049-430A-8189-D59F7227E98E}"/>
              </a:ext>
            </a:extLst>
          </p:cNvPr>
          <p:cNvSpPr txBox="1"/>
          <p:nvPr/>
        </p:nvSpPr>
        <p:spPr>
          <a:xfrm>
            <a:off x="2369785" y="1118867"/>
            <a:ext cx="7916605" cy="646331"/>
          </a:xfrm>
          <a:prstGeom prst="rect">
            <a:avLst/>
          </a:prstGeom>
          <a:noFill/>
          <a:ln w="12700">
            <a:solidFill>
              <a:schemeClr val="accent3">
                <a:lumMod val="75000"/>
              </a:schemeClr>
            </a:solidFill>
          </a:ln>
        </p:spPr>
        <p:txBody>
          <a:bodyPr wrap="square" rtlCol="0" anchor="ctr" anchorCtr="0">
            <a:spAutoFit/>
          </a:bodyPr>
          <a:lstStyle/>
          <a:p>
            <a:r>
              <a:rPr lang="nl-BE" sz="3600" dirty="0"/>
              <a:t>Diagnosestelling</a:t>
            </a:r>
            <a:endParaRPr lang="en-GB" sz="3600" dirty="0"/>
          </a:p>
        </p:txBody>
      </p:sp>
    </p:spTree>
    <p:extLst>
      <p:ext uri="{BB962C8B-B14F-4D97-AF65-F5344CB8AC3E}">
        <p14:creationId xmlns:p14="http://schemas.microsoft.com/office/powerpoint/2010/main" val="24624436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672752" y="350095"/>
            <a:ext cx="9577064" cy="774649"/>
          </a:xfrm>
        </p:spPr>
        <p:txBody>
          <a:bodyPr/>
          <a:lstStyle/>
          <a:p>
            <a:pPr algn="ctr"/>
            <a:r>
              <a:rPr lang="nl-NL" dirty="0"/>
              <a:t>Arbeidsongeschiktheid</a:t>
            </a:r>
          </a:p>
        </p:txBody>
      </p:sp>
      <p:sp>
        <p:nvSpPr>
          <p:cNvPr id="2" name="Tijdelijke aanduiding voor inhoud 1"/>
          <p:cNvSpPr>
            <a:spLocks noGrp="1"/>
          </p:cNvSpPr>
          <p:nvPr>
            <p:ph idx="1"/>
          </p:nvPr>
        </p:nvSpPr>
        <p:spPr>
          <a:xfrm>
            <a:off x="551384" y="1124744"/>
            <a:ext cx="10585176" cy="5348064"/>
          </a:xfrm>
        </p:spPr>
        <p:txBody>
          <a:bodyPr/>
          <a:lstStyle/>
          <a:p>
            <a:pPr>
              <a:buClr>
                <a:schemeClr val="accent4">
                  <a:lumMod val="75000"/>
                </a:schemeClr>
              </a:buClr>
              <a:buFont typeface="Wingdings" panose="05000000000000000000" pitchFamily="2" charset="2"/>
              <a:buChar char="§"/>
            </a:pPr>
            <a:r>
              <a:rPr lang="nl-BE" sz="2400" dirty="0"/>
              <a:t>Efficiënte manier om te herstellen (energievreters vallen weg + tijd voor recuperatie)</a:t>
            </a:r>
          </a:p>
          <a:p>
            <a:pPr>
              <a:buClr>
                <a:schemeClr val="accent4">
                  <a:lumMod val="75000"/>
                </a:schemeClr>
              </a:buClr>
              <a:buFont typeface="Wingdings" panose="05000000000000000000" pitchFamily="2" charset="2"/>
              <a:buChar char="§"/>
            </a:pPr>
            <a:r>
              <a:rPr lang="nl-BE" sz="2400" dirty="0"/>
              <a:t>Opgelet:</a:t>
            </a:r>
          </a:p>
          <a:p>
            <a:pPr lvl="1">
              <a:buClr>
                <a:schemeClr val="accent4">
                  <a:lumMod val="75000"/>
                </a:schemeClr>
              </a:buClr>
              <a:buFont typeface="Wingdings" panose="05000000000000000000" pitchFamily="2" charset="2"/>
              <a:buChar char="§"/>
            </a:pPr>
            <a:r>
              <a:rPr lang="nl-BE" sz="1800" dirty="0"/>
              <a:t>Langdurige afwezigheid van het werk </a:t>
            </a:r>
            <a:r>
              <a:rPr lang="nl-BE" sz="1800" dirty="0">
                <a:sym typeface="Wingdings" panose="05000000000000000000" pitchFamily="2" charset="2"/>
              </a:rPr>
              <a:t> vertraging van herstel </a:t>
            </a:r>
          </a:p>
          <a:p>
            <a:pPr lvl="1">
              <a:buClr>
                <a:schemeClr val="accent4">
                  <a:lumMod val="75000"/>
                </a:schemeClr>
              </a:buClr>
              <a:buFont typeface="Wingdings" panose="05000000000000000000" pitchFamily="2" charset="2"/>
              <a:buChar char="§"/>
            </a:pPr>
            <a:r>
              <a:rPr lang="nl-BE" sz="1800" dirty="0">
                <a:sym typeface="Wingdings" panose="05000000000000000000" pitchFamily="2" charset="2"/>
              </a:rPr>
              <a:t>Hoe langer weg van het werk  hoe moeilijker terug te gaan</a:t>
            </a:r>
          </a:p>
          <a:p>
            <a:pPr>
              <a:buClr>
                <a:schemeClr val="accent4">
                  <a:lumMod val="75000"/>
                </a:schemeClr>
              </a:buClr>
              <a:buFont typeface="Wingdings" panose="05000000000000000000" pitchFamily="2" charset="2"/>
              <a:buChar char="§"/>
            </a:pPr>
            <a:r>
              <a:rPr lang="nl-BE" sz="2400" dirty="0">
                <a:sym typeface="Wingdings" panose="05000000000000000000" pitchFamily="2" charset="2"/>
              </a:rPr>
              <a:t>Dus:</a:t>
            </a:r>
          </a:p>
          <a:p>
            <a:pPr lvl="1">
              <a:buClr>
                <a:schemeClr val="accent4">
                  <a:lumMod val="75000"/>
                </a:schemeClr>
              </a:buClr>
              <a:buFont typeface="Wingdings" panose="05000000000000000000" pitchFamily="2" charset="2"/>
              <a:buChar char="§"/>
            </a:pPr>
            <a:r>
              <a:rPr lang="nl-BE" sz="1800" dirty="0">
                <a:sym typeface="Wingdings" panose="05000000000000000000" pitchFamily="2" charset="2"/>
              </a:rPr>
              <a:t>Overweeg of alternatieven bestaan voor AO</a:t>
            </a:r>
          </a:p>
          <a:p>
            <a:pPr lvl="1">
              <a:buClr>
                <a:schemeClr val="accent4">
                  <a:lumMod val="75000"/>
                </a:schemeClr>
              </a:buClr>
              <a:buFont typeface="Wingdings" panose="05000000000000000000" pitchFamily="2" charset="2"/>
              <a:buChar char="§"/>
            </a:pPr>
            <a:r>
              <a:rPr lang="nl-BE" sz="1800" dirty="0">
                <a:sym typeface="Wingdings" panose="05000000000000000000" pitchFamily="2" charset="2"/>
              </a:rPr>
              <a:t>Snelle opstart van begeleiding om AO optimaal te benutten</a:t>
            </a:r>
          </a:p>
          <a:p>
            <a:pPr lvl="1">
              <a:buClr>
                <a:schemeClr val="accent4">
                  <a:lumMod val="75000"/>
                </a:schemeClr>
              </a:buClr>
              <a:buFont typeface="Wingdings" panose="05000000000000000000" pitchFamily="2" charset="2"/>
              <a:buChar char="§"/>
            </a:pPr>
            <a:r>
              <a:rPr lang="nl-BE" sz="1800" dirty="0">
                <a:sym typeface="Wingdings" panose="05000000000000000000" pitchFamily="2" charset="2"/>
              </a:rPr>
              <a:t>Aangepaste interventies (iemand met expertise)</a:t>
            </a:r>
          </a:p>
          <a:p>
            <a:pPr lvl="1">
              <a:buClr>
                <a:schemeClr val="accent4">
                  <a:lumMod val="75000"/>
                </a:schemeClr>
              </a:buClr>
              <a:buFont typeface="Wingdings" panose="05000000000000000000" pitchFamily="2" charset="2"/>
              <a:buChar char="§"/>
            </a:pPr>
            <a:r>
              <a:rPr lang="nl-BE" sz="1800" dirty="0">
                <a:sym typeface="Wingdings" panose="05000000000000000000" pitchFamily="2" charset="2"/>
              </a:rPr>
              <a:t>Revalidatie: actieve inbreng van persoon en omgeving is vereist</a:t>
            </a:r>
          </a:p>
          <a:p>
            <a:pPr lvl="1">
              <a:buClr>
                <a:schemeClr val="accent4">
                  <a:lumMod val="75000"/>
                </a:schemeClr>
              </a:buClr>
              <a:buFont typeface="Wingdings" panose="05000000000000000000" pitchFamily="2" charset="2"/>
              <a:buChar char="§"/>
            </a:pPr>
            <a:endParaRPr lang="nl-BE" sz="2000" dirty="0">
              <a:sym typeface="Wingdings" panose="05000000000000000000" pitchFamily="2" charset="2"/>
            </a:endParaRPr>
          </a:p>
          <a:p>
            <a:pPr>
              <a:buClr>
                <a:schemeClr val="accent6">
                  <a:lumMod val="75000"/>
                </a:schemeClr>
              </a:buClr>
              <a:buFont typeface="Wingdings" panose="05000000000000000000" pitchFamily="2" charset="2"/>
              <a:buChar char="Ø"/>
            </a:pPr>
            <a:r>
              <a:rPr lang="nl-BE" sz="2400" dirty="0">
                <a:solidFill>
                  <a:schemeClr val="accent6">
                    <a:lumMod val="75000"/>
                  </a:schemeClr>
                </a:solidFill>
                <a:sym typeface="Wingdings" panose="05000000000000000000" pitchFamily="2" charset="2"/>
              </a:rPr>
              <a:t>Vraag: waarom overweeg je bij Jeroen wel/geen arbeidsongeschiktheid?</a:t>
            </a:r>
          </a:p>
          <a:p>
            <a:pPr marL="0" indent="0">
              <a:buNone/>
            </a:pPr>
            <a:endParaRPr lang="nl-BE" sz="2800" dirty="0"/>
          </a:p>
        </p:txBody>
      </p:sp>
    </p:spTree>
    <p:extLst>
      <p:ext uri="{BB962C8B-B14F-4D97-AF65-F5344CB8AC3E}">
        <p14:creationId xmlns:p14="http://schemas.microsoft.com/office/powerpoint/2010/main" val="37495967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528736" y="274638"/>
            <a:ext cx="9577064" cy="774649"/>
          </a:xfrm>
        </p:spPr>
        <p:txBody>
          <a:bodyPr/>
          <a:lstStyle/>
          <a:p>
            <a:pPr algn="ctr"/>
            <a:r>
              <a:rPr lang="nl-NL" dirty="0"/>
              <a:t>Arbeidsongeschiktheid</a:t>
            </a:r>
          </a:p>
        </p:txBody>
      </p:sp>
      <p:pic>
        <p:nvPicPr>
          <p:cNvPr id="5" name="Tijdelijke aanduiding voor inhoud 4">
            <a:extLst>
              <a:ext uri="{FF2B5EF4-FFF2-40B4-BE49-F238E27FC236}">
                <a16:creationId xmlns:a16="http://schemas.microsoft.com/office/drawing/2014/main" xmlns="" id="{0E48BC55-715A-41AD-8565-0E67B4F50FAD}"/>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r="56265"/>
          <a:stretch/>
        </p:blipFill>
        <p:spPr>
          <a:xfrm>
            <a:off x="1055440" y="1049287"/>
            <a:ext cx="4157118" cy="5346700"/>
          </a:xfrm>
        </p:spPr>
      </p:pic>
      <p:sp>
        <p:nvSpPr>
          <p:cNvPr id="6" name="Tekstvak 5">
            <a:extLst>
              <a:ext uri="{FF2B5EF4-FFF2-40B4-BE49-F238E27FC236}">
                <a16:creationId xmlns:a16="http://schemas.microsoft.com/office/drawing/2014/main" xmlns="" id="{10D78055-4F34-444F-AC5A-4ACC4D8705DD}"/>
              </a:ext>
            </a:extLst>
          </p:cNvPr>
          <p:cNvSpPr txBox="1"/>
          <p:nvPr/>
        </p:nvSpPr>
        <p:spPr>
          <a:xfrm>
            <a:off x="6110343" y="2029705"/>
            <a:ext cx="3456384" cy="3384376"/>
          </a:xfrm>
          <a:prstGeom prst="rect">
            <a:avLst/>
          </a:prstGeom>
          <a:solidFill>
            <a:schemeClr val="tx1"/>
          </a:solidFill>
        </p:spPr>
        <p:txBody>
          <a:bodyPr wrap="square" rtlCol="0">
            <a:spAutoFit/>
          </a:bodyPr>
          <a:lstStyle/>
          <a:p>
            <a:endParaRPr lang="en-GB" dirty="0"/>
          </a:p>
        </p:txBody>
      </p:sp>
      <p:pic>
        <p:nvPicPr>
          <p:cNvPr id="7" name="Afbeelding 6">
            <a:extLst>
              <a:ext uri="{FF2B5EF4-FFF2-40B4-BE49-F238E27FC236}">
                <a16:creationId xmlns:a16="http://schemas.microsoft.com/office/drawing/2014/main" xmlns="" id="{C73414C2-F1D9-4879-9AA0-B415E5AAE283}"/>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imgEffect>
                  </a14:imgLayer>
                </a14:imgProps>
              </a:ext>
            </a:extLst>
          </a:blip>
          <a:stretch>
            <a:fillRect/>
          </a:stretch>
        </p:blipFill>
        <p:spPr>
          <a:xfrm>
            <a:off x="6966997" y="2788443"/>
            <a:ext cx="1743075" cy="1866900"/>
          </a:xfrm>
          <a:prstGeom prst="rect">
            <a:avLst/>
          </a:prstGeom>
        </p:spPr>
      </p:pic>
    </p:spTree>
    <p:extLst>
      <p:ext uri="{BB962C8B-B14F-4D97-AF65-F5344CB8AC3E}">
        <p14:creationId xmlns:p14="http://schemas.microsoft.com/office/powerpoint/2010/main" val="31248987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312712" y="246842"/>
            <a:ext cx="9577064" cy="774649"/>
          </a:xfrm>
        </p:spPr>
        <p:txBody>
          <a:bodyPr/>
          <a:lstStyle/>
          <a:p>
            <a:pPr algn="ctr"/>
            <a:r>
              <a:rPr lang="nl-BE" dirty="0"/>
              <a:t>Arbeidsongeschiktheid</a:t>
            </a:r>
            <a:endParaRPr lang="nl-NL" dirty="0"/>
          </a:p>
        </p:txBody>
      </p:sp>
      <p:sp>
        <p:nvSpPr>
          <p:cNvPr id="5" name="Tijdelijke aanduiding voor inhoud 2">
            <a:extLst>
              <a:ext uri="{FF2B5EF4-FFF2-40B4-BE49-F238E27FC236}">
                <a16:creationId xmlns:a16="http://schemas.microsoft.com/office/drawing/2014/main" xmlns="" id="{CC17E7EE-ADF0-4697-ABB4-74AD59234184}"/>
              </a:ext>
            </a:extLst>
          </p:cNvPr>
          <p:cNvSpPr>
            <a:spLocks noGrp="1"/>
          </p:cNvSpPr>
          <p:nvPr>
            <p:ph idx="1"/>
          </p:nvPr>
        </p:nvSpPr>
        <p:spPr>
          <a:xfrm>
            <a:off x="1697095" y="1319087"/>
            <a:ext cx="7968195" cy="4793698"/>
          </a:xfrm>
          <a:solidFill>
            <a:schemeClr val="bg1"/>
          </a:solidFill>
        </p:spPr>
        <p:txBody>
          <a:bodyPr>
            <a:noAutofit/>
          </a:bodyPr>
          <a:lstStyle/>
          <a:p>
            <a:pPr>
              <a:buClr>
                <a:schemeClr val="tx2"/>
              </a:buClr>
              <a:buFont typeface="Wingdings" panose="05000000000000000000" pitchFamily="2" charset="2"/>
              <a:buChar char="§"/>
            </a:pPr>
            <a:r>
              <a:rPr lang="nl-BE" sz="1800" i="1" dirty="0"/>
              <a:t>Even thuis blijven? Dat gaat niet ,,, Ik ga achteraf nog meer in de problemen komen, Wat zullen ze van me denken. Dit is slecht voor mijn reputatie, De collega’s kunnen mijn werk er echt niet bij nemen, </a:t>
            </a:r>
          </a:p>
        </p:txBody>
      </p:sp>
      <p:sp>
        <p:nvSpPr>
          <p:cNvPr id="6" name="Pijl: links/rechts 5">
            <a:extLst>
              <a:ext uri="{FF2B5EF4-FFF2-40B4-BE49-F238E27FC236}">
                <a16:creationId xmlns:a16="http://schemas.microsoft.com/office/drawing/2014/main" xmlns="" id="{78D85CC3-AD78-4FE3-88F6-69CA3188F045}"/>
              </a:ext>
            </a:extLst>
          </p:cNvPr>
          <p:cNvSpPr/>
          <p:nvPr/>
        </p:nvSpPr>
        <p:spPr>
          <a:xfrm rot="5400000">
            <a:off x="-1631998" y="3599549"/>
            <a:ext cx="5660032" cy="447982"/>
          </a:xfrm>
          <a:prstGeom prst="leftRightArrow">
            <a:avLst>
              <a:gd name="adj1" fmla="val 16330"/>
              <a:gd name="adj2" fmla="val 57215"/>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kstvak 6">
            <a:extLst>
              <a:ext uri="{FF2B5EF4-FFF2-40B4-BE49-F238E27FC236}">
                <a16:creationId xmlns:a16="http://schemas.microsoft.com/office/drawing/2014/main" xmlns="" id="{21666DED-E648-49C4-83B1-697D1DF1D571}"/>
              </a:ext>
            </a:extLst>
          </p:cNvPr>
          <p:cNvSpPr txBox="1"/>
          <p:nvPr/>
        </p:nvSpPr>
        <p:spPr>
          <a:xfrm rot="16200000">
            <a:off x="487902" y="2070524"/>
            <a:ext cx="1872208" cy="369332"/>
          </a:xfrm>
          <a:prstGeom prst="rect">
            <a:avLst/>
          </a:prstGeom>
          <a:solidFill>
            <a:schemeClr val="bg1"/>
          </a:solidFill>
        </p:spPr>
        <p:txBody>
          <a:bodyPr wrap="square" rtlCol="0">
            <a:spAutoFit/>
          </a:bodyPr>
          <a:lstStyle/>
          <a:p>
            <a:r>
              <a:rPr lang="nl-BE" dirty="0"/>
              <a:t>Pre-ziekteverlof</a:t>
            </a:r>
            <a:endParaRPr lang="en-GB" dirty="0"/>
          </a:p>
        </p:txBody>
      </p:sp>
      <p:sp>
        <p:nvSpPr>
          <p:cNvPr id="8" name="Tekstvak 7">
            <a:extLst>
              <a:ext uri="{FF2B5EF4-FFF2-40B4-BE49-F238E27FC236}">
                <a16:creationId xmlns:a16="http://schemas.microsoft.com/office/drawing/2014/main" xmlns="" id="{9858AB92-8F91-425F-9D81-D8B17C83E139}"/>
              </a:ext>
            </a:extLst>
          </p:cNvPr>
          <p:cNvSpPr txBox="1"/>
          <p:nvPr/>
        </p:nvSpPr>
        <p:spPr>
          <a:xfrm rot="16200000">
            <a:off x="481484" y="5375366"/>
            <a:ext cx="1872208" cy="369332"/>
          </a:xfrm>
          <a:prstGeom prst="rect">
            <a:avLst/>
          </a:prstGeom>
          <a:solidFill>
            <a:schemeClr val="bg1"/>
          </a:solidFill>
        </p:spPr>
        <p:txBody>
          <a:bodyPr wrap="square" rtlCol="0">
            <a:spAutoFit/>
          </a:bodyPr>
          <a:lstStyle/>
          <a:p>
            <a:r>
              <a:rPr lang="nl-BE" dirty="0"/>
              <a:t>Re-integratie</a:t>
            </a:r>
            <a:endParaRPr lang="en-GB" dirty="0"/>
          </a:p>
        </p:txBody>
      </p:sp>
      <p:sp>
        <p:nvSpPr>
          <p:cNvPr id="9" name="Tekstvak 8">
            <a:extLst>
              <a:ext uri="{FF2B5EF4-FFF2-40B4-BE49-F238E27FC236}">
                <a16:creationId xmlns:a16="http://schemas.microsoft.com/office/drawing/2014/main" xmlns="" id="{0AC453C8-66CB-42A9-BB29-694494568929}"/>
              </a:ext>
            </a:extLst>
          </p:cNvPr>
          <p:cNvSpPr txBox="1"/>
          <p:nvPr/>
        </p:nvSpPr>
        <p:spPr>
          <a:xfrm rot="16200000">
            <a:off x="-872674" y="3820236"/>
            <a:ext cx="3677847" cy="369332"/>
          </a:xfrm>
          <a:prstGeom prst="rect">
            <a:avLst/>
          </a:prstGeom>
          <a:solidFill>
            <a:schemeClr val="bg1"/>
          </a:solidFill>
        </p:spPr>
        <p:txBody>
          <a:bodyPr wrap="square" rtlCol="0">
            <a:spAutoFit/>
          </a:bodyPr>
          <a:lstStyle/>
          <a:p>
            <a:r>
              <a:rPr lang="nl-BE" dirty="0"/>
              <a:t>Ziekteverlof / revalidatie</a:t>
            </a:r>
            <a:endParaRPr lang="en-GB" dirty="0"/>
          </a:p>
        </p:txBody>
      </p:sp>
    </p:spTree>
    <p:extLst>
      <p:ext uri="{BB962C8B-B14F-4D97-AF65-F5344CB8AC3E}">
        <p14:creationId xmlns:p14="http://schemas.microsoft.com/office/powerpoint/2010/main" val="25736569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jdelijke aanduiding voor inhoud 2"/>
          <p:cNvPicPr>
            <a:picLocks noGrp="1" noChangeAspect="1"/>
          </p:cNvPicPr>
          <p:nvPr>
            <p:ph idx="1"/>
          </p:nvPr>
        </p:nvPicPr>
        <p:blipFill>
          <a:blip r:embed="rId3"/>
          <a:stretch>
            <a:fillRect/>
          </a:stretch>
        </p:blipFill>
        <p:spPr>
          <a:xfrm>
            <a:off x="-36005" y="978422"/>
            <a:ext cx="12324693" cy="5879578"/>
          </a:xfrm>
          <a:prstGeom prst="rect">
            <a:avLst/>
          </a:prstGeom>
        </p:spPr>
      </p:pic>
      <p:sp>
        <p:nvSpPr>
          <p:cNvPr id="6" name="Titel 3">
            <a:extLst>
              <a:ext uri="{FF2B5EF4-FFF2-40B4-BE49-F238E27FC236}">
                <a16:creationId xmlns:a16="http://schemas.microsoft.com/office/drawing/2014/main" xmlns="" id="{1315375B-3F64-4E5F-94FD-B97847E41E45}"/>
              </a:ext>
            </a:extLst>
          </p:cNvPr>
          <p:cNvSpPr>
            <a:spLocks noGrp="1"/>
          </p:cNvSpPr>
          <p:nvPr>
            <p:ph type="title"/>
          </p:nvPr>
        </p:nvSpPr>
        <p:spPr>
          <a:xfrm>
            <a:off x="-312712" y="246842"/>
            <a:ext cx="9577064" cy="774649"/>
          </a:xfrm>
        </p:spPr>
        <p:txBody>
          <a:bodyPr/>
          <a:lstStyle/>
          <a:p>
            <a:pPr algn="ctr"/>
            <a:r>
              <a:rPr lang="nl-BE" dirty="0"/>
              <a:t>Arbeidsongeschiktheid</a:t>
            </a:r>
            <a:endParaRPr lang="nl-NL" dirty="0"/>
          </a:p>
        </p:txBody>
      </p:sp>
    </p:spTree>
    <p:extLst>
      <p:ext uri="{BB962C8B-B14F-4D97-AF65-F5344CB8AC3E}">
        <p14:creationId xmlns:p14="http://schemas.microsoft.com/office/powerpoint/2010/main" val="558459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a:t>Casus </a:t>
            </a:r>
            <a:r>
              <a:rPr lang="nl-NL" dirty="0" err="1"/>
              <a:t>Manoëlle</a:t>
            </a:r>
            <a:r>
              <a:rPr lang="nl-NL" dirty="0"/>
              <a:t>, 62 jaar</a:t>
            </a:r>
          </a:p>
        </p:txBody>
      </p:sp>
      <p:sp>
        <p:nvSpPr>
          <p:cNvPr id="2" name="Tijdelijke aanduiding voor inhoud 1"/>
          <p:cNvSpPr>
            <a:spLocks noGrp="1"/>
          </p:cNvSpPr>
          <p:nvPr>
            <p:ph idx="1"/>
          </p:nvPr>
        </p:nvSpPr>
        <p:spPr>
          <a:xfrm>
            <a:off x="635973" y="1268760"/>
            <a:ext cx="10972800" cy="4778630"/>
          </a:xfrm>
        </p:spPr>
        <p:txBody>
          <a:bodyPr/>
          <a:lstStyle/>
          <a:p>
            <a:pPr algn="just" fontAlgn="auto">
              <a:spcBef>
                <a:spcPts val="600"/>
              </a:spcBef>
              <a:spcAft>
                <a:spcPts val="600"/>
              </a:spcAft>
              <a:buClr>
                <a:schemeClr val="accent4">
                  <a:lumMod val="75000"/>
                </a:schemeClr>
              </a:buClr>
              <a:buFont typeface="Wingdings" panose="05000000000000000000" pitchFamily="2" charset="2"/>
              <a:buChar char="§"/>
            </a:pPr>
            <a:r>
              <a:rPr lang="nl-BE" sz="2400" dirty="0" err="1">
                <a:solidFill>
                  <a:schemeClr val="accent4">
                    <a:lumMod val="75000"/>
                  </a:schemeClr>
                </a:solidFill>
                <a:hlinkClick r:id="rId3" action="ppaction://hlinkfile"/>
              </a:rPr>
              <a:t>manoelle</a:t>
            </a:r>
            <a:r>
              <a:rPr lang="nl-BE" sz="2400" dirty="0">
                <a:solidFill>
                  <a:schemeClr val="accent4">
                    <a:lumMod val="75000"/>
                  </a:schemeClr>
                </a:solidFill>
                <a:hlinkClick r:id="rId3" action="ppaction://hlinkfile"/>
              </a:rPr>
              <a:t> deel 1.m4a</a:t>
            </a:r>
            <a:endParaRPr lang="nl-BE" sz="2400" dirty="0">
              <a:solidFill>
                <a:schemeClr val="accent4">
                  <a:lumMod val="75000"/>
                </a:schemeClr>
              </a:solidFill>
            </a:endParaRPr>
          </a:p>
          <a:p>
            <a:pPr lvl="0" algn="just" fontAlgn="auto">
              <a:spcBef>
                <a:spcPts val="600"/>
              </a:spcBef>
              <a:spcAft>
                <a:spcPts val="600"/>
              </a:spcAft>
              <a:buClr>
                <a:schemeClr val="accent4">
                  <a:lumMod val="75000"/>
                </a:schemeClr>
              </a:buClr>
              <a:buFont typeface="Wingdings" panose="05000000000000000000" pitchFamily="2" charset="2"/>
              <a:buChar char="§"/>
            </a:pPr>
            <a:r>
              <a:rPr lang="nl-BE" sz="2400" dirty="0">
                <a:solidFill>
                  <a:schemeClr val="accent4">
                    <a:lumMod val="75000"/>
                  </a:schemeClr>
                </a:solidFill>
              </a:rPr>
              <a:t>“ik heb in het verleden de diagnose van Lyme gehad en vraag me af of ik geen nieuwe opstoot heb. Ik heb spierpijn en voel me heel vermoeid de laatste tijd. Ik slaap ook wel niet echt fantastisch goed. Zou het niet zinvol zijn om toch eens mijn bloedwaarden te checken”</a:t>
            </a:r>
          </a:p>
          <a:p>
            <a:pPr marL="0" lvl="0" indent="0" algn="just" fontAlgn="auto">
              <a:spcBef>
                <a:spcPts val="600"/>
              </a:spcBef>
              <a:spcAft>
                <a:spcPts val="600"/>
              </a:spcAft>
              <a:buClr>
                <a:schemeClr val="accent4">
                  <a:lumMod val="75000"/>
                </a:schemeClr>
              </a:buClr>
              <a:buNone/>
            </a:pPr>
            <a:endParaRPr lang="nl-BE" sz="2400" dirty="0">
              <a:solidFill>
                <a:schemeClr val="accent4">
                  <a:lumMod val="75000"/>
                </a:schemeClr>
              </a:solidFill>
            </a:endParaRPr>
          </a:p>
          <a:p>
            <a:pPr algn="just" fontAlgn="auto">
              <a:spcBef>
                <a:spcPts val="600"/>
              </a:spcBef>
              <a:spcAft>
                <a:spcPts val="600"/>
              </a:spcAft>
              <a:buClr>
                <a:schemeClr val="accent4">
                  <a:lumMod val="75000"/>
                </a:schemeClr>
              </a:buClr>
              <a:buFont typeface="Wingdings" panose="05000000000000000000" pitchFamily="2" charset="2"/>
              <a:buChar char="§"/>
            </a:pPr>
            <a:endParaRPr lang="nl-BE" sz="2400" dirty="0">
              <a:solidFill>
                <a:schemeClr val="accent6">
                  <a:lumMod val="75000"/>
                </a:schemeClr>
              </a:solidFill>
            </a:endParaRPr>
          </a:p>
          <a:p>
            <a:pPr algn="just" fontAlgn="auto">
              <a:spcBef>
                <a:spcPts val="600"/>
              </a:spcBef>
              <a:spcAft>
                <a:spcPts val="600"/>
              </a:spcAft>
              <a:buClr>
                <a:schemeClr val="accent4">
                  <a:lumMod val="75000"/>
                </a:schemeClr>
              </a:buClr>
              <a:buFont typeface="Wingdings" panose="05000000000000000000" pitchFamily="2" charset="2"/>
              <a:buChar char="§"/>
            </a:pPr>
            <a:r>
              <a:rPr lang="nl-NL" sz="2400" dirty="0">
                <a:solidFill>
                  <a:schemeClr val="accent6">
                    <a:lumMod val="75000"/>
                  </a:schemeClr>
                </a:solidFill>
              </a:rPr>
              <a:t>Paar ideeën voor in de </a:t>
            </a:r>
            <a:r>
              <a:rPr lang="nl-NL" sz="2400" dirty="0" err="1">
                <a:solidFill>
                  <a:schemeClr val="accent6">
                    <a:lumMod val="75000"/>
                  </a:schemeClr>
                </a:solidFill>
              </a:rPr>
              <a:t>binnencirkel</a:t>
            </a:r>
            <a:r>
              <a:rPr lang="nl-NL" sz="2400" dirty="0">
                <a:solidFill>
                  <a:schemeClr val="accent6">
                    <a:lumMod val="75000"/>
                  </a:schemeClr>
                </a:solidFill>
              </a:rPr>
              <a:t>/ buitencirkel?</a:t>
            </a:r>
            <a:endParaRPr lang="nl-BE" sz="2400" dirty="0">
              <a:solidFill>
                <a:schemeClr val="accent6">
                  <a:lumMod val="75000"/>
                </a:schemeClr>
              </a:solidFill>
            </a:endParaRPr>
          </a:p>
          <a:p>
            <a:pPr algn="just" fontAlgn="auto">
              <a:spcBef>
                <a:spcPts val="600"/>
              </a:spcBef>
              <a:spcAft>
                <a:spcPts val="600"/>
              </a:spcAft>
              <a:buClr>
                <a:schemeClr val="accent4">
                  <a:lumMod val="75000"/>
                </a:schemeClr>
              </a:buClr>
              <a:buFont typeface="Wingdings" panose="05000000000000000000" pitchFamily="2" charset="2"/>
              <a:buChar char="§"/>
            </a:pPr>
            <a:r>
              <a:rPr lang="nl-BE" sz="2400" dirty="0">
                <a:solidFill>
                  <a:schemeClr val="accent6">
                    <a:lumMod val="75000"/>
                  </a:schemeClr>
                </a:solidFill>
              </a:rPr>
              <a:t>Ben je zelf snel geneigd een psychische oorzaak te overwegen?</a:t>
            </a:r>
          </a:p>
          <a:p>
            <a:pPr lvl="0" algn="just" fontAlgn="auto">
              <a:spcBef>
                <a:spcPts val="600"/>
              </a:spcBef>
              <a:spcAft>
                <a:spcPts val="600"/>
              </a:spcAft>
              <a:buClr>
                <a:schemeClr val="accent4">
                  <a:lumMod val="75000"/>
                </a:schemeClr>
              </a:buClr>
              <a:buFont typeface="Wingdings" panose="05000000000000000000" pitchFamily="2" charset="2"/>
              <a:buChar char="§"/>
            </a:pPr>
            <a:endParaRPr lang="nl-BE" sz="2400" dirty="0">
              <a:solidFill>
                <a:schemeClr val="accent4">
                  <a:lumMod val="75000"/>
                </a:schemeClr>
              </a:solidFill>
            </a:endParaRPr>
          </a:p>
          <a:p>
            <a:pPr marL="0" lvl="0" indent="0" fontAlgn="auto">
              <a:spcBef>
                <a:spcPts val="600"/>
              </a:spcBef>
              <a:spcAft>
                <a:spcPts val="600"/>
              </a:spcAft>
              <a:buClr>
                <a:schemeClr val="accent6">
                  <a:lumMod val="75000"/>
                </a:schemeClr>
              </a:buClr>
              <a:buNone/>
            </a:pPr>
            <a:endParaRPr lang="nl-BE" sz="2800" dirty="0">
              <a:solidFill>
                <a:schemeClr val="accent6">
                  <a:lumMod val="75000"/>
                </a:schemeClr>
              </a:solidFill>
            </a:endParaRPr>
          </a:p>
          <a:p>
            <a:endParaRPr lang="nl-BE" dirty="0"/>
          </a:p>
        </p:txBody>
      </p:sp>
    </p:spTree>
    <p:extLst>
      <p:ext uri="{BB962C8B-B14F-4D97-AF65-F5344CB8AC3E}">
        <p14:creationId xmlns:p14="http://schemas.microsoft.com/office/powerpoint/2010/main" val="23545388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jdelijke aanduiding voor inhoud 2"/>
          <p:cNvPicPr>
            <a:picLocks noGrp="1" noChangeAspect="1"/>
          </p:cNvPicPr>
          <p:nvPr>
            <p:ph idx="1"/>
          </p:nvPr>
        </p:nvPicPr>
        <p:blipFill>
          <a:blip r:embed="rId3"/>
          <a:stretch>
            <a:fillRect/>
          </a:stretch>
        </p:blipFill>
        <p:spPr>
          <a:xfrm>
            <a:off x="-36005" y="978422"/>
            <a:ext cx="12324693" cy="5879578"/>
          </a:xfrm>
          <a:prstGeom prst="rect">
            <a:avLst/>
          </a:prstGeom>
        </p:spPr>
      </p:pic>
      <p:sp>
        <p:nvSpPr>
          <p:cNvPr id="5" name="Tekstballon: ovaal 5">
            <a:extLst>
              <a:ext uri="{FF2B5EF4-FFF2-40B4-BE49-F238E27FC236}">
                <a16:creationId xmlns:a16="http://schemas.microsoft.com/office/drawing/2014/main" xmlns="" id="{50CECAB9-2EC2-4501-A757-A37EC2D71322}"/>
              </a:ext>
            </a:extLst>
          </p:cNvPr>
          <p:cNvSpPr/>
          <p:nvPr/>
        </p:nvSpPr>
        <p:spPr>
          <a:xfrm>
            <a:off x="2063552" y="1813499"/>
            <a:ext cx="2592288" cy="1600916"/>
          </a:xfrm>
          <a:prstGeom prst="wedgeEllipseCallout">
            <a:avLst>
              <a:gd name="adj1" fmla="val -71607"/>
              <a:gd name="adj2" fmla="val -52660"/>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a:solidFill>
                  <a:schemeClr val="tx1"/>
                </a:solidFill>
              </a:rPr>
              <a:t>Wat maakt dat je dat zo graag wil?</a:t>
            </a:r>
            <a:endParaRPr lang="en-GB" sz="2400" dirty="0">
              <a:solidFill>
                <a:schemeClr val="tx1"/>
              </a:solidFill>
            </a:endParaRPr>
          </a:p>
        </p:txBody>
      </p:sp>
      <p:sp>
        <p:nvSpPr>
          <p:cNvPr id="7" name="Titel 3">
            <a:extLst>
              <a:ext uri="{FF2B5EF4-FFF2-40B4-BE49-F238E27FC236}">
                <a16:creationId xmlns:a16="http://schemas.microsoft.com/office/drawing/2014/main" xmlns="" id="{4262F8F1-494C-4447-9229-305413FDE9DF}"/>
              </a:ext>
            </a:extLst>
          </p:cNvPr>
          <p:cNvSpPr>
            <a:spLocks noGrp="1"/>
          </p:cNvSpPr>
          <p:nvPr>
            <p:ph type="title"/>
          </p:nvPr>
        </p:nvSpPr>
        <p:spPr>
          <a:xfrm>
            <a:off x="-312712" y="246842"/>
            <a:ext cx="9577064" cy="774649"/>
          </a:xfrm>
        </p:spPr>
        <p:txBody>
          <a:bodyPr/>
          <a:lstStyle/>
          <a:p>
            <a:pPr algn="ctr"/>
            <a:r>
              <a:rPr lang="nl-BE" dirty="0"/>
              <a:t>Arbeidsongeschiktheid</a:t>
            </a:r>
            <a:endParaRPr lang="nl-NL" dirty="0"/>
          </a:p>
        </p:txBody>
      </p:sp>
    </p:spTree>
    <p:extLst>
      <p:ext uri="{BB962C8B-B14F-4D97-AF65-F5344CB8AC3E}">
        <p14:creationId xmlns:p14="http://schemas.microsoft.com/office/powerpoint/2010/main" val="1923229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inhoud 5"/>
          <p:cNvPicPr>
            <a:picLocks noGrp="1" noChangeAspect="1"/>
          </p:cNvPicPr>
          <p:nvPr>
            <p:ph idx="1"/>
          </p:nvPr>
        </p:nvPicPr>
        <p:blipFill>
          <a:blip r:embed="rId3"/>
          <a:stretch>
            <a:fillRect/>
          </a:stretch>
        </p:blipFill>
        <p:spPr>
          <a:xfrm>
            <a:off x="3983" y="1021491"/>
            <a:ext cx="12188017" cy="7327369"/>
          </a:xfrm>
          <a:prstGeom prst="rect">
            <a:avLst/>
          </a:prstGeom>
        </p:spPr>
      </p:pic>
      <p:sp>
        <p:nvSpPr>
          <p:cNvPr id="7" name="Titel 3">
            <a:extLst>
              <a:ext uri="{FF2B5EF4-FFF2-40B4-BE49-F238E27FC236}">
                <a16:creationId xmlns:a16="http://schemas.microsoft.com/office/drawing/2014/main" xmlns="" id="{9B256845-D81E-4847-87CE-0993645477B4}"/>
              </a:ext>
            </a:extLst>
          </p:cNvPr>
          <p:cNvSpPr>
            <a:spLocks noGrp="1"/>
          </p:cNvSpPr>
          <p:nvPr>
            <p:ph type="title"/>
          </p:nvPr>
        </p:nvSpPr>
        <p:spPr>
          <a:xfrm>
            <a:off x="-312712" y="246842"/>
            <a:ext cx="9577064" cy="774649"/>
          </a:xfrm>
        </p:spPr>
        <p:txBody>
          <a:bodyPr/>
          <a:lstStyle/>
          <a:p>
            <a:pPr algn="ctr"/>
            <a:r>
              <a:rPr lang="nl-BE" dirty="0"/>
              <a:t>Arbeidsongeschiktheid</a:t>
            </a:r>
            <a:endParaRPr lang="nl-NL" dirty="0"/>
          </a:p>
        </p:txBody>
      </p:sp>
    </p:spTree>
    <p:extLst>
      <p:ext uri="{BB962C8B-B14F-4D97-AF65-F5344CB8AC3E}">
        <p14:creationId xmlns:p14="http://schemas.microsoft.com/office/powerpoint/2010/main" val="2665719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inhoud 5"/>
          <p:cNvPicPr>
            <a:picLocks noGrp="1" noChangeAspect="1"/>
          </p:cNvPicPr>
          <p:nvPr>
            <p:ph idx="1"/>
          </p:nvPr>
        </p:nvPicPr>
        <p:blipFill>
          <a:blip r:embed="rId3"/>
          <a:stretch>
            <a:fillRect/>
          </a:stretch>
        </p:blipFill>
        <p:spPr>
          <a:xfrm>
            <a:off x="3983" y="996259"/>
            <a:ext cx="12188017" cy="7327369"/>
          </a:xfrm>
          <a:prstGeom prst="rect">
            <a:avLst/>
          </a:prstGeom>
        </p:spPr>
      </p:pic>
      <p:sp>
        <p:nvSpPr>
          <p:cNvPr id="5" name="Tekstballon: ovaal 6">
            <a:extLst>
              <a:ext uri="{FF2B5EF4-FFF2-40B4-BE49-F238E27FC236}">
                <a16:creationId xmlns:a16="http://schemas.microsoft.com/office/drawing/2014/main" xmlns="" id="{2D16F532-AFF1-4D3F-81DE-DAE9078BEDC0}"/>
              </a:ext>
            </a:extLst>
          </p:cNvPr>
          <p:cNvSpPr/>
          <p:nvPr/>
        </p:nvSpPr>
        <p:spPr>
          <a:xfrm>
            <a:off x="6312024" y="4077072"/>
            <a:ext cx="3384376" cy="3111861"/>
          </a:xfrm>
          <a:prstGeom prst="wedgeEllipseCallout">
            <a:avLst>
              <a:gd name="adj1" fmla="val -65316"/>
              <a:gd name="adj2" fmla="val -51493"/>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800" dirty="0">
                <a:solidFill>
                  <a:schemeClr val="tx1"/>
                </a:solidFill>
              </a:rPr>
              <a:t>Dat kan ik me absoluut wel voorstellen… het is absoluut niet evident!</a:t>
            </a:r>
            <a:endParaRPr lang="en-GB" sz="2800" dirty="0">
              <a:solidFill>
                <a:schemeClr val="tx1"/>
              </a:solidFill>
            </a:endParaRPr>
          </a:p>
        </p:txBody>
      </p:sp>
      <p:sp>
        <p:nvSpPr>
          <p:cNvPr id="7" name="Titel 3">
            <a:extLst>
              <a:ext uri="{FF2B5EF4-FFF2-40B4-BE49-F238E27FC236}">
                <a16:creationId xmlns:a16="http://schemas.microsoft.com/office/drawing/2014/main" xmlns="" id="{B85B8CC5-7C9F-4F37-88C2-B5522BBB3221}"/>
              </a:ext>
            </a:extLst>
          </p:cNvPr>
          <p:cNvSpPr>
            <a:spLocks noGrp="1"/>
          </p:cNvSpPr>
          <p:nvPr>
            <p:ph type="title"/>
          </p:nvPr>
        </p:nvSpPr>
        <p:spPr>
          <a:xfrm>
            <a:off x="-312712" y="246842"/>
            <a:ext cx="9577064" cy="774649"/>
          </a:xfrm>
        </p:spPr>
        <p:txBody>
          <a:bodyPr/>
          <a:lstStyle/>
          <a:p>
            <a:pPr algn="ctr"/>
            <a:r>
              <a:rPr lang="nl-BE" dirty="0"/>
              <a:t>Arbeidsongeschiktheid</a:t>
            </a:r>
            <a:endParaRPr lang="nl-NL" dirty="0"/>
          </a:p>
        </p:txBody>
      </p:sp>
    </p:spTree>
    <p:extLst>
      <p:ext uri="{BB962C8B-B14F-4D97-AF65-F5344CB8AC3E}">
        <p14:creationId xmlns:p14="http://schemas.microsoft.com/office/powerpoint/2010/main" val="2588414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inhoud 5"/>
          <p:cNvPicPr>
            <a:picLocks noGrp="1" noChangeAspect="1"/>
          </p:cNvPicPr>
          <p:nvPr>
            <p:ph idx="1"/>
          </p:nvPr>
        </p:nvPicPr>
        <p:blipFill>
          <a:blip r:embed="rId3"/>
          <a:stretch>
            <a:fillRect/>
          </a:stretch>
        </p:blipFill>
        <p:spPr>
          <a:xfrm>
            <a:off x="3983" y="996259"/>
            <a:ext cx="12188017" cy="7327369"/>
          </a:xfrm>
          <a:prstGeom prst="rect">
            <a:avLst/>
          </a:prstGeom>
        </p:spPr>
      </p:pic>
      <p:sp>
        <p:nvSpPr>
          <p:cNvPr id="3" name="Rechthoek 2"/>
          <p:cNvSpPr/>
          <p:nvPr/>
        </p:nvSpPr>
        <p:spPr>
          <a:xfrm>
            <a:off x="1919536" y="5445224"/>
            <a:ext cx="4032448" cy="1323439"/>
          </a:xfrm>
          <a:prstGeom prst="rect">
            <a:avLst/>
          </a:prstGeom>
        </p:spPr>
        <p:txBody>
          <a:bodyPr wrap="square">
            <a:spAutoFit/>
          </a:bodyPr>
          <a:lstStyle/>
          <a:p>
            <a:pPr lvl="0" fontAlgn="auto">
              <a:spcBef>
                <a:spcPts val="0"/>
              </a:spcBef>
              <a:spcAft>
                <a:spcPts val="0"/>
              </a:spcAft>
            </a:pPr>
            <a:r>
              <a:rPr lang="nl-BE" sz="2000" b="1" dirty="0">
                <a:solidFill>
                  <a:prstClr val="black"/>
                </a:solidFill>
                <a:latin typeface="Calibri" panose="020F0502020204030204" pitchFamily="34" charset="0"/>
                <a:cs typeface="Calibri" panose="020F0502020204030204" pitchFamily="34" charset="0"/>
              </a:rPr>
              <a:t>Soms eens steek laten vallen</a:t>
            </a:r>
          </a:p>
          <a:p>
            <a:pPr lvl="0" fontAlgn="auto">
              <a:spcBef>
                <a:spcPts val="0"/>
              </a:spcBef>
              <a:spcAft>
                <a:spcPts val="0"/>
              </a:spcAft>
            </a:pPr>
            <a:r>
              <a:rPr lang="nl-BE" sz="2000" b="1" dirty="0">
                <a:solidFill>
                  <a:prstClr val="black"/>
                </a:solidFill>
                <a:latin typeface="Calibri" panose="020F0502020204030204" pitchFamily="34" charset="0"/>
                <a:cs typeface="Calibri" panose="020F0502020204030204" pitchFamily="34" charset="0"/>
              </a:rPr>
              <a:t>Minder geconcentreerd</a:t>
            </a:r>
          </a:p>
          <a:p>
            <a:pPr lvl="0" fontAlgn="auto">
              <a:spcBef>
                <a:spcPts val="0"/>
              </a:spcBef>
              <a:spcAft>
                <a:spcPts val="0"/>
              </a:spcAft>
            </a:pPr>
            <a:r>
              <a:rPr lang="nl-BE" sz="2000" b="1" dirty="0">
                <a:solidFill>
                  <a:prstClr val="black"/>
                </a:solidFill>
                <a:latin typeface="Calibri" panose="020F0502020204030204" pitchFamily="34" charset="0"/>
                <a:cs typeface="Calibri" panose="020F0502020204030204" pitchFamily="34" charset="0"/>
              </a:rPr>
              <a:t>Soms prikkelbaar op het werk</a:t>
            </a:r>
          </a:p>
          <a:p>
            <a:pPr lvl="0" fontAlgn="auto">
              <a:spcBef>
                <a:spcPts val="0"/>
              </a:spcBef>
              <a:spcAft>
                <a:spcPts val="0"/>
              </a:spcAft>
            </a:pPr>
            <a:r>
              <a:rPr lang="nl-BE" sz="2000" b="1" dirty="0">
                <a:solidFill>
                  <a:prstClr val="black"/>
                </a:solidFill>
                <a:latin typeface="Calibri" panose="020F0502020204030204" pitchFamily="34" charset="0"/>
                <a:cs typeface="Calibri" panose="020F0502020204030204" pitchFamily="34" charset="0"/>
              </a:rPr>
              <a:t>…</a:t>
            </a:r>
            <a:endParaRPr lang="en-GB" sz="2000" b="1" dirty="0">
              <a:solidFill>
                <a:prstClr val="black"/>
              </a:solidFill>
              <a:latin typeface="Calibri" panose="020F0502020204030204" pitchFamily="34" charset="0"/>
              <a:cs typeface="Calibri" panose="020F0502020204030204" pitchFamily="34" charset="0"/>
            </a:endParaRPr>
          </a:p>
        </p:txBody>
      </p:sp>
      <p:sp>
        <p:nvSpPr>
          <p:cNvPr id="7" name="Rechthoek 6"/>
          <p:cNvSpPr/>
          <p:nvPr/>
        </p:nvSpPr>
        <p:spPr>
          <a:xfrm>
            <a:off x="7032104" y="5445224"/>
            <a:ext cx="4896544" cy="2677656"/>
          </a:xfrm>
          <a:prstGeom prst="rect">
            <a:avLst/>
          </a:prstGeom>
        </p:spPr>
        <p:txBody>
          <a:bodyPr wrap="square">
            <a:spAutoFit/>
          </a:bodyPr>
          <a:lstStyle/>
          <a:p>
            <a:pPr lvl="0" fontAlgn="auto">
              <a:spcBef>
                <a:spcPts val="0"/>
              </a:spcBef>
              <a:spcAft>
                <a:spcPts val="0"/>
              </a:spcAft>
              <a:defRPr/>
            </a:pPr>
            <a:r>
              <a:rPr lang="nl-BE" sz="2000" b="1" dirty="0">
                <a:latin typeface="+mn-lt"/>
              </a:rPr>
              <a:t>Ik presteer niet meer zoals gewoonlijk</a:t>
            </a:r>
          </a:p>
          <a:p>
            <a:r>
              <a:rPr lang="nl-BE" sz="2000" b="1" dirty="0">
                <a:latin typeface="+mn-lt"/>
              </a:rPr>
              <a:t>Ik ben geen aangename collega</a:t>
            </a:r>
          </a:p>
          <a:p>
            <a:r>
              <a:rPr lang="nl-BE" sz="2000" b="1" dirty="0">
                <a:latin typeface="+mn-lt"/>
              </a:rPr>
              <a:t>Ik ben bang dat ik het niet volhoud</a:t>
            </a:r>
          </a:p>
          <a:p>
            <a:r>
              <a:rPr lang="nl-BE" sz="2000" b="1" dirty="0">
                <a:latin typeface="+mn-lt"/>
              </a:rPr>
              <a:t>Ik zal fouten beginnen maken</a:t>
            </a:r>
          </a:p>
          <a:p>
            <a:r>
              <a:rPr lang="nl-BE" sz="2000" b="1" dirty="0">
                <a:latin typeface="+mn-lt"/>
              </a:rPr>
              <a:t>Risico dat ik erop word aangesproken</a:t>
            </a:r>
          </a:p>
          <a:p>
            <a:r>
              <a:rPr lang="nl-BE" sz="2000" b="1" dirty="0">
                <a:latin typeface="+mn-lt"/>
              </a:rPr>
              <a:t>Thuis hebben ze niks aan mij</a:t>
            </a:r>
          </a:p>
          <a:p>
            <a:r>
              <a:rPr lang="nl-BE" sz="2000" b="1" dirty="0">
                <a:latin typeface="+mn-lt"/>
              </a:rPr>
              <a:t>Geen fut voor leuke dingen</a:t>
            </a:r>
          </a:p>
          <a:p>
            <a:endParaRPr lang="en-GB" sz="2400" b="1" dirty="0">
              <a:latin typeface="+mj-lt"/>
            </a:endParaRPr>
          </a:p>
        </p:txBody>
      </p:sp>
      <p:sp>
        <p:nvSpPr>
          <p:cNvPr id="8" name="Titel 3">
            <a:extLst>
              <a:ext uri="{FF2B5EF4-FFF2-40B4-BE49-F238E27FC236}">
                <a16:creationId xmlns:a16="http://schemas.microsoft.com/office/drawing/2014/main" xmlns="" id="{A5C441F5-6917-4C84-9248-30753A0ABF75}"/>
              </a:ext>
            </a:extLst>
          </p:cNvPr>
          <p:cNvSpPr>
            <a:spLocks noGrp="1"/>
          </p:cNvSpPr>
          <p:nvPr>
            <p:ph type="title"/>
          </p:nvPr>
        </p:nvSpPr>
        <p:spPr>
          <a:xfrm>
            <a:off x="-312712" y="246842"/>
            <a:ext cx="9577064" cy="774649"/>
          </a:xfrm>
        </p:spPr>
        <p:txBody>
          <a:bodyPr/>
          <a:lstStyle/>
          <a:p>
            <a:pPr algn="ctr"/>
            <a:r>
              <a:rPr lang="nl-BE" dirty="0"/>
              <a:t>Arbeidsongeschiktheid</a:t>
            </a:r>
            <a:endParaRPr lang="nl-NL" dirty="0"/>
          </a:p>
        </p:txBody>
      </p:sp>
    </p:spTree>
    <p:extLst>
      <p:ext uri="{BB962C8B-B14F-4D97-AF65-F5344CB8AC3E}">
        <p14:creationId xmlns:p14="http://schemas.microsoft.com/office/powerpoint/2010/main" val="20968449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inhoud 5"/>
          <p:cNvPicPr>
            <a:picLocks noGrp="1" noChangeAspect="1"/>
          </p:cNvPicPr>
          <p:nvPr>
            <p:ph idx="1"/>
          </p:nvPr>
        </p:nvPicPr>
        <p:blipFill>
          <a:blip r:embed="rId3"/>
          <a:stretch>
            <a:fillRect/>
          </a:stretch>
        </p:blipFill>
        <p:spPr>
          <a:xfrm>
            <a:off x="0" y="1052736"/>
            <a:ext cx="12228004" cy="6275261"/>
          </a:xfrm>
          <a:prstGeom prst="rect">
            <a:avLst/>
          </a:prstGeom>
        </p:spPr>
      </p:pic>
      <p:sp>
        <p:nvSpPr>
          <p:cNvPr id="3" name="Rechthoek 2"/>
          <p:cNvSpPr/>
          <p:nvPr/>
        </p:nvSpPr>
        <p:spPr>
          <a:xfrm>
            <a:off x="1919536" y="4734333"/>
            <a:ext cx="4032448" cy="1200329"/>
          </a:xfrm>
          <a:prstGeom prst="rect">
            <a:avLst/>
          </a:prstGeom>
        </p:spPr>
        <p:txBody>
          <a:bodyPr wrap="square">
            <a:spAutoFit/>
          </a:bodyPr>
          <a:lstStyle/>
          <a:p>
            <a:pPr lvl="0" fontAlgn="auto">
              <a:spcBef>
                <a:spcPts val="0"/>
              </a:spcBef>
              <a:spcAft>
                <a:spcPts val="0"/>
              </a:spcAft>
            </a:pPr>
            <a:r>
              <a:rPr lang="nl-BE" b="1" dirty="0">
                <a:solidFill>
                  <a:prstClr val="black"/>
                </a:solidFill>
                <a:latin typeface="Calibri"/>
              </a:rPr>
              <a:t>Soms eens steek laten vallen</a:t>
            </a:r>
          </a:p>
          <a:p>
            <a:pPr lvl="0" fontAlgn="auto">
              <a:spcBef>
                <a:spcPts val="0"/>
              </a:spcBef>
              <a:spcAft>
                <a:spcPts val="0"/>
              </a:spcAft>
            </a:pPr>
            <a:r>
              <a:rPr lang="nl-BE" b="1" dirty="0">
                <a:solidFill>
                  <a:prstClr val="black"/>
                </a:solidFill>
                <a:latin typeface="Calibri"/>
              </a:rPr>
              <a:t>Minder geconcentreerd</a:t>
            </a:r>
          </a:p>
          <a:p>
            <a:pPr lvl="0" fontAlgn="auto">
              <a:spcBef>
                <a:spcPts val="0"/>
              </a:spcBef>
              <a:spcAft>
                <a:spcPts val="0"/>
              </a:spcAft>
            </a:pPr>
            <a:r>
              <a:rPr lang="nl-BE" b="1" dirty="0">
                <a:solidFill>
                  <a:prstClr val="black"/>
                </a:solidFill>
                <a:latin typeface="Calibri"/>
              </a:rPr>
              <a:t>Soms prikkelbaar op het werk</a:t>
            </a:r>
          </a:p>
          <a:p>
            <a:pPr lvl="0" fontAlgn="auto">
              <a:spcBef>
                <a:spcPts val="0"/>
              </a:spcBef>
              <a:spcAft>
                <a:spcPts val="0"/>
              </a:spcAft>
            </a:pPr>
            <a:r>
              <a:rPr lang="nl-BE" b="1" dirty="0">
                <a:solidFill>
                  <a:prstClr val="black"/>
                </a:solidFill>
                <a:latin typeface="Calibri"/>
              </a:rPr>
              <a:t>…</a:t>
            </a:r>
            <a:endParaRPr lang="en-GB" b="1" dirty="0">
              <a:solidFill>
                <a:prstClr val="black"/>
              </a:solidFill>
              <a:latin typeface="Calibri"/>
            </a:endParaRPr>
          </a:p>
        </p:txBody>
      </p:sp>
      <p:sp>
        <p:nvSpPr>
          <p:cNvPr id="7" name="Rechthoek 6"/>
          <p:cNvSpPr/>
          <p:nvPr/>
        </p:nvSpPr>
        <p:spPr>
          <a:xfrm>
            <a:off x="8256240" y="4799083"/>
            <a:ext cx="3814963" cy="2308324"/>
          </a:xfrm>
          <a:prstGeom prst="rect">
            <a:avLst/>
          </a:prstGeom>
        </p:spPr>
        <p:txBody>
          <a:bodyPr wrap="square">
            <a:spAutoFit/>
          </a:bodyPr>
          <a:lstStyle/>
          <a:p>
            <a:pPr lvl="0" fontAlgn="auto">
              <a:spcBef>
                <a:spcPts val="0"/>
              </a:spcBef>
              <a:spcAft>
                <a:spcPts val="0"/>
              </a:spcAft>
              <a:defRPr/>
            </a:pPr>
            <a:r>
              <a:rPr lang="nl-BE" b="1" dirty="0">
                <a:latin typeface="+mj-lt"/>
              </a:rPr>
              <a:t>Ik presteer niet meer zoals gewoonlijk</a:t>
            </a:r>
          </a:p>
          <a:p>
            <a:r>
              <a:rPr lang="nl-BE" b="1" dirty="0">
                <a:latin typeface="+mj-lt"/>
              </a:rPr>
              <a:t>Ik ben geen aangename collega</a:t>
            </a:r>
          </a:p>
          <a:p>
            <a:r>
              <a:rPr lang="nl-BE" b="1" dirty="0">
                <a:latin typeface="+mj-lt"/>
              </a:rPr>
              <a:t>Ik ben bang dat ik het niet volhoud</a:t>
            </a:r>
          </a:p>
          <a:p>
            <a:r>
              <a:rPr lang="nl-BE" b="1" dirty="0">
                <a:latin typeface="+mj-lt"/>
              </a:rPr>
              <a:t>Ik zal fouten beginnen maken</a:t>
            </a:r>
          </a:p>
          <a:p>
            <a:r>
              <a:rPr lang="nl-BE" b="1" dirty="0">
                <a:latin typeface="+mj-lt"/>
              </a:rPr>
              <a:t>Risico dat ik erop word aangesproken</a:t>
            </a:r>
          </a:p>
          <a:p>
            <a:r>
              <a:rPr lang="nl-BE" b="1" dirty="0">
                <a:latin typeface="+mj-lt"/>
              </a:rPr>
              <a:t>Thuis hebben ze niks aan mij</a:t>
            </a:r>
          </a:p>
          <a:p>
            <a:r>
              <a:rPr lang="nl-BE" b="1" dirty="0">
                <a:latin typeface="+mj-lt"/>
              </a:rPr>
              <a:t>Geen fut voor leuke dingen</a:t>
            </a:r>
          </a:p>
          <a:p>
            <a:r>
              <a:rPr lang="nl-BE" b="1" dirty="0">
                <a:latin typeface="+mj-lt"/>
              </a:rPr>
              <a:t>…</a:t>
            </a:r>
            <a:endParaRPr lang="en-GB" b="1" dirty="0">
              <a:latin typeface="+mj-lt"/>
            </a:endParaRPr>
          </a:p>
        </p:txBody>
      </p:sp>
      <p:sp>
        <p:nvSpPr>
          <p:cNvPr id="8" name="Tekstballon: ovaal 7">
            <a:extLst>
              <a:ext uri="{FF2B5EF4-FFF2-40B4-BE49-F238E27FC236}">
                <a16:creationId xmlns:a16="http://schemas.microsoft.com/office/drawing/2014/main" xmlns="" id="{3DF15629-AD3F-4CC6-A7D1-166D8B221744}"/>
              </a:ext>
            </a:extLst>
          </p:cNvPr>
          <p:cNvSpPr/>
          <p:nvPr/>
        </p:nvSpPr>
        <p:spPr>
          <a:xfrm>
            <a:off x="5959034" y="2058917"/>
            <a:ext cx="3896115" cy="2695443"/>
          </a:xfrm>
          <a:prstGeom prst="wedgeEllipseCallout">
            <a:avLst>
              <a:gd name="adj1" fmla="val -11047"/>
              <a:gd name="adj2" fmla="val 67203"/>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a:solidFill>
                  <a:schemeClr val="tx1"/>
                </a:solidFill>
              </a:rPr>
              <a:t>Ik ben gewoon </a:t>
            </a:r>
            <a:r>
              <a:rPr lang="nl-BE" sz="2400" b="1" u="sng" dirty="0">
                <a:solidFill>
                  <a:schemeClr val="tx1"/>
                </a:solidFill>
              </a:rPr>
              <a:t>bezorgd</a:t>
            </a:r>
            <a:r>
              <a:rPr lang="nl-BE" sz="2400" dirty="0">
                <a:solidFill>
                  <a:schemeClr val="tx1"/>
                </a:solidFill>
              </a:rPr>
              <a:t> dat als je nu blijft doorgaan….</a:t>
            </a:r>
          </a:p>
          <a:p>
            <a:pPr algn="ctr"/>
            <a:r>
              <a:rPr lang="nl-BE" sz="2400" dirty="0">
                <a:solidFill>
                  <a:schemeClr val="tx1"/>
                </a:solidFill>
              </a:rPr>
              <a:t>Ik weet uit ervaring dat…</a:t>
            </a:r>
            <a:endParaRPr lang="en-GB" sz="2000" dirty="0">
              <a:solidFill>
                <a:schemeClr val="tx1"/>
              </a:solidFill>
            </a:endParaRPr>
          </a:p>
        </p:txBody>
      </p:sp>
      <p:sp>
        <p:nvSpPr>
          <p:cNvPr id="2" name="Rechthoek 1">
            <a:extLst>
              <a:ext uri="{FF2B5EF4-FFF2-40B4-BE49-F238E27FC236}">
                <a16:creationId xmlns:a16="http://schemas.microsoft.com/office/drawing/2014/main" xmlns="" id="{C93B244F-9042-4633-B6FA-5109F6AFA8C1}"/>
              </a:ext>
            </a:extLst>
          </p:cNvPr>
          <p:cNvSpPr/>
          <p:nvPr/>
        </p:nvSpPr>
        <p:spPr>
          <a:xfrm>
            <a:off x="1919536" y="6644391"/>
            <a:ext cx="6096000" cy="369332"/>
          </a:xfrm>
          <a:prstGeom prst="rect">
            <a:avLst/>
          </a:prstGeom>
        </p:spPr>
        <p:txBody>
          <a:bodyPr>
            <a:spAutoFit/>
          </a:bodyPr>
          <a:lstStyle/>
          <a:p>
            <a:pPr>
              <a:buClr>
                <a:schemeClr val="accent6">
                  <a:lumMod val="75000"/>
                </a:schemeClr>
              </a:buClr>
              <a:buFont typeface="Wingdings" panose="05000000000000000000" pitchFamily="2" charset="2"/>
              <a:buChar char="Ø"/>
            </a:pPr>
            <a:r>
              <a:rPr lang="nl-BE" b="1" dirty="0">
                <a:solidFill>
                  <a:schemeClr val="accent6">
                    <a:lumMod val="75000"/>
                  </a:schemeClr>
                </a:solidFill>
                <a:sym typeface="Wingdings" panose="05000000000000000000" pitchFamily="2" charset="2"/>
              </a:rPr>
              <a:t>Vraag: wat is jouw volgende stap?</a:t>
            </a:r>
          </a:p>
        </p:txBody>
      </p:sp>
      <p:sp>
        <p:nvSpPr>
          <p:cNvPr id="10" name="Titel 3">
            <a:extLst>
              <a:ext uri="{FF2B5EF4-FFF2-40B4-BE49-F238E27FC236}">
                <a16:creationId xmlns:a16="http://schemas.microsoft.com/office/drawing/2014/main" xmlns="" id="{89607894-5752-46C4-9082-644597DE98AB}"/>
              </a:ext>
            </a:extLst>
          </p:cNvPr>
          <p:cNvSpPr>
            <a:spLocks noGrp="1"/>
          </p:cNvSpPr>
          <p:nvPr>
            <p:ph type="title"/>
          </p:nvPr>
        </p:nvSpPr>
        <p:spPr>
          <a:xfrm>
            <a:off x="-312712" y="246842"/>
            <a:ext cx="9577064" cy="774649"/>
          </a:xfrm>
        </p:spPr>
        <p:txBody>
          <a:bodyPr/>
          <a:lstStyle/>
          <a:p>
            <a:pPr algn="ctr"/>
            <a:r>
              <a:rPr lang="nl-BE" dirty="0"/>
              <a:t>Arbeidsongeschiktheid</a:t>
            </a:r>
            <a:endParaRPr lang="nl-NL" dirty="0"/>
          </a:p>
        </p:txBody>
      </p:sp>
    </p:spTree>
    <p:extLst>
      <p:ext uri="{BB962C8B-B14F-4D97-AF65-F5344CB8AC3E}">
        <p14:creationId xmlns:p14="http://schemas.microsoft.com/office/powerpoint/2010/main" val="1608816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xmlns="" id="{CC17E7EE-ADF0-4697-ABB4-74AD59234184}"/>
              </a:ext>
            </a:extLst>
          </p:cNvPr>
          <p:cNvSpPr>
            <a:spLocks noGrp="1"/>
          </p:cNvSpPr>
          <p:nvPr>
            <p:ph idx="1"/>
          </p:nvPr>
        </p:nvSpPr>
        <p:spPr>
          <a:xfrm>
            <a:off x="2363368" y="1118867"/>
            <a:ext cx="7968195" cy="4793698"/>
          </a:xfrm>
        </p:spPr>
        <p:txBody>
          <a:bodyPr>
            <a:noAutofit/>
          </a:bodyPr>
          <a:lstStyle/>
          <a:p>
            <a:pPr marL="0" indent="0">
              <a:buClr>
                <a:schemeClr val="accent3">
                  <a:lumMod val="75000"/>
                </a:schemeClr>
              </a:buClr>
              <a:buNone/>
            </a:pPr>
            <a:endParaRPr lang="nl-BE" sz="1800" i="1" dirty="0"/>
          </a:p>
        </p:txBody>
      </p:sp>
      <p:sp>
        <p:nvSpPr>
          <p:cNvPr id="6" name="Pijl: links/rechts 5">
            <a:extLst>
              <a:ext uri="{FF2B5EF4-FFF2-40B4-BE49-F238E27FC236}">
                <a16:creationId xmlns:a16="http://schemas.microsoft.com/office/drawing/2014/main" xmlns="" id="{78D85CC3-AD78-4FE3-88F6-69CA3188F045}"/>
              </a:ext>
            </a:extLst>
          </p:cNvPr>
          <p:cNvSpPr/>
          <p:nvPr/>
        </p:nvSpPr>
        <p:spPr>
          <a:xfrm rot="5400000">
            <a:off x="-965726" y="3399329"/>
            <a:ext cx="5660032" cy="447982"/>
          </a:xfrm>
          <a:prstGeom prst="leftRightArrow">
            <a:avLst>
              <a:gd name="adj1" fmla="val 16330"/>
              <a:gd name="adj2" fmla="val 57215"/>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kstvak 6">
            <a:extLst>
              <a:ext uri="{FF2B5EF4-FFF2-40B4-BE49-F238E27FC236}">
                <a16:creationId xmlns:a16="http://schemas.microsoft.com/office/drawing/2014/main" xmlns="" id="{21666DED-E648-49C4-83B1-697D1DF1D571}"/>
              </a:ext>
            </a:extLst>
          </p:cNvPr>
          <p:cNvSpPr txBox="1"/>
          <p:nvPr/>
        </p:nvSpPr>
        <p:spPr>
          <a:xfrm rot="16200000">
            <a:off x="1154174" y="1888586"/>
            <a:ext cx="1872208" cy="369332"/>
          </a:xfrm>
          <a:prstGeom prst="rect">
            <a:avLst/>
          </a:prstGeom>
          <a:noFill/>
        </p:spPr>
        <p:txBody>
          <a:bodyPr wrap="square" rtlCol="0">
            <a:spAutoFit/>
          </a:bodyPr>
          <a:lstStyle/>
          <a:p>
            <a:r>
              <a:rPr lang="nl-BE" dirty="0"/>
              <a:t>Pre-ziekteverlof</a:t>
            </a:r>
            <a:endParaRPr lang="en-GB" dirty="0"/>
          </a:p>
        </p:txBody>
      </p:sp>
      <p:sp>
        <p:nvSpPr>
          <p:cNvPr id="8" name="Tekstvak 7">
            <a:extLst>
              <a:ext uri="{FF2B5EF4-FFF2-40B4-BE49-F238E27FC236}">
                <a16:creationId xmlns:a16="http://schemas.microsoft.com/office/drawing/2014/main" xmlns="" id="{9858AB92-8F91-425F-9D81-D8B17C83E139}"/>
              </a:ext>
            </a:extLst>
          </p:cNvPr>
          <p:cNvSpPr txBox="1"/>
          <p:nvPr/>
        </p:nvSpPr>
        <p:spPr>
          <a:xfrm rot="16200000">
            <a:off x="1147756" y="5175146"/>
            <a:ext cx="1872208" cy="369332"/>
          </a:xfrm>
          <a:prstGeom prst="rect">
            <a:avLst/>
          </a:prstGeom>
          <a:noFill/>
        </p:spPr>
        <p:txBody>
          <a:bodyPr wrap="square" rtlCol="0">
            <a:spAutoFit/>
          </a:bodyPr>
          <a:lstStyle/>
          <a:p>
            <a:r>
              <a:rPr lang="nl-BE" dirty="0"/>
              <a:t>Re-integratie</a:t>
            </a:r>
            <a:endParaRPr lang="en-GB" dirty="0"/>
          </a:p>
        </p:txBody>
      </p:sp>
      <p:sp>
        <p:nvSpPr>
          <p:cNvPr id="9" name="Tekstvak 8">
            <a:extLst>
              <a:ext uri="{FF2B5EF4-FFF2-40B4-BE49-F238E27FC236}">
                <a16:creationId xmlns:a16="http://schemas.microsoft.com/office/drawing/2014/main" xmlns="" id="{0AC453C8-66CB-42A9-BB29-694494568929}"/>
              </a:ext>
            </a:extLst>
          </p:cNvPr>
          <p:cNvSpPr txBox="1"/>
          <p:nvPr/>
        </p:nvSpPr>
        <p:spPr>
          <a:xfrm rot="16200000">
            <a:off x="-206402" y="3638298"/>
            <a:ext cx="3677847" cy="369332"/>
          </a:xfrm>
          <a:prstGeom prst="rect">
            <a:avLst/>
          </a:prstGeom>
          <a:noFill/>
        </p:spPr>
        <p:txBody>
          <a:bodyPr wrap="square" rtlCol="0">
            <a:spAutoFit/>
          </a:bodyPr>
          <a:lstStyle/>
          <a:p>
            <a:r>
              <a:rPr lang="nl-BE" dirty="0"/>
              <a:t>Ziekteverlof / revalidatie</a:t>
            </a:r>
            <a:endParaRPr lang="en-GB" dirty="0"/>
          </a:p>
        </p:txBody>
      </p:sp>
      <p:sp>
        <p:nvSpPr>
          <p:cNvPr id="10" name="Tekstvak 9">
            <a:extLst>
              <a:ext uri="{FF2B5EF4-FFF2-40B4-BE49-F238E27FC236}">
                <a16:creationId xmlns:a16="http://schemas.microsoft.com/office/drawing/2014/main" xmlns="" id="{D3B09A5C-44C5-4EE7-9223-48F9117F30C6}"/>
              </a:ext>
            </a:extLst>
          </p:cNvPr>
          <p:cNvSpPr txBox="1"/>
          <p:nvPr/>
        </p:nvSpPr>
        <p:spPr>
          <a:xfrm>
            <a:off x="2369785" y="1798362"/>
            <a:ext cx="7916605" cy="646331"/>
          </a:xfrm>
          <a:prstGeom prst="rect">
            <a:avLst/>
          </a:prstGeom>
          <a:noFill/>
          <a:ln w="12700">
            <a:solidFill>
              <a:schemeClr val="tx2"/>
            </a:solidFill>
          </a:ln>
        </p:spPr>
        <p:txBody>
          <a:bodyPr wrap="square" rtlCol="0" anchor="ctr" anchorCtr="0">
            <a:spAutoFit/>
          </a:bodyPr>
          <a:lstStyle>
            <a:defPPr>
              <a:defRPr lang="nl-BE"/>
            </a:defPPr>
            <a:lvl1pPr>
              <a:defRPr sz="3600"/>
            </a:lvl1pPr>
          </a:lstStyle>
          <a:p>
            <a:r>
              <a:rPr lang="nl-BE" dirty="0"/>
              <a:t>Arbeidsongeschiktheid?</a:t>
            </a:r>
            <a:endParaRPr lang="en-GB" dirty="0"/>
          </a:p>
        </p:txBody>
      </p:sp>
      <p:sp>
        <p:nvSpPr>
          <p:cNvPr id="11" name="Tekstvak 10">
            <a:extLst>
              <a:ext uri="{FF2B5EF4-FFF2-40B4-BE49-F238E27FC236}">
                <a16:creationId xmlns:a16="http://schemas.microsoft.com/office/drawing/2014/main" xmlns="" id="{932B1AD3-C049-430A-8189-D59F7227E98E}"/>
              </a:ext>
            </a:extLst>
          </p:cNvPr>
          <p:cNvSpPr txBox="1"/>
          <p:nvPr/>
        </p:nvSpPr>
        <p:spPr>
          <a:xfrm>
            <a:off x="2369785" y="1118867"/>
            <a:ext cx="7916605" cy="646331"/>
          </a:xfrm>
          <a:prstGeom prst="rect">
            <a:avLst/>
          </a:prstGeom>
          <a:noFill/>
          <a:ln w="12700">
            <a:solidFill>
              <a:schemeClr val="tx2"/>
            </a:solidFill>
          </a:ln>
        </p:spPr>
        <p:txBody>
          <a:bodyPr wrap="square" rtlCol="0" anchor="ctr" anchorCtr="0">
            <a:spAutoFit/>
          </a:bodyPr>
          <a:lstStyle/>
          <a:p>
            <a:r>
              <a:rPr lang="nl-BE" sz="3600" dirty="0"/>
              <a:t>Diagnosestelling</a:t>
            </a:r>
            <a:endParaRPr lang="en-GB" sz="3600" dirty="0"/>
          </a:p>
        </p:txBody>
      </p:sp>
      <p:sp>
        <p:nvSpPr>
          <p:cNvPr id="12" name="Tekstvak 11">
            <a:extLst>
              <a:ext uri="{FF2B5EF4-FFF2-40B4-BE49-F238E27FC236}">
                <a16:creationId xmlns:a16="http://schemas.microsoft.com/office/drawing/2014/main" xmlns="" id="{D0E1E869-3CEA-40BF-B08E-586E21E2B0F8}"/>
              </a:ext>
            </a:extLst>
          </p:cNvPr>
          <p:cNvSpPr txBox="1"/>
          <p:nvPr/>
        </p:nvSpPr>
        <p:spPr>
          <a:xfrm>
            <a:off x="2369785" y="2477857"/>
            <a:ext cx="7916605" cy="646331"/>
          </a:xfrm>
          <a:prstGeom prst="rect">
            <a:avLst/>
          </a:prstGeom>
          <a:solidFill>
            <a:schemeClr val="accent5">
              <a:lumMod val="40000"/>
              <a:lumOff val="60000"/>
            </a:schemeClr>
          </a:solidFill>
        </p:spPr>
        <p:txBody>
          <a:bodyPr wrap="square" rtlCol="0" anchor="ctr" anchorCtr="0">
            <a:spAutoFit/>
          </a:bodyPr>
          <a:lstStyle/>
          <a:p>
            <a:r>
              <a:rPr lang="nl-BE" sz="3600" dirty="0"/>
              <a:t>Doorverwijzing &amp; samenwerking</a:t>
            </a:r>
            <a:endParaRPr lang="en-GB" sz="3600" dirty="0"/>
          </a:p>
        </p:txBody>
      </p:sp>
    </p:spTree>
    <p:extLst>
      <p:ext uri="{BB962C8B-B14F-4D97-AF65-F5344CB8AC3E}">
        <p14:creationId xmlns:p14="http://schemas.microsoft.com/office/powerpoint/2010/main" val="13854332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16768" y="264201"/>
            <a:ext cx="9577064" cy="774649"/>
          </a:xfrm>
        </p:spPr>
        <p:txBody>
          <a:bodyPr/>
          <a:lstStyle/>
          <a:p>
            <a:pPr algn="ctr"/>
            <a:r>
              <a:rPr lang="nl-BE" dirty="0"/>
              <a:t>Doorverwijzing en samenwerking</a:t>
            </a:r>
            <a:endParaRPr lang="nl-NL" dirty="0"/>
          </a:p>
        </p:txBody>
      </p:sp>
      <p:sp>
        <p:nvSpPr>
          <p:cNvPr id="5" name="Tijdelijke aanduiding voor inhoud 2">
            <a:extLst>
              <a:ext uri="{FF2B5EF4-FFF2-40B4-BE49-F238E27FC236}">
                <a16:creationId xmlns:a16="http://schemas.microsoft.com/office/drawing/2014/main" xmlns="" id="{CC17E7EE-ADF0-4697-ABB4-74AD59234184}"/>
              </a:ext>
            </a:extLst>
          </p:cNvPr>
          <p:cNvSpPr>
            <a:spLocks noGrp="1"/>
          </p:cNvSpPr>
          <p:nvPr>
            <p:ph idx="1"/>
          </p:nvPr>
        </p:nvSpPr>
        <p:spPr>
          <a:xfrm>
            <a:off x="1127448" y="1412776"/>
            <a:ext cx="10585176" cy="4793698"/>
          </a:xfrm>
          <a:solidFill>
            <a:schemeClr val="bg1"/>
          </a:solidFill>
        </p:spPr>
        <p:txBody>
          <a:bodyPr>
            <a:noAutofit/>
          </a:bodyPr>
          <a:lstStyle/>
          <a:p>
            <a:pPr>
              <a:buClr>
                <a:schemeClr val="tx2"/>
              </a:buClr>
              <a:buFont typeface="Wingdings" panose="05000000000000000000" pitchFamily="2" charset="2"/>
              <a:buChar char="§"/>
            </a:pPr>
            <a:r>
              <a:rPr lang="nl-BE" sz="2800" dirty="0">
                <a:sym typeface="Wingdings" panose="05000000000000000000" pitchFamily="2" charset="2"/>
              </a:rPr>
              <a:t>Waarom verwijs je door?</a:t>
            </a:r>
          </a:p>
          <a:p>
            <a:pPr lvl="1">
              <a:buClr>
                <a:schemeClr val="bg1"/>
              </a:buClr>
              <a:buFont typeface="Wingdings" panose="05000000000000000000" pitchFamily="2" charset="2"/>
              <a:buChar char="§"/>
            </a:pPr>
            <a:r>
              <a:rPr lang="nl-BE" sz="2400" b="1" dirty="0">
                <a:solidFill>
                  <a:schemeClr val="bg1"/>
                </a:solidFill>
                <a:sym typeface="Wingdings" panose="05000000000000000000" pitchFamily="2" charset="2"/>
              </a:rPr>
              <a:t>Problematiek die eigen competentiegebied overstijgt (kennis, vaardigheden, tijd, interesse, …)</a:t>
            </a:r>
          </a:p>
          <a:p>
            <a:pPr lvl="2">
              <a:buClr>
                <a:schemeClr val="bg1"/>
              </a:buClr>
              <a:buFont typeface="Wingdings" panose="05000000000000000000" pitchFamily="2" charset="2"/>
              <a:buChar char="§"/>
            </a:pPr>
            <a:r>
              <a:rPr lang="nl-BE" sz="2000" b="1" i="1" dirty="0">
                <a:solidFill>
                  <a:schemeClr val="bg1"/>
                </a:solidFill>
                <a:sym typeface="Wingdings" panose="05000000000000000000" pitchFamily="2" charset="2"/>
              </a:rPr>
              <a:t>Autonome beroepen: men bepaalt dit zelf – verantwoordelijkheid van zorgverstrekker</a:t>
            </a:r>
          </a:p>
          <a:p>
            <a:pPr lvl="2">
              <a:buClr>
                <a:schemeClr val="bg1"/>
              </a:buClr>
              <a:buFont typeface="Wingdings" panose="05000000000000000000" pitchFamily="2" charset="2"/>
              <a:buChar char="§"/>
            </a:pPr>
            <a:r>
              <a:rPr lang="nl-BE" sz="2000" b="1" i="1" dirty="0">
                <a:solidFill>
                  <a:schemeClr val="bg1"/>
                </a:solidFill>
                <a:sym typeface="Wingdings" panose="05000000000000000000" pitchFamily="2" charset="2"/>
              </a:rPr>
              <a:t>Objectieve criteria hiervoor ontbreken </a:t>
            </a:r>
          </a:p>
          <a:p>
            <a:pPr>
              <a:buClr>
                <a:schemeClr val="tx2"/>
              </a:buClr>
              <a:buFont typeface="Wingdings" panose="05000000000000000000" pitchFamily="2" charset="2"/>
              <a:buChar char="§"/>
            </a:pPr>
            <a:r>
              <a:rPr lang="nl-BE" sz="2800" dirty="0">
                <a:sym typeface="Wingdings" panose="05000000000000000000" pitchFamily="2" charset="2"/>
              </a:rPr>
              <a:t>Naar wie verwijs je door?</a:t>
            </a:r>
          </a:p>
          <a:p>
            <a:pPr lvl="1">
              <a:buClr>
                <a:schemeClr val="bg1"/>
              </a:buClr>
              <a:buFont typeface="Wingdings" panose="05000000000000000000" pitchFamily="2" charset="2"/>
              <a:buChar char="§"/>
            </a:pPr>
            <a:r>
              <a:rPr lang="nl-BE" sz="2400" b="1" dirty="0">
                <a:solidFill>
                  <a:schemeClr val="bg1"/>
                </a:solidFill>
                <a:sym typeface="Wingdings" panose="05000000000000000000" pitchFamily="2" charset="2"/>
              </a:rPr>
              <a:t>Erkende zorgberoepen met kennis rond burn-out</a:t>
            </a:r>
          </a:p>
          <a:p>
            <a:pPr lvl="1">
              <a:buClr>
                <a:schemeClr val="bg1"/>
              </a:buClr>
              <a:buFont typeface="Wingdings" panose="05000000000000000000" pitchFamily="2" charset="2"/>
              <a:buChar char="§"/>
            </a:pPr>
            <a:r>
              <a:rPr lang="nl-BE" sz="2400" b="1" dirty="0">
                <a:solidFill>
                  <a:schemeClr val="bg1"/>
                </a:solidFill>
                <a:sym typeface="Wingdings" panose="05000000000000000000" pitchFamily="2" charset="2"/>
              </a:rPr>
              <a:t>Klinisch psycholoog, arts met bepaalde opleiding, …</a:t>
            </a:r>
          </a:p>
          <a:p>
            <a:pPr>
              <a:buClr>
                <a:schemeClr val="tx2"/>
              </a:buClr>
              <a:buFont typeface="Wingdings" panose="05000000000000000000" pitchFamily="2" charset="2"/>
              <a:buChar char="§"/>
            </a:pPr>
            <a:r>
              <a:rPr lang="nl-BE" sz="2800" dirty="0">
                <a:sym typeface="Wingdings" panose="05000000000000000000" pitchFamily="2" charset="2"/>
              </a:rPr>
              <a:t>Hoe werk je samen met de verwijzer (ieder binnen zijn competentiegebied)?</a:t>
            </a:r>
          </a:p>
          <a:p>
            <a:pPr lvl="1">
              <a:buClr>
                <a:schemeClr val="bg1"/>
              </a:buClr>
              <a:buFont typeface="Wingdings" panose="05000000000000000000" pitchFamily="2" charset="2"/>
              <a:buChar char="§"/>
            </a:pPr>
            <a:r>
              <a:rPr lang="nl-BE" sz="2400" b="1" dirty="0">
                <a:solidFill>
                  <a:schemeClr val="bg1"/>
                </a:solidFill>
                <a:sym typeface="Wingdings" panose="05000000000000000000" pitchFamily="2" charset="2"/>
              </a:rPr>
              <a:t>Zie verder….</a:t>
            </a:r>
          </a:p>
          <a:p>
            <a:pPr marL="0" indent="0">
              <a:buClr>
                <a:schemeClr val="accent3">
                  <a:lumMod val="75000"/>
                </a:schemeClr>
              </a:buClr>
              <a:buNone/>
            </a:pPr>
            <a:endParaRPr lang="nl-BE" sz="1800" i="1" dirty="0"/>
          </a:p>
        </p:txBody>
      </p:sp>
    </p:spTree>
    <p:extLst>
      <p:ext uri="{BB962C8B-B14F-4D97-AF65-F5344CB8AC3E}">
        <p14:creationId xmlns:p14="http://schemas.microsoft.com/office/powerpoint/2010/main" val="16060623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16768" y="264201"/>
            <a:ext cx="9577064" cy="774649"/>
          </a:xfrm>
        </p:spPr>
        <p:txBody>
          <a:bodyPr/>
          <a:lstStyle/>
          <a:p>
            <a:pPr algn="ctr"/>
            <a:r>
              <a:rPr lang="nl-BE" dirty="0"/>
              <a:t>Doorverwijzing en samenwerking</a:t>
            </a:r>
            <a:endParaRPr lang="nl-NL" dirty="0"/>
          </a:p>
        </p:txBody>
      </p:sp>
      <p:sp>
        <p:nvSpPr>
          <p:cNvPr id="5" name="Tijdelijke aanduiding voor inhoud 2">
            <a:extLst>
              <a:ext uri="{FF2B5EF4-FFF2-40B4-BE49-F238E27FC236}">
                <a16:creationId xmlns:a16="http://schemas.microsoft.com/office/drawing/2014/main" xmlns="" id="{CC17E7EE-ADF0-4697-ABB4-74AD59234184}"/>
              </a:ext>
            </a:extLst>
          </p:cNvPr>
          <p:cNvSpPr>
            <a:spLocks noGrp="1"/>
          </p:cNvSpPr>
          <p:nvPr>
            <p:ph idx="1"/>
          </p:nvPr>
        </p:nvSpPr>
        <p:spPr>
          <a:xfrm>
            <a:off x="1127448" y="1412776"/>
            <a:ext cx="10585176" cy="4793698"/>
          </a:xfrm>
          <a:solidFill>
            <a:schemeClr val="bg1"/>
          </a:solidFill>
        </p:spPr>
        <p:txBody>
          <a:bodyPr>
            <a:noAutofit/>
          </a:bodyPr>
          <a:lstStyle/>
          <a:p>
            <a:pPr>
              <a:buClr>
                <a:schemeClr val="tx2"/>
              </a:buClr>
              <a:buFont typeface="Wingdings" panose="05000000000000000000" pitchFamily="2" charset="2"/>
              <a:buChar char="§"/>
            </a:pPr>
            <a:r>
              <a:rPr lang="nl-BE" sz="2800" dirty="0">
                <a:sym typeface="Wingdings" panose="05000000000000000000" pitchFamily="2" charset="2"/>
              </a:rPr>
              <a:t>Waarom verwijs je door?</a:t>
            </a:r>
          </a:p>
          <a:p>
            <a:pPr lvl="1">
              <a:buClr>
                <a:schemeClr val="tx2"/>
              </a:buClr>
              <a:buFont typeface="Wingdings" panose="05000000000000000000" pitchFamily="2" charset="2"/>
              <a:buChar char="§"/>
            </a:pPr>
            <a:r>
              <a:rPr lang="nl-BE" sz="2400" b="1" dirty="0">
                <a:solidFill>
                  <a:schemeClr val="tx1"/>
                </a:solidFill>
                <a:sym typeface="Wingdings" panose="05000000000000000000" pitchFamily="2" charset="2"/>
              </a:rPr>
              <a:t>Problematiek die eigen competentiegebied overstijgt (kennis, vaardigheden, tijd, interesse, …)</a:t>
            </a:r>
          </a:p>
          <a:p>
            <a:pPr lvl="2">
              <a:buClr>
                <a:schemeClr val="tx2"/>
              </a:buClr>
              <a:buFont typeface="Wingdings" panose="05000000000000000000" pitchFamily="2" charset="2"/>
              <a:buChar char="§"/>
            </a:pPr>
            <a:r>
              <a:rPr lang="nl-BE" sz="2000" b="1" i="1" dirty="0">
                <a:solidFill>
                  <a:schemeClr val="tx1"/>
                </a:solidFill>
                <a:sym typeface="Wingdings" panose="05000000000000000000" pitchFamily="2" charset="2"/>
              </a:rPr>
              <a:t>Autonome beroepen: men bepaalt dit zelf – verantwoordelijkheid van zorgverstrekker</a:t>
            </a:r>
          </a:p>
          <a:p>
            <a:pPr lvl="2">
              <a:buClr>
                <a:schemeClr val="tx2"/>
              </a:buClr>
              <a:buFont typeface="Wingdings" panose="05000000000000000000" pitchFamily="2" charset="2"/>
              <a:buChar char="§"/>
            </a:pPr>
            <a:r>
              <a:rPr lang="nl-BE" sz="2000" b="1" i="1" dirty="0">
                <a:solidFill>
                  <a:schemeClr val="tx1"/>
                </a:solidFill>
                <a:sym typeface="Wingdings" panose="05000000000000000000" pitchFamily="2" charset="2"/>
              </a:rPr>
              <a:t>Objectieve criteria hiervoor ontbreken </a:t>
            </a:r>
          </a:p>
          <a:p>
            <a:pPr>
              <a:buClr>
                <a:schemeClr val="tx2"/>
              </a:buClr>
              <a:buFont typeface="Wingdings" panose="05000000000000000000" pitchFamily="2" charset="2"/>
              <a:buChar char="§"/>
            </a:pPr>
            <a:r>
              <a:rPr lang="nl-BE" sz="2800" dirty="0">
                <a:sym typeface="Wingdings" panose="05000000000000000000" pitchFamily="2" charset="2"/>
              </a:rPr>
              <a:t>Naar wie verwijs je door?</a:t>
            </a:r>
          </a:p>
          <a:p>
            <a:pPr lvl="1">
              <a:buClr>
                <a:schemeClr val="tx2"/>
              </a:buClr>
              <a:buFont typeface="Wingdings" panose="05000000000000000000" pitchFamily="2" charset="2"/>
              <a:buChar char="§"/>
            </a:pPr>
            <a:r>
              <a:rPr lang="nl-BE" sz="2400" b="1" dirty="0">
                <a:solidFill>
                  <a:schemeClr val="tx1"/>
                </a:solidFill>
                <a:sym typeface="Wingdings" panose="05000000000000000000" pitchFamily="2" charset="2"/>
              </a:rPr>
              <a:t>Erkende zorgberoepen met kennis rond burn-out (netwerk opbouwen)</a:t>
            </a:r>
          </a:p>
          <a:p>
            <a:pPr lvl="1">
              <a:buClr>
                <a:schemeClr val="tx2"/>
              </a:buClr>
              <a:buFont typeface="Wingdings" panose="05000000000000000000" pitchFamily="2" charset="2"/>
              <a:buChar char="§"/>
            </a:pPr>
            <a:r>
              <a:rPr lang="nl-BE" sz="2400" b="1" dirty="0">
                <a:solidFill>
                  <a:schemeClr val="tx1"/>
                </a:solidFill>
                <a:sym typeface="Wingdings" panose="05000000000000000000" pitchFamily="2" charset="2"/>
              </a:rPr>
              <a:t>Klinisch psycholoog, arts met bepaalde opleiding, …</a:t>
            </a:r>
          </a:p>
          <a:p>
            <a:pPr>
              <a:buClr>
                <a:schemeClr val="tx2"/>
              </a:buClr>
              <a:buFont typeface="Wingdings" panose="05000000000000000000" pitchFamily="2" charset="2"/>
              <a:buChar char="§"/>
            </a:pPr>
            <a:r>
              <a:rPr lang="nl-BE" sz="2800" dirty="0">
                <a:sym typeface="Wingdings" panose="05000000000000000000" pitchFamily="2" charset="2"/>
              </a:rPr>
              <a:t>Hoe werk je samen met de verwijzer (ieder binnen zijn competentiegebied)?</a:t>
            </a:r>
          </a:p>
          <a:p>
            <a:pPr lvl="1">
              <a:buClr>
                <a:schemeClr val="tx2"/>
              </a:buClr>
              <a:buFont typeface="Wingdings" panose="05000000000000000000" pitchFamily="2" charset="2"/>
              <a:buChar char="§"/>
            </a:pPr>
            <a:r>
              <a:rPr lang="nl-BE" sz="2400" b="1" dirty="0">
                <a:solidFill>
                  <a:schemeClr val="tx1"/>
                </a:solidFill>
                <a:sym typeface="Wingdings" panose="05000000000000000000" pitchFamily="2" charset="2"/>
              </a:rPr>
              <a:t>Zie verder….</a:t>
            </a:r>
          </a:p>
          <a:p>
            <a:pPr marL="0" indent="0">
              <a:buClr>
                <a:schemeClr val="accent3">
                  <a:lumMod val="75000"/>
                </a:schemeClr>
              </a:buClr>
              <a:buNone/>
            </a:pPr>
            <a:endParaRPr lang="nl-BE" sz="1800" i="1" dirty="0"/>
          </a:p>
        </p:txBody>
      </p:sp>
    </p:spTree>
    <p:extLst>
      <p:ext uri="{BB962C8B-B14F-4D97-AF65-F5344CB8AC3E}">
        <p14:creationId xmlns:p14="http://schemas.microsoft.com/office/powerpoint/2010/main" val="29832151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44760" y="287688"/>
            <a:ext cx="9577064" cy="774649"/>
          </a:xfrm>
        </p:spPr>
        <p:txBody>
          <a:bodyPr/>
          <a:lstStyle/>
          <a:p>
            <a:pPr algn="ctr"/>
            <a:r>
              <a:rPr lang="nl-BE" dirty="0"/>
              <a:t>Doorverwijzing en samenwerking</a:t>
            </a:r>
            <a:endParaRPr lang="nl-NL" dirty="0"/>
          </a:p>
        </p:txBody>
      </p:sp>
      <p:sp>
        <p:nvSpPr>
          <p:cNvPr id="5" name="Tijdelijke aanduiding voor inhoud 2">
            <a:extLst>
              <a:ext uri="{FF2B5EF4-FFF2-40B4-BE49-F238E27FC236}">
                <a16:creationId xmlns:a16="http://schemas.microsoft.com/office/drawing/2014/main" xmlns="" id="{CC17E7EE-ADF0-4697-ABB4-74AD59234184}"/>
              </a:ext>
            </a:extLst>
          </p:cNvPr>
          <p:cNvSpPr>
            <a:spLocks noGrp="1"/>
          </p:cNvSpPr>
          <p:nvPr>
            <p:ph idx="1"/>
          </p:nvPr>
        </p:nvSpPr>
        <p:spPr>
          <a:xfrm>
            <a:off x="1697095" y="1844823"/>
            <a:ext cx="7968195" cy="4267961"/>
          </a:xfrm>
          <a:solidFill>
            <a:schemeClr val="bg1"/>
          </a:solidFill>
        </p:spPr>
        <p:txBody>
          <a:bodyPr>
            <a:noAutofit/>
          </a:bodyPr>
          <a:lstStyle/>
          <a:p>
            <a:pPr>
              <a:buClr>
                <a:schemeClr val="tx2"/>
              </a:buClr>
              <a:buFont typeface="Wingdings" panose="05000000000000000000" pitchFamily="2" charset="2"/>
              <a:buChar char="§"/>
            </a:pPr>
            <a:r>
              <a:rPr lang="nl-BE" sz="2000" i="1" dirty="0"/>
              <a:t>Een psycholoog? Zou slaapmedicatie niet zinvol zijn? Als ik beter slaap, kan ik overdag beter functioneren. Ik snap niet wat een psycholoog zou kunnen doen?</a:t>
            </a:r>
          </a:p>
          <a:p>
            <a:pPr marL="0" indent="0">
              <a:buClr>
                <a:schemeClr val="accent3">
                  <a:lumMod val="75000"/>
                </a:schemeClr>
              </a:buClr>
              <a:buNone/>
            </a:pPr>
            <a:endParaRPr lang="nl-BE" sz="1800" i="1" dirty="0"/>
          </a:p>
        </p:txBody>
      </p:sp>
      <p:sp>
        <p:nvSpPr>
          <p:cNvPr id="6" name="Pijl: links/rechts 5">
            <a:extLst>
              <a:ext uri="{FF2B5EF4-FFF2-40B4-BE49-F238E27FC236}">
                <a16:creationId xmlns:a16="http://schemas.microsoft.com/office/drawing/2014/main" xmlns="" id="{78D85CC3-AD78-4FE3-88F6-69CA3188F045}"/>
              </a:ext>
            </a:extLst>
          </p:cNvPr>
          <p:cNvSpPr/>
          <p:nvPr/>
        </p:nvSpPr>
        <p:spPr>
          <a:xfrm rot="5400000">
            <a:off x="-1631998" y="3599549"/>
            <a:ext cx="5660032" cy="447982"/>
          </a:xfrm>
          <a:prstGeom prst="leftRightArrow">
            <a:avLst>
              <a:gd name="adj1" fmla="val 16330"/>
              <a:gd name="adj2" fmla="val 57215"/>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kstvak 6">
            <a:extLst>
              <a:ext uri="{FF2B5EF4-FFF2-40B4-BE49-F238E27FC236}">
                <a16:creationId xmlns:a16="http://schemas.microsoft.com/office/drawing/2014/main" xmlns="" id="{21666DED-E648-49C4-83B1-697D1DF1D571}"/>
              </a:ext>
            </a:extLst>
          </p:cNvPr>
          <p:cNvSpPr txBox="1"/>
          <p:nvPr/>
        </p:nvSpPr>
        <p:spPr>
          <a:xfrm rot="16200000">
            <a:off x="487902" y="2070524"/>
            <a:ext cx="1872208" cy="369332"/>
          </a:xfrm>
          <a:prstGeom prst="rect">
            <a:avLst/>
          </a:prstGeom>
          <a:solidFill>
            <a:schemeClr val="bg1"/>
          </a:solidFill>
        </p:spPr>
        <p:txBody>
          <a:bodyPr wrap="square" rtlCol="0">
            <a:spAutoFit/>
          </a:bodyPr>
          <a:lstStyle/>
          <a:p>
            <a:r>
              <a:rPr lang="nl-BE" dirty="0"/>
              <a:t>Pre-ziekteverlof</a:t>
            </a:r>
            <a:endParaRPr lang="en-GB" dirty="0"/>
          </a:p>
        </p:txBody>
      </p:sp>
      <p:sp>
        <p:nvSpPr>
          <p:cNvPr id="8" name="Tekstvak 7">
            <a:extLst>
              <a:ext uri="{FF2B5EF4-FFF2-40B4-BE49-F238E27FC236}">
                <a16:creationId xmlns:a16="http://schemas.microsoft.com/office/drawing/2014/main" xmlns="" id="{9858AB92-8F91-425F-9D81-D8B17C83E139}"/>
              </a:ext>
            </a:extLst>
          </p:cNvPr>
          <p:cNvSpPr txBox="1"/>
          <p:nvPr/>
        </p:nvSpPr>
        <p:spPr>
          <a:xfrm rot="16200000">
            <a:off x="481484" y="5375366"/>
            <a:ext cx="1872208" cy="369332"/>
          </a:xfrm>
          <a:prstGeom prst="rect">
            <a:avLst/>
          </a:prstGeom>
          <a:solidFill>
            <a:schemeClr val="bg1"/>
          </a:solidFill>
        </p:spPr>
        <p:txBody>
          <a:bodyPr wrap="square" rtlCol="0">
            <a:spAutoFit/>
          </a:bodyPr>
          <a:lstStyle/>
          <a:p>
            <a:r>
              <a:rPr lang="nl-BE" dirty="0"/>
              <a:t>Re-integratie</a:t>
            </a:r>
            <a:endParaRPr lang="en-GB" dirty="0"/>
          </a:p>
        </p:txBody>
      </p:sp>
      <p:sp>
        <p:nvSpPr>
          <p:cNvPr id="9" name="Tekstvak 8">
            <a:extLst>
              <a:ext uri="{FF2B5EF4-FFF2-40B4-BE49-F238E27FC236}">
                <a16:creationId xmlns:a16="http://schemas.microsoft.com/office/drawing/2014/main" xmlns="" id="{0AC453C8-66CB-42A9-BB29-694494568929}"/>
              </a:ext>
            </a:extLst>
          </p:cNvPr>
          <p:cNvSpPr txBox="1"/>
          <p:nvPr/>
        </p:nvSpPr>
        <p:spPr>
          <a:xfrm rot="16200000">
            <a:off x="-872674" y="3820236"/>
            <a:ext cx="3677847" cy="369332"/>
          </a:xfrm>
          <a:prstGeom prst="rect">
            <a:avLst/>
          </a:prstGeom>
          <a:solidFill>
            <a:schemeClr val="bg1"/>
          </a:solidFill>
        </p:spPr>
        <p:txBody>
          <a:bodyPr wrap="square" rtlCol="0">
            <a:spAutoFit/>
          </a:bodyPr>
          <a:lstStyle/>
          <a:p>
            <a:r>
              <a:rPr lang="nl-BE" dirty="0"/>
              <a:t>Ziekteverlof / revalidatie</a:t>
            </a:r>
            <a:endParaRPr lang="en-GB" dirty="0"/>
          </a:p>
        </p:txBody>
      </p:sp>
      <p:sp>
        <p:nvSpPr>
          <p:cNvPr id="10" name="Rechthoek 9">
            <a:extLst>
              <a:ext uri="{FF2B5EF4-FFF2-40B4-BE49-F238E27FC236}">
                <a16:creationId xmlns:a16="http://schemas.microsoft.com/office/drawing/2014/main" xmlns="" id="{90DBBF72-96D5-4A68-8DB7-17A814FFBB71}"/>
              </a:ext>
            </a:extLst>
          </p:cNvPr>
          <p:cNvSpPr/>
          <p:nvPr/>
        </p:nvSpPr>
        <p:spPr>
          <a:xfrm>
            <a:off x="1976848" y="3006628"/>
            <a:ext cx="7776864" cy="369332"/>
          </a:xfrm>
          <a:prstGeom prst="rect">
            <a:avLst/>
          </a:prstGeom>
        </p:spPr>
        <p:txBody>
          <a:bodyPr wrap="square">
            <a:spAutoFit/>
          </a:bodyPr>
          <a:lstStyle/>
          <a:p>
            <a:pPr marL="363538" lvl="0" indent="-363538" fontAlgn="auto">
              <a:spcBef>
                <a:spcPts val="600"/>
              </a:spcBef>
              <a:spcAft>
                <a:spcPts val="600"/>
              </a:spcAft>
              <a:buClr>
                <a:schemeClr val="accent6">
                  <a:lumMod val="75000"/>
                </a:schemeClr>
              </a:buClr>
              <a:buFont typeface="Wingdings" panose="05000000000000000000" pitchFamily="2" charset="2"/>
              <a:buChar char="Ø"/>
            </a:pPr>
            <a:r>
              <a:rPr lang="nl-BE" dirty="0">
                <a:solidFill>
                  <a:schemeClr val="accent6">
                    <a:lumMod val="75000"/>
                  </a:schemeClr>
                </a:solidFill>
              </a:rPr>
              <a:t>Hoe zou je Jeroen overtuigen? </a:t>
            </a:r>
          </a:p>
        </p:txBody>
      </p:sp>
    </p:spTree>
    <p:extLst>
      <p:ext uri="{BB962C8B-B14F-4D97-AF65-F5344CB8AC3E}">
        <p14:creationId xmlns:p14="http://schemas.microsoft.com/office/powerpoint/2010/main" val="18194467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44760" y="288170"/>
            <a:ext cx="9577064" cy="774649"/>
          </a:xfrm>
        </p:spPr>
        <p:txBody>
          <a:bodyPr/>
          <a:lstStyle/>
          <a:p>
            <a:pPr algn="ctr"/>
            <a:r>
              <a:rPr lang="nl-BE" dirty="0"/>
              <a:t>Doorverwijzing en samenwerking</a:t>
            </a:r>
            <a:endParaRPr lang="nl-NL" dirty="0"/>
          </a:p>
        </p:txBody>
      </p:sp>
      <p:sp>
        <p:nvSpPr>
          <p:cNvPr id="10" name="Tekstballon: ovaal 4">
            <a:extLst>
              <a:ext uri="{FF2B5EF4-FFF2-40B4-BE49-F238E27FC236}">
                <a16:creationId xmlns:a16="http://schemas.microsoft.com/office/drawing/2014/main" xmlns="" id="{77D2F1D8-05BC-4A29-BD01-743886E0D7F7}"/>
              </a:ext>
            </a:extLst>
          </p:cNvPr>
          <p:cNvSpPr>
            <a:spLocks noGrp="1"/>
          </p:cNvSpPr>
          <p:nvPr>
            <p:ph idx="1"/>
          </p:nvPr>
        </p:nvSpPr>
        <p:spPr>
          <a:xfrm>
            <a:off x="1127448" y="1412776"/>
            <a:ext cx="3784724" cy="1892375"/>
          </a:xfrm>
          <a:prstGeom prst="wedgeEllipseCallout">
            <a:avLst>
              <a:gd name="adj1" fmla="val 34302"/>
              <a:gd name="adj2" fmla="val 73705"/>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nl-BE" sz="2800" dirty="0">
                <a:solidFill>
                  <a:schemeClr val="tx1"/>
                </a:solidFill>
              </a:rPr>
              <a:t>(exploratie) Wat maakt dat je dat niet wil?</a:t>
            </a:r>
            <a:endParaRPr lang="en-GB" sz="2800" dirty="0">
              <a:solidFill>
                <a:schemeClr val="tx1"/>
              </a:solidFill>
            </a:endParaRPr>
          </a:p>
        </p:txBody>
      </p:sp>
      <p:sp>
        <p:nvSpPr>
          <p:cNvPr id="11" name="Tekstballon: ovaal 2">
            <a:extLst>
              <a:ext uri="{FF2B5EF4-FFF2-40B4-BE49-F238E27FC236}">
                <a16:creationId xmlns:a16="http://schemas.microsoft.com/office/drawing/2014/main" xmlns="" id="{43C7F41D-BDA7-445A-8BEE-DB0A58842362}"/>
              </a:ext>
            </a:extLst>
          </p:cNvPr>
          <p:cNvSpPr/>
          <p:nvPr/>
        </p:nvSpPr>
        <p:spPr>
          <a:xfrm>
            <a:off x="5663952" y="1340768"/>
            <a:ext cx="5832648" cy="2549387"/>
          </a:xfrm>
          <a:prstGeom prst="wedgeEllipseCallout">
            <a:avLst>
              <a:gd name="adj1" fmla="val -56564"/>
              <a:gd name="adj2" fmla="val 23633"/>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800" dirty="0">
                <a:solidFill>
                  <a:schemeClr val="tx1"/>
                </a:solidFill>
              </a:rPr>
              <a:t>(bezorgdheid en info)</a:t>
            </a:r>
          </a:p>
          <a:p>
            <a:pPr algn="ctr"/>
            <a:r>
              <a:rPr lang="nl-BE" sz="2800" dirty="0">
                <a:solidFill>
                  <a:schemeClr val="tx1"/>
                </a:solidFill>
              </a:rPr>
              <a:t>Ik ben gewoon </a:t>
            </a:r>
            <a:r>
              <a:rPr lang="nl-BE" sz="2800" b="1" u="sng" dirty="0">
                <a:solidFill>
                  <a:schemeClr val="tx1"/>
                </a:solidFill>
              </a:rPr>
              <a:t>bezorgd</a:t>
            </a:r>
            <a:r>
              <a:rPr lang="nl-BE" sz="2800" dirty="0">
                <a:solidFill>
                  <a:schemeClr val="tx1"/>
                </a:solidFill>
              </a:rPr>
              <a:t> dat als je nu blijft doorgaan….</a:t>
            </a:r>
          </a:p>
          <a:p>
            <a:pPr algn="ctr"/>
            <a:r>
              <a:rPr lang="nl-BE" sz="2800" dirty="0">
                <a:solidFill>
                  <a:schemeClr val="tx1"/>
                </a:solidFill>
              </a:rPr>
              <a:t>Ik weet uit ervaring dat…</a:t>
            </a:r>
            <a:endParaRPr lang="en-GB" sz="2800" dirty="0">
              <a:solidFill>
                <a:schemeClr val="tx1"/>
              </a:solidFill>
            </a:endParaRPr>
          </a:p>
        </p:txBody>
      </p:sp>
      <p:sp>
        <p:nvSpPr>
          <p:cNvPr id="12" name="Tekstballon: ovaal 3">
            <a:extLst>
              <a:ext uri="{FF2B5EF4-FFF2-40B4-BE49-F238E27FC236}">
                <a16:creationId xmlns:a16="http://schemas.microsoft.com/office/drawing/2014/main" xmlns="" id="{3E307A82-E760-407D-B5BF-A3BAA472477D}"/>
              </a:ext>
            </a:extLst>
          </p:cNvPr>
          <p:cNvSpPr/>
          <p:nvPr/>
        </p:nvSpPr>
        <p:spPr>
          <a:xfrm>
            <a:off x="1343472" y="4005064"/>
            <a:ext cx="4546848" cy="2697164"/>
          </a:xfrm>
          <a:prstGeom prst="wedgeEllipseCallout">
            <a:avLst>
              <a:gd name="adj1" fmla="val 9162"/>
              <a:gd name="adj2" fmla="val -61357"/>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800" dirty="0">
                <a:solidFill>
                  <a:schemeClr val="tx1"/>
                </a:solidFill>
              </a:rPr>
              <a:t>(erkenning) Dat kan ik me absoluut wel voorstellen… het is absoluut niet evident!</a:t>
            </a:r>
            <a:endParaRPr lang="en-GB" sz="2800" dirty="0">
              <a:solidFill>
                <a:schemeClr val="tx1"/>
              </a:solidFill>
            </a:endParaRPr>
          </a:p>
        </p:txBody>
      </p:sp>
      <p:sp>
        <p:nvSpPr>
          <p:cNvPr id="13" name="Tekstballon: ovaal 5">
            <a:extLst>
              <a:ext uri="{FF2B5EF4-FFF2-40B4-BE49-F238E27FC236}">
                <a16:creationId xmlns:a16="http://schemas.microsoft.com/office/drawing/2014/main" xmlns="" id="{3D51AF21-3880-4D7B-A16A-16DD2B6143C8}"/>
              </a:ext>
            </a:extLst>
          </p:cNvPr>
          <p:cNvSpPr/>
          <p:nvPr/>
        </p:nvSpPr>
        <p:spPr>
          <a:xfrm>
            <a:off x="7176120" y="4483658"/>
            <a:ext cx="3672408" cy="1969678"/>
          </a:xfrm>
          <a:prstGeom prst="wedgeEllipseCallout">
            <a:avLst>
              <a:gd name="adj1" fmla="val -113030"/>
              <a:gd name="adj2" fmla="val -90960"/>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800" dirty="0">
                <a:solidFill>
                  <a:schemeClr val="tx1"/>
                </a:solidFill>
              </a:rPr>
              <a:t>(praktische informatie en afspraken)</a:t>
            </a:r>
            <a:endParaRPr lang="en-GB" sz="2800" dirty="0">
              <a:solidFill>
                <a:schemeClr val="tx1"/>
              </a:solidFill>
            </a:endParaRPr>
          </a:p>
        </p:txBody>
      </p:sp>
    </p:spTree>
    <p:extLst>
      <p:ext uri="{BB962C8B-B14F-4D97-AF65-F5344CB8AC3E}">
        <p14:creationId xmlns:p14="http://schemas.microsoft.com/office/powerpoint/2010/main" val="1584499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a:t>Casus </a:t>
            </a:r>
            <a:r>
              <a:rPr lang="nl-NL" dirty="0" err="1"/>
              <a:t>Manoëlle</a:t>
            </a:r>
            <a:r>
              <a:rPr lang="nl-NL" dirty="0"/>
              <a:t>, vervolg</a:t>
            </a:r>
          </a:p>
        </p:txBody>
      </p:sp>
      <p:sp>
        <p:nvSpPr>
          <p:cNvPr id="2" name="Tijdelijke aanduiding voor inhoud 1"/>
          <p:cNvSpPr>
            <a:spLocks noGrp="1"/>
          </p:cNvSpPr>
          <p:nvPr>
            <p:ph idx="1"/>
          </p:nvPr>
        </p:nvSpPr>
        <p:spPr>
          <a:xfrm>
            <a:off x="592760" y="1049287"/>
            <a:ext cx="10972800" cy="5949280"/>
          </a:xfrm>
        </p:spPr>
        <p:txBody>
          <a:bodyPr/>
          <a:lstStyle/>
          <a:p>
            <a:pPr marL="628650" lvl="1" defTabSz="685800" fontAlgn="auto">
              <a:lnSpc>
                <a:spcPct val="90000"/>
              </a:lnSpc>
              <a:spcBef>
                <a:spcPts val="375"/>
              </a:spcBef>
              <a:spcAft>
                <a:spcPts val="0"/>
              </a:spcAft>
              <a:buClr>
                <a:srgbClr val="7030A0"/>
              </a:buClr>
              <a:buFont typeface="Wingdings" panose="05000000000000000000" pitchFamily="2" charset="2"/>
              <a:buChar char="§"/>
            </a:pPr>
            <a:endParaRPr lang="nl-BE" sz="1500" dirty="0">
              <a:solidFill>
                <a:srgbClr val="7030A0"/>
              </a:solidFill>
            </a:endParaRPr>
          </a:p>
          <a:p>
            <a:pPr>
              <a:buClr>
                <a:schemeClr val="accent4">
                  <a:lumMod val="75000"/>
                </a:schemeClr>
              </a:buClr>
              <a:buFont typeface="Wingdings" panose="05000000000000000000" pitchFamily="2" charset="2"/>
              <a:buChar char="§"/>
            </a:pPr>
            <a:r>
              <a:rPr lang="nl-BE" sz="1800" dirty="0" err="1">
                <a:solidFill>
                  <a:schemeClr val="accent4">
                    <a:lumMod val="75000"/>
                  </a:schemeClr>
                </a:solidFill>
                <a:hlinkClick r:id="rId3" action="ppaction://hlinkfile">
                  <a:extLst>
                    <a:ext uri="{A12FA001-AC4F-418D-AE19-62706E023703}">
                      <ahyp:hlinkClr xmlns:ahyp="http://schemas.microsoft.com/office/drawing/2018/hyperlinkcolor" xmlns="" val="tx"/>
                    </a:ext>
                  </a:extLst>
                </a:hlinkClick>
              </a:rPr>
              <a:t>manoelle</a:t>
            </a:r>
            <a:r>
              <a:rPr lang="nl-BE" sz="1800" dirty="0">
                <a:solidFill>
                  <a:schemeClr val="accent4">
                    <a:lumMod val="75000"/>
                  </a:schemeClr>
                </a:solidFill>
                <a:hlinkClick r:id="rId3" action="ppaction://hlinkfile">
                  <a:extLst>
                    <a:ext uri="{A12FA001-AC4F-418D-AE19-62706E023703}">
                      <ahyp:hlinkClr xmlns:ahyp="http://schemas.microsoft.com/office/drawing/2018/hyperlinkcolor" xmlns="" val="tx"/>
                    </a:ext>
                  </a:extLst>
                </a:hlinkClick>
              </a:rPr>
              <a:t> deel 2.m4a</a:t>
            </a:r>
            <a:endParaRPr lang="nl-BE" sz="1800" dirty="0">
              <a:solidFill>
                <a:schemeClr val="accent4">
                  <a:lumMod val="75000"/>
                </a:schemeClr>
              </a:solidFill>
            </a:endParaRPr>
          </a:p>
          <a:p>
            <a:pPr>
              <a:buClr>
                <a:schemeClr val="accent4">
                  <a:lumMod val="75000"/>
                </a:schemeClr>
              </a:buClr>
              <a:buFont typeface="Wingdings" panose="05000000000000000000" pitchFamily="2" charset="2"/>
              <a:buChar char="§"/>
            </a:pPr>
            <a:r>
              <a:rPr lang="nl-BE" sz="1800" dirty="0">
                <a:solidFill>
                  <a:schemeClr val="accent4">
                    <a:lumMod val="75000"/>
                  </a:schemeClr>
                </a:solidFill>
              </a:rPr>
              <a:t>“hoe het op het werk is? Daar loopt het ook niet zo fantastisch. Je weet misschien nog dat ik lang heb gewerkt op de financiële dienst van het OCMW. Maar door re-integratie zit ik sinds een paar maanden dus op het gemeentehuis. Alles is daardoor heel hard veranderd. Ook de mentaliteit daar, is echt niet mijn ding. Ik  durf er niet mezelf zijn omdat er zo weinig collegialiteit is. Het is voor het eerst dat ik aftel naar mijn pensioen. Ik moet me naar het werk slepen en merk ook wel dat ik niet veel kan verdragen. Ik word ook snel emotioneel. Dat is echt vervelend…onlangs nog, toen bleek dat ik per vergissing een dubbele afspraak had ingeboekt. Maar het is de vermoeidheid die me het meest zorgen baart. Als ik thuis kom, dan kan ik nog koken, maar daarna is mijn vat af. En onze Luk is nu ook niet de meest behulpzame mens. Ge kent hem he? In de weekends ga ik naar de zee om bij ons Trien en mijn kleinzonen te zijn. Dan kan ik alles wel even van me afzetten. Maar die vermoeidheid en die spierpijn is toch niet normaal. Toen ik Lyme had, was dat ook zo. Daarom dat ik me ongerust maak. Ik heb op internet een getuigenis gelezen van iemand met Lyme die in een rolstoel is beland.  </a:t>
            </a:r>
          </a:p>
          <a:p>
            <a:pPr marL="363538" lvl="0" indent="-363538" fontAlgn="auto">
              <a:spcBef>
                <a:spcPts val="600"/>
              </a:spcBef>
              <a:spcAft>
                <a:spcPts val="600"/>
              </a:spcAft>
              <a:buClr>
                <a:schemeClr val="accent6">
                  <a:lumMod val="75000"/>
                </a:schemeClr>
              </a:buClr>
              <a:buFont typeface="Wingdings" panose="05000000000000000000" pitchFamily="2" charset="2"/>
              <a:buChar char="Ø"/>
            </a:pPr>
            <a:endParaRPr lang="nl-BE" sz="2400" dirty="0">
              <a:solidFill>
                <a:schemeClr val="accent6">
                  <a:lumMod val="75000"/>
                </a:schemeClr>
              </a:solidFill>
            </a:endParaRPr>
          </a:p>
          <a:p>
            <a:pPr marL="363538" lvl="0" indent="-363538" fontAlgn="auto">
              <a:spcBef>
                <a:spcPts val="600"/>
              </a:spcBef>
              <a:spcAft>
                <a:spcPts val="600"/>
              </a:spcAft>
              <a:buClr>
                <a:schemeClr val="accent6">
                  <a:lumMod val="75000"/>
                </a:schemeClr>
              </a:buClr>
              <a:buFont typeface="Wingdings" panose="05000000000000000000" pitchFamily="2" charset="2"/>
              <a:buChar char="Ø"/>
            </a:pPr>
            <a:endParaRPr lang="nl-BE" sz="2400" dirty="0">
              <a:solidFill>
                <a:schemeClr val="accent6">
                  <a:lumMod val="75000"/>
                </a:schemeClr>
              </a:solidFill>
            </a:endParaRPr>
          </a:p>
          <a:p>
            <a:pPr marL="363538" lvl="0" indent="-363538" fontAlgn="auto">
              <a:spcBef>
                <a:spcPts val="600"/>
              </a:spcBef>
              <a:spcAft>
                <a:spcPts val="600"/>
              </a:spcAft>
              <a:buClr>
                <a:schemeClr val="accent6">
                  <a:lumMod val="75000"/>
                </a:schemeClr>
              </a:buClr>
              <a:buFont typeface="Wingdings" panose="05000000000000000000" pitchFamily="2" charset="2"/>
              <a:buChar char="Ø"/>
            </a:pPr>
            <a:r>
              <a:rPr lang="nl-NL" sz="2400" dirty="0">
                <a:solidFill>
                  <a:schemeClr val="accent6">
                    <a:lumMod val="75000"/>
                  </a:schemeClr>
                </a:solidFill>
              </a:rPr>
              <a:t>Hoe schatten jullie de situatie van </a:t>
            </a:r>
            <a:r>
              <a:rPr lang="nl-NL" sz="2400" dirty="0" err="1">
                <a:solidFill>
                  <a:schemeClr val="accent6">
                    <a:lumMod val="75000"/>
                  </a:schemeClr>
                </a:solidFill>
              </a:rPr>
              <a:t>Manoëlle</a:t>
            </a:r>
            <a:r>
              <a:rPr lang="nl-NL" sz="2400" dirty="0">
                <a:solidFill>
                  <a:schemeClr val="accent6">
                    <a:lumMod val="75000"/>
                  </a:schemeClr>
                </a:solidFill>
              </a:rPr>
              <a:t> in?</a:t>
            </a:r>
            <a:endParaRPr lang="nl-BE" sz="2400" dirty="0">
              <a:solidFill>
                <a:schemeClr val="accent6">
                  <a:lumMod val="75000"/>
                </a:schemeClr>
              </a:solidFill>
            </a:endParaRPr>
          </a:p>
        </p:txBody>
      </p:sp>
    </p:spTree>
    <p:extLst>
      <p:ext uri="{BB962C8B-B14F-4D97-AF65-F5344CB8AC3E}">
        <p14:creationId xmlns:p14="http://schemas.microsoft.com/office/powerpoint/2010/main" val="24755823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xmlns="" id="{CC17E7EE-ADF0-4697-ABB4-74AD59234184}"/>
              </a:ext>
            </a:extLst>
          </p:cNvPr>
          <p:cNvSpPr>
            <a:spLocks noGrp="1"/>
          </p:cNvSpPr>
          <p:nvPr>
            <p:ph idx="1"/>
          </p:nvPr>
        </p:nvSpPr>
        <p:spPr>
          <a:xfrm>
            <a:off x="2363368" y="2276872"/>
            <a:ext cx="7968195" cy="3635693"/>
          </a:xfrm>
        </p:spPr>
        <p:txBody>
          <a:bodyPr>
            <a:noAutofit/>
          </a:bodyPr>
          <a:lstStyle/>
          <a:p>
            <a:pPr marL="0" indent="0">
              <a:buClr>
                <a:schemeClr val="accent3">
                  <a:lumMod val="75000"/>
                </a:schemeClr>
              </a:buClr>
              <a:buNone/>
            </a:pPr>
            <a:endParaRPr lang="nl-BE" sz="1800" i="1" dirty="0"/>
          </a:p>
          <a:p>
            <a:pPr>
              <a:buClr>
                <a:schemeClr val="accent4">
                  <a:lumMod val="75000"/>
                </a:schemeClr>
              </a:buClr>
            </a:pPr>
            <a:r>
              <a:rPr lang="nl-BE" sz="1800" i="1" dirty="0"/>
              <a:t>Ik schaam me dood. Mensen zullen me zwak vinden. Waarom overkomt mij dit in godsnaam?!? Zouden de klachten toch geen medische oorzaak hebben? Gaat dit wel beter worden?</a:t>
            </a:r>
          </a:p>
        </p:txBody>
      </p:sp>
      <p:sp>
        <p:nvSpPr>
          <p:cNvPr id="6" name="Pijl: links/rechts 5">
            <a:extLst>
              <a:ext uri="{FF2B5EF4-FFF2-40B4-BE49-F238E27FC236}">
                <a16:creationId xmlns:a16="http://schemas.microsoft.com/office/drawing/2014/main" xmlns="" id="{78D85CC3-AD78-4FE3-88F6-69CA3188F045}"/>
              </a:ext>
            </a:extLst>
          </p:cNvPr>
          <p:cNvSpPr/>
          <p:nvPr/>
        </p:nvSpPr>
        <p:spPr>
          <a:xfrm rot="5400000">
            <a:off x="-965407" y="3580691"/>
            <a:ext cx="5660032" cy="447982"/>
          </a:xfrm>
          <a:prstGeom prst="leftRightArrow">
            <a:avLst>
              <a:gd name="adj1" fmla="val 16330"/>
              <a:gd name="adj2" fmla="val 57215"/>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kstvak 6">
            <a:extLst>
              <a:ext uri="{FF2B5EF4-FFF2-40B4-BE49-F238E27FC236}">
                <a16:creationId xmlns:a16="http://schemas.microsoft.com/office/drawing/2014/main" xmlns="" id="{21666DED-E648-49C4-83B1-697D1DF1D571}"/>
              </a:ext>
            </a:extLst>
          </p:cNvPr>
          <p:cNvSpPr txBox="1"/>
          <p:nvPr/>
        </p:nvSpPr>
        <p:spPr>
          <a:xfrm rot="16200000">
            <a:off x="1154174" y="1870304"/>
            <a:ext cx="1872208" cy="369332"/>
          </a:xfrm>
          <a:prstGeom prst="rect">
            <a:avLst/>
          </a:prstGeom>
          <a:noFill/>
        </p:spPr>
        <p:txBody>
          <a:bodyPr wrap="square" rtlCol="0">
            <a:spAutoFit/>
          </a:bodyPr>
          <a:lstStyle/>
          <a:p>
            <a:r>
              <a:rPr lang="nl-BE" dirty="0"/>
              <a:t>Pre-ziekteverlof</a:t>
            </a:r>
            <a:endParaRPr lang="en-GB" dirty="0"/>
          </a:p>
        </p:txBody>
      </p:sp>
      <p:sp>
        <p:nvSpPr>
          <p:cNvPr id="8" name="Tekstvak 7">
            <a:extLst>
              <a:ext uri="{FF2B5EF4-FFF2-40B4-BE49-F238E27FC236}">
                <a16:creationId xmlns:a16="http://schemas.microsoft.com/office/drawing/2014/main" xmlns="" id="{9858AB92-8F91-425F-9D81-D8B17C83E139}"/>
              </a:ext>
            </a:extLst>
          </p:cNvPr>
          <p:cNvSpPr txBox="1"/>
          <p:nvPr/>
        </p:nvSpPr>
        <p:spPr>
          <a:xfrm rot="16200000">
            <a:off x="1147756" y="5175146"/>
            <a:ext cx="1872208" cy="369332"/>
          </a:xfrm>
          <a:prstGeom prst="rect">
            <a:avLst/>
          </a:prstGeom>
          <a:noFill/>
        </p:spPr>
        <p:txBody>
          <a:bodyPr wrap="square" rtlCol="0">
            <a:spAutoFit/>
          </a:bodyPr>
          <a:lstStyle/>
          <a:p>
            <a:r>
              <a:rPr lang="nl-BE" dirty="0"/>
              <a:t>Re-integratie</a:t>
            </a:r>
            <a:endParaRPr lang="en-GB" dirty="0"/>
          </a:p>
        </p:txBody>
      </p:sp>
      <p:sp>
        <p:nvSpPr>
          <p:cNvPr id="9" name="Tekstvak 8">
            <a:extLst>
              <a:ext uri="{FF2B5EF4-FFF2-40B4-BE49-F238E27FC236}">
                <a16:creationId xmlns:a16="http://schemas.microsoft.com/office/drawing/2014/main" xmlns="" id="{0AC453C8-66CB-42A9-BB29-694494568929}"/>
              </a:ext>
            </a:extLst>
          </p:cNvPr>
          <p:cNvSpPr txBox="1"/>
          <p:nvPr/>
        </p:nvSpPr>
        <p:spPr>
          <a:xfrm rot="16200000">
            <a:off x="-206402" y="3620016"/>
            <a:ext cx="3677847" cy="369332"/>
          </a:xfrm>
          <a:prstGeom prst="rect">
            <a:avLst/>
          </a:prstGeom>
          <a:noFill/>
        </p:spPr>
        <p:txBody>
          <a:bodyPr wrap="square" rtlCol="0">
            <a:spAutoFit/>
          </a:bodyPr>
          <a:lstStyle/>
          <a:p>
            <a:r>
              <a:rPr lang="nl-BE" dirty="0"/>
              <a:t>Ziekteverlof / revalidatie</a:t>
            </a:r>
            <a:endParaRPr lang="en-GB" dirty="0"/>
          </a:p>
        </p:txBody>
      </p:sp>
    </p:spTree>
    <p:extLst>
      <p:ext uri="{BB962C8B-B14F-4D97-AF65-F5344CB8AC3E}">
        <p14:creationId xmlns:p14="http://schemas.microsoft.com/office/powerpoint/2010/main" val="31701262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xmlns="" id="{CC17E7EE-ADF0-4697-ABB4-74AD59234184}"/>
              </a:ext>
            </a:extLst>
          </p:cNvPr>
          <p:cNvSpPr>
            <a:spLocks noGrp="1"/>
          </p:cNvSpPr>
          <p:nvPr>
            <p:ph idx="1"/>
          </p:nvPr>
        </p:nvSpPr>
        <p:spPr>
          <a:xfrm>
            <a:off x="2363368" y="1118867"/>
            <a:ext cx="7968195" cy="4793698"/>
          </a:xfrm>
        </p:spPr>
        <p:txBody>
          <a:bodyPr>
            <a:noAutofit/>
          </a:bodyPr>
          <a:lstStyle/>
          <a:p>
            <a:pPr marL="0" indent="0">
              <a:buClr>
                <a:schemeClr val="accent3">
                  <a:lumMod val="75000"/>
                </a:schemeClr>
              </a:buClr>
              <a:buNone/>
            </a:pPr>
            <a:endParaRPr lang="nl-BE" sz="1800" i="1" dirty="0"/>
          </a:p>
        </p:txBody>
      </p:sp>
      <p:sp>
        <p:nvSpPr>
          <p:cNvPr id="6" name="Pijl: links/rechts 5">
            <a:extLst>
              <a:ext uri="{FF2B5EF4-FFF2-40B4-BE49-F238E27FC236}">
                <a16:creationId xmlns:a16="http://schemas.microsoft.com/office/drawing/2014/main" xmlns="" id="{78D85CC3-AD78-4FE3-88F6-69CA3188F045}"/>
              </a:ext>
            </a:extLst>
          </p:cNvPr>
          <p:cNvSpPr/>
          <p:nvPr/>
        </p:nvSpPr>
        <p:spPr>
          <a:xfrm rot="5400000">
            <a:off x="-965726" y="3399329"/>
            <a:ext cx="5660032" cy="447982"/>
          </a:xfrm>
          <a:prstGeom prst="leftRightArrow">
            <a:avLst>
              <a:gd name="adj1" fmla="val 16330"/>
              <a:gd name="adj2" fmla="val 57215"/>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kstvak 6">
            <a:extLst>
              <a:ext uri="{FF2B5EF4-FFF2-40B4-BE49-F238E27FC236}">
                <a16:creationId xmlns:a16="http://schemas.microsoft.com/office/drawing/2014/main" xmlns="" id="{21666DED-E648-49C4-83B1-697D1DF1D571}"/>
              </a:ext>
            </a:extLst>
          </p:cNvPr>
          <p:cNvSpPr txBox="1"/>
          <p:nvPr/>
        </p:nvSpPr>
        <p:spPr>
          <a:xfrm rot="16200000">
            <a:off x="1154174" y="1888586"/>
            <a:ext cx="1872208" cy="369332"/>
          </a:xfrm>
          <a:prstGeom prst="rect">
            <a:avLst/>
          </a:prstGeom>
          <a:noFill/>
        </p:spPr>
        <p:txBody>
          <a:bodyPr wrap="square" rtlCol="0">
            <a:spAutoFit/>
          </a:bodyPr>
          <a:lstStyle/>
          <a:p>
            <a:r>
              <a:rPr lang="nl-BE" dirty="0"/>
              <a:t>Pre-ziekteverlof</a:t>
            </a:r>
            <a:endParaRPr lang="en-GB" dirty="0"/>
          </a:p>
        </p:txBody>
      </p:sp>
      <p:sp>
        <p:nvSpPr>
          <p:cNvPr id="8" name="Tekstvak 7">
            <a:extLst>
              <a:ext uri="{FF2B5EF4-FFF2-40B4-BE49-F238E27FC236}">
                <a16:creationId xmlns:a16="http://schemas.microsoft.com/office/drawing/2014/main" xmlns="" id="{9858AB92-8F91-425F-9D81-D8B17C83E139}"/>
              </a:ext>
            </a:extLst>
          </p:cNvPr>
          <p:cNvSpPr txBox="1"/>
          <p:nvPr/>
        </p:nvSpPr>
        <p:spPr>
          <a:xfrm rot="16200000">
            <a:off x="1147756" y="5175146"/>
            <a:ext cx="1872208" cy="369332"/>
          </a:xfrm>
          <a:prstGeom prst="rect">
            <a:avLst/>
          </a:prstGeom>
          <a:noFill/>
        </p:spPr>
        <p:txBody>
          <a:bodyPr wrap="square" rtlCol="0">
            <a:spAutoFit/>
          </a:bodyPr>
          <a:lstStyle/>
          <a:p>
            <a:r>
              <a:rPr lang="nl-BE" dirty="0"/>
              <a:t>Re-integratie</a:t>
            </a:r>
            <a:endParaRPr lang="en-GB" dirty="0"/>
          </a:p>
        </p:txBody>
      </p:sp>
      <p:sp>
        <p:nvSpPr>
          <p:cNvPr id="9" name="Tekstvak 8">
            <a:extLst>
              <a:ext uri="{FF2B5EF4-FFF2-40B4-BE49-F238E27FC236}">
                <a16:creationId xmlns:a16="http://schemas.microsoft.com/office/drawing/2014/main" xmlns="" id="{0AC453C8-66CB-42A9-BB29-694494568929}"/>
              </a:ext>
            </a:extLst>
          </p:cNvPr>
          <p:cNvSpPr txBox="1"/>
          <p:nvPr/>
        </p:nvSpPr>
        <p:spPr>
          <a:xfrm rot="16200000">
            <a:off x="-206402" y="3638298"/>
            <a:ext cx="3677847" cy="369332"/>
          </a:xfrm>
          <a:prstGeom prst="rect">
            <a:avLst/>
          </a:prstGeom>
          <a:noFill/>
        </p:spPr>
        <p:txBody>
          <a:bodyPr wrap="square" rtlCol="0">
            <a:spAutoFit/>
          </a:bodyPr>
          <a:lstStyle/>
          <a:p>
            <a:r>
              <a:rPr lang="nl-BE" dirty="0"/>
              <a:t>Ziekteverlof / revalidatie</a:t>
            </a:r>
            <a:endParaRPr lang="en-GB" dirty="0"/>
          </a:p>
        </p:txBody>
      </p:sp>
      <p:sp>
        <p:nvSpPr>
          <p:cNvPr id="10" name="Tekstvak 9">
            <a:extLst>
              <a:ext uri="{FF2B5EF4-FFF2-40B4-BE49-F238E27FC236}">
                <a16:creationId xmlns:a16="http://schemas.microsoft.com/office/drawing/2014/main" xmlns="" id="{D3B09A5C-44C5-4EE7-9223-48F9117F30C6}"/>
              </a:ext>
            </a:extLst>
          </p:cNvPr>
          <p:cNvSpPr txBox="1"/>
          <p:nvPr/>
        </p:nvSpPr>
        <p:spPr>
          <a:xfrm>
            <a:off x="2369785" y="1798362"/>
            <a:ext cx="7916605" cy="646331"/>
          </a:xfrm>
          <a:prstGeom prst="rect">
            <a:avLst/>
          </a:prstGeom>
          <a:noFill/>
          <a:ln w="12700">
            <a:solidFill>
              <a:schemeClr val="tx2"/>
            </a:solidFill>
          </a:ln>
        </p:spPr>
        <p:txBody>
          <a:bodyPr wrap="square" rtlCol="0" anchor="ctr" anchorCtr="0">
            <a:spAutoFit/>
          </a:bodyPr>
          <a:lstStyle>
            <a:defPPr>
              <a:defRPr lang="nl-BE"/>
            </a:defPPr>
            <a:lvl1pPr>
              <a:defRPr sz="3600"/>
            </a:lvl1pPr>
          </a:lstStyle>
          <a:p>
            <a:r>
              <a:rPr lang="nl-BE" dirty="0"/>
              <a:t>Arbeidsongeschiktheid?</a:t>
            </a:r>
            <a:endParaRPr lang="en-GB" dirty="0"/>
          </a:p>
        </p:txBody>
      </p:sp>
      <p:sp>
        <p:nvSpPr>
          <p:cNvPr id="11" name="Tekstvak 10">
            <a:extLst>
              <a:ext uri="{FF2B5EF4-FFF2-40B4-BE49-F238E27FC236}">
                <a16:creationId xmlns:a16="http://schemas.microsoft.com/office/drawing/2014/main" xmlns="" id="{932B1AD3-C049-430A-8189-D59F7227E98E}"/>
              </a:ext>
            </a:extLst>
          </p:cNvPr>
          <p:cNvSpPr txBox="1"/>
          <p:nvPr/>
        </p:nvSpPr>
        <p:spPr>
          <a:xfrm>
            <a:off x="2369785" y="1118867"/>
            <a:ext cx="7916605" cy="646331"/>
          </a:xfrm>
          <a:prstGeom prst="rect">
            <a:avLst/>
          </a:prstGeom>
          <a:noFill/>
          <a:ln w="12700">
            <a:solidFill>
              <a:schemeClr val="tx2"/>
            </a:solidFill>
          </a:ln>
        </p:spPr>
        <p:txBody>
          <a:bodyPr wrap="square" rtlCol="0" anchor="ctr" anchorCtr="0">
            <a:spAutoFit/>
          </a:bodyPr>
          <a:lstStyle/>
          <a:p>
            <a:r>
              <a:rPr lang="nl-BE" sz="3600" dirty="0"/>
              <a:t>Diagnosestelling</a:t>
            </a:r>
            <a:endParaRPr lang="en-GB" sz="3600" dirty="0"/>
          </a:p>
        </p:txBody>
      </p:sp>
      <p:sp>
        <p:nvSpPr>
          <p:cNvPr id="12" name="Tekstvak 11">
            <a:extLst>
              <a:ext uri="{FF2B5EF4-FFF2-40B4-BE49-F238E27FC236}">
                <a16:creationId xmlns:a16="http://schemas.microsoft.com/office/drawing/2014/main" xmlns="" id="{D0E1E869-3CEA-40BF-B08E-586E21E2B0F8}"/>
              </a:ext>
            </a:extLst>
          </p:cNvPr>
          <p:cNvSpPr txBox="1"/>
          <p:nvPr/>
        </p:nvSpPr>
        <p:spPr>
          <a:xfrm>
            <a:off x="2369785" y="2477857"/>
            <a:ext cx="7916605" cy="646331"/>
          </a:xfrm>
          <a:prstGeom prst="rect">
            <a:avLst/>
          </a:prstGeom>
          <a:noFill/>
          <a:ln>
            <a:solidFill>
              <a:schemeClr val="tx2"/>
            </a:solidFill>
          </a:ln>
        </p:spPr>
        <p:txBody>
          <a:bodyPr wrap="square" rtlCol="0" anchor="ctr" anchorCtr="0">
            <a:spAutoFit/>
          </a:bodyPr>
          <a:lstStyle/>
          <a:p>
            <a:r>
              <a:rPr lang="nl-BE" sz="3600" dirty="0"/>
              <a:t>Doorverwijzing &amp; samenwerking</a:t>
            </a:r>
            <a:endParaRPr lang="en-GB" sz="3600" dirty="0"/>
          </a:p>
        </p:txBody>
      </p:sp>
      <p:sp>
        <p:nvSpPr>
          <p:cNvPr id="15" name="Tekstvak 14">
            <a:extLst>
              <a:ext uri="{FF2B5EF4-FFF2-40B4-BE49-F238E27FC236}">
                <a16:creationId xmlns:a16="http://schemas.microsoft.com/office/drawing/2014/main" xmlns="" id="{363442EE-5078-4E20-AA20-8CA5466866EE}"/>
              </a:ext>
            </a:extLst>
          </p:cNvPr>
          <p:cNvSpPr txBox="1"/>
          <p:nvPr/>
        </p:nvSpPr>
        <p:spPr>
          <a:xfrm>
            <a:off x="2359008" y="3192551"/>
            <a:ext cx="7916605" cy="646331"/>
          </a:xfrm>
          <a:prstGeom prst="rect">
            <a:avLst/>
          </a:prstGeom>
          <a:solidFill>
            <a:schemeClr val="accent5">
              <a:lumMod val="40000"/>
              <a:lumOff val="60000"/>
            </a:schemeClr>
          </a:solidFill>
        </p:spPr>
        <p:txBody>
          <a:bodyPr wrap="square" rtlCol="0" anchor="ctr" anchorCtr="0">
            <a:spAutoFit/>
          </a:bodyPr>
          <a:lstStyle/>
          <a:p>
            <a:r>
              <a:rPr lang="nl-BE" sz="3600" dirty="0"/>
              <a:t>Angst en boosheid (acceptatie)</a:t>
            </a:r>
            <a:endParaRPr lang="en-GB" sz="3600" dirty="0"/>
          </a:p>
        </p:txBody>
      </p:sp>
    </p:spTree>
    <p:extLst>
      <p:ext uri="{BB962C8B-B14F-4D97-AF65-F5344CB8AC3E}">
        <p14:creationId xmlns:p14="http://schemas.microsoft.com/office/powerpoint/2010/main" val="16494614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xmlns="" id="{0D36B806-E8D2-4032-8EB7-9027D0E5C972}"/>
              </a:ext>
            </a:extLst>
          </p:cNvPr>
          <p:cNvSpPr>
            <a:spLocks noGrp="1"/>
          </p:cNvSpPr>
          <p:nvPr>
            <p:ph idx="1"/>
          </p:nvPr>
        </p:nvSpPr>
        <p:spPr>
          <a:xfrm>
            <a:off x="2477600" y="904301"/>
            <a:ext cx="8820472" cy="5865514"/>
          </a:xfrm>
        </p:spPr>
        <p:txBody>
          <a:bodyPr>
            <a:normAutofit/>
          </a:bodyPr>
          <a:lstStyle/>
          <a:p>
            <a:endParaRPr lang="nl-BE" dirty="0"/>
          </a:p>
          <a:p>
            <a:pPr>
              <a:buClr>
                <a:schemeClr val="tx2"/>
              </a:buClr>
            </a:pPr>
            <a:r>
              <a:rPr lang="en-GB" dirty="0"/>
              <a:t>De </a:t>
            </a:r>
            <a:r>
              <a:rPr lang="en-GB" dirty="0" err="1"/>
              <a:t>batterij</a:t>
            </a:r>
            <a:r>
              <a:rPr lang="en-GB" dirty="0"/>
              <a:t> is plat </a:t>
            </a:r>
            <a:r>
              <a:rPr lang="en-GB" dirty="0" err="1"/>
              <a:t>en</a:t>
            </a:r>
            <a:r>
              <a:rPr lang="en-GB" dirty="0"/>
              <a:t> je </a:t>
            </a:r>
            <a:r>
              <a:rPr lang="en-GB" dirty="0" err="1"/>
              <a:t>wenst</a:t>
            </a:r>
            <a:r>
              <a:rPr lang="en-GB" dirty="0"/>
              <a:t> </a:t>
            </a:r>
            <a:r>
              <a:rPr lang="en-GB" dirty="0" err="1"/>
              <a:t>deze</a:t>
            </a:r>
            <a:r>
              <a:rPr lang="en-GB" dirty="0"/>
              <a:t> </a:t>
            </a:r>
            <a:r>
              <a:rPr lang="en-GB" dirty="0" err="1"/>
              <a:t>terug</a:t>
            </a:r>
            <a:r>
              <a:rPr lang="en-GB" dirty="0"/>
              <a:t> op </a:t>
            </a:r>
            <a:r>
              <a:rPr lang="en-GB" dirty="0" err="1"/>
              <a:t>te</a:t>
            </a:r>
            <a:r>
              <a:rPr lang="en-GB" dirty="0"/>
              <a:t> laden door “</a:t>
            </a:r>
            <a:r>
              <a:rPr lang="en-GB" dirty="0" err="1"/>
              <a:t>lastige</a:t>
            </a:r>
            <a:r>
              <a:rPr lang="en-GB" dirty="0"/>
              <a:t> </a:t>
            </a:r>
            <a:r>
              <a:rPr lang="en-GB" dirty="0" err="1"/>
              <a:t>dingen</a:t>
            </a:r>
            <a:r>
              <a:rPr lang="en-GB" dirty="0"/>
              <a:t>” </a:t>
            </a:r>
            <a:r>
              <a:rPr lang="en-GB" dirty="0" err="1"/>
              <a:t>tijdelijk</a:t>
            </a:r>
            <a:r>
              <a:rPr lang="en-GB" dirty="0"/>
              <a:t> </a:t>
            </a:r>
            <a:r>
              <a:rPr lang="en-GB" dirty="0" err="1"/>
              <a:t>te</a:t>
            </a:r>
            <a:r>
              <a:rPr lang="en-GB" dirty="0"/>
              <a:t> </a:t>
            </a:r>
            <a:r>
              <a:rPr lang="en-GB" dirty="0" err="1"/>
              <a:t>laten</a:t>
            </a:r>
            <a:r>
              <a:rPr lang="en-GB" dirty="0"/>
              <a:t> </a:t>
            </a:r>
            <a:r>
              <a:rPr lang="en-GB" dirty="0" err="1"/>
              <a:t>wegvallen</a:t>
            </a:r>
            <a:r>
              <a:rPr lang="en-GB" dirty="0"/>
              <a:t>… A.O.</a:t>
            </a:r>
          </a:p>
          <a:p>
            <a:pPr>
              <a:buClr>
                <a:schemeClr val="accent3">
                  <a:lumMod val="75000"/>
                </a:schemeClr>
              </a:buClr>
            </a:pPr>
            <a:endParaRPr lang="en-GB" dirty="0"/>
          </a:p>
          <a:p>
            <a:pPr>
              <a:buClr>
                <a:schemeClr val="accent3">
                  <a:lumMod val="75000"/>
                </a:schemeClr>
              </a:buClr>
            </a:pPr>
            <a:endParaRPr lang="en-GB" dirty="0"/>
          </a:p>
          <a:p>
            <a:pPr>
              <a:buClr>
                <a:schemeClr val="accent3">
                  <a:lumMod val="75000"/>
                </a:schemeClr>
              </a:buClr>
            </a:pPr>
            <a:endParaRPr lang="en-GB" dirty="0"/>
          </a:p>
          <a:p>
            <a:pPr>
              <a:buClr>
                <a:schemeClr val="accent3">
                  <a:lumMod val="75000"/>
                </a:schemeClr>
              </a:buClr>
            </a:pPr>
            <a:endParaRPr lang="en-GB" dirty="0"/>
          </a:p>
          <a:p>
            <a:pPr>
              <a:buClr>
                <a:schemeClr val="tx2"/>
              </a:buClr>
            </a:pPr>
            <a:r>
              <a:rPr lang="en-GB" dirty="0"/>
              <a:t>Maar </a:t>
            </a:r>
            <a:r>
              <a:rPr lang="en-GB" dirty="0" err="1"/>
              <a:t>doordat</a:t>
            </a:r>
            <a:r>
              <a:rPr lang="en-GB" dirty="0"/>
              <a:t> </a:t>
            </a:r>
            <a:r>
              <a:rPr lang="en-GB" dirty="0" err="1"/>
              <a:t>een</a:t>
            </a:r>
            <a:r>
              <a:rPr lang="en-GB" dirty="0"/>
              <a:t> </a:t>
            </a:r>
            <a:r>
              <a:rPr lang="en-GB" dirty="0" err="1"/>
              <a:t>aantal</a:t>
            </a:r>
            <a:r>
              <a:rPr lang="en-GB" dirty="0"/>
              <a:t> </a:t>
            </a:r>
            <a:r>
              <a:rPr lang="en-GB" dirty="0" err="1"/>
              <a:t>zaken</a:t>
            </a:r>
            <a:r>
              <a:rPr lang="en-GB" dirty="0"/>
              <a:t> </a:t>
            </a:r>
            <a:r>
              <a:rPr lang="en-GB" dirty="0" err="1"/>
              <a:t>wegvallen</a:t>
            </a:r>
            <a:r>
              <a:rPr lang="en-GB" dirty="0"/>
              <a:t> is </a:t>
            </a:r>
            <a:r>
              <a:rPr lang="en-GB" dirty="0" err="1"/>
              <a:t>er</a:t>
            </a:r>
            <a:r>
              <a:rPr lang="en-GB" dirty="0"/>
              <a:t> </a:t>
            </a:r>
            <a:r>
              <a:rPr lang="en-GB" dirty="0" err="1"/>
              <a:t>tijd</a:t>
            </a:r>
            <a:r>
              <a:rPr lang="en-GB" dirty="0"/>
              <a:t> om </a:t>
            </a:r>
            <a:r>
              <a:rPr lang="en-GB" dirty="0" err="1"/>
              <a:t>na</a:t>
            </a:r>
            <a:r>
              <a:rPr lang="en-GB" dirty="0"/>
              <a:t> </a:t>
            </a:r>
            <a:r>
              <a:rPr lang="en-GB" dirty="0" err="1"/>
              <a:t>te</a:t>
            </a:r>
            <a:r>
              <a:rPr lang="en-GB" dirty="0"/>
              <a:t> </a:t>
            </a:r>
            <a:r>
              <a:rPr lang="en-GB" dirty="0" err="1"/>
              <a:t>denken</a:t>
            </a:r>
            <a:r>
              <a:rPr lang="en-GB" dirty="0"/>
              <a:t> over de </a:t>
            </a:r>
            <a:r>
              <a:rPr lang="en-GB" dirty="0" err="1"/>
              <a:t>klachten</a:t>
            </a:r>
            <a:r>
              <a:rPr lang="en-GB" dirty="0"/>
              <a:t> </a:t>
            </a:r>
            <a:r>
              <a:rPr lang="en-GB" dirty="0">
                <a:sym typeface="Wingdings" panose="05000000000000000000" pitchFamily="2" charset="2"/>
              </a:rPr>
              <a:t></a:t>
            </a:r>
            <a:r>
              <a:rPr lang="en-GB" dirty="0"/>
              <a:t> </a:t>
            </a:r>
            <a:r>
              <a:rPr lang="en-GB" dirty="0" err="1"/>
              <a:t>boosheid</a:t>
            </a:r>
            <a:r>
              <a:rPr lang="en-GB" dirty="0"/>
              <a:t> </a:t>
            </a:r>
            <a:r>
              <a:rPr lang="en-GB" dirty="0" err="1"/>
              <a:t>en</a:t>
            </a:r>
            <a:r>
              <a:rPr lang="en-GB" dirty="0"/>
              <a:t> angst</a:t>
            </a:r>
          </a:p>
          <a:p>
            <a:pPr>
              <a:buClr>
                <a:schemeClr val="tx2"/>
              </a:buClr>
            </a:pPr>
            <a:r>
              <a:rPr lang="en-GB" dirty="0" err="1"/>
              <a:t>Dweilen</a:t>
            </a:r>
            <a:r>
              <a:rPr lang="en-GB" dirty="0"/>
              <a:t> met de </a:t>
            </a:r>
            <a:r>
              <a:rPr lang="en-GB" dirty="0" err="1"/>
              <a:t>kraan</a:t>
            </a:r>
            <a:r>
              <a:rPr lang="en-GB" dirty="0"/>
              <a:t> open…</a:t>
            </a:r>
          </a:p>
        </p:txBody>
      </p:sp>
      <p:pic>
        <p:nvPicPr>
          <p:cNvPr id="3" name="Picture 5">
            <a:extLst>
              <a:ext uri="{FF2B5EF4-FFF2-40B4-BE49-F238E27FC236}">
                <a16:creationId xmlns:a16="http://schemas.microsoft.com/office/drawing/2014/main" xmlns="" id="{56980470-DB52-4012-B783-2B22F1994773}"/>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053" y="1359669"/>
            <a:ext cx="2160239" cy="12309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Vermenigvuldigingsteken 3">
            <a:extLst>
              <a:ext uri="{FF2B5EF4-FFF2-40B4-BE49-F238E27FC236}">
                <a16:creationId xmlns:a16="http://schemas.microsoft.com/office/drawing/2014/main" xmlns="" id="{B62332DC-F66F-4795-83AB-4C37D0D81ED3}"/>
              </a:ext>
            </a:extLst>
          </p:cNvPr>
          <p:cNvSpPr/>
          <p:nvPr/>
        </p:nvSpPr>
        <p:spPr>
          <a:xfrm>
            <a:off x="209120" y="2009520"/>
            <a:ext cx="360040" cy="216024"/>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Vermenigvuldigingsteken 4">
            <a:extLst>
              <a:ext uri="{FF2B5EF4-FFF2-40B4-BE49-F238E27FC236}">
                <a16:creationId xmlns:a16="http://schemas.microsoft.com/office/drawing/2014/main" xmlns="" id="{52C2E51E-3C61-4F07-957D-79960D219EC4}"/>
              </a:ext>
            </a:extLst>
          </p:cNvPr>
          <p:cNvSpPr/>
          <p:nvPr/>
        </p:nvSpPr>
        <p:spPr>
          <a:xfrm>
            <a:off x="230019" y="2282873"/>
            <a:ext cx="360040" cy="216024"/>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Vermenigvuldigingsteken 5">
            <a:extLst>
              <a:ext uri="{FF2B5EF4-FFF2-40B4-BE49-F238E27FC236}">
                <a16:creationId xmlns:a16="http://schemas.microsoft.com/office/drawing/2014/main" xmlns="" id="{77AF5AE4-DA52-400E-983B-550FF4A86B29}"/>
              </a:ext>
            </a:extLst>
          </p:cNvPr>
          <p:cNvSpPr/>
          <p:nvPr/>
        </p:nvSpPr>
        <p:spPr>
          <a:xfrm>
            <a:off x="230019" y="1533602"/>
            <a:ext cx="360040" cy="216024"/>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5">
            <a:extLst>
              <a:ext uri="{FF2B5EF4-FFF2-40B4-BE49-F238E27FC236}">
                <a16:creationId xmlns:a16="http://schemas.microsoft.com/office/drawing/2014/main" xmlns="" id="{13A21BF5-AB98-4C6B-B36E-9BFC342B2652}"/>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9998" y="2367948"/>
            <a:ext cx="2160239" cy="12309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Vermenigvuldigingsteken 7">
            <a:extLst>
              <a:ext uri="{FF2B5EF4-FFF2-40B4-BE49-F238E27FC236}">
                <a16:creationId xmlns:a16="http://schemas.microsoft.com/office/drawing/2014/main" xmlns="" id="{04269561-6CDA-48BB-8638-8DC4FB3518F2}"/>
              </a:ext>
            </a:extLst>
          </p:cNvPr>
          <p:cNvSpPr/>
          <p:nvPr/>
        </p:nvSpPr>
        <p:spPr>
          <a:xfrm>
            <a:off x="5015880" y="2947718"/>
            <a:ext cx="360040" cy="216024"/>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Vermenigvuldigingsteken 8">
            <a:extLst>
              <a:ext uri="{FF2B5EF4-FFF2-40B4-BE49-F238E27FC236}">
                <a16:creationId xmlns:a16="http://schemas.microsoft.com/office/drawing/2014/main" xmlns="" id="{87C60A52-16AA-4EA4-8F51-AD339258B823}"/>
              </a:ext>
            </a:extLst>
          </p:cNvPr>
          <p:cNvSpPr/>
          <p:nvPr/>
        </p:nvSpPr>
        <p:spPr>
          <a:xfrm>
            <a:off x="5103213" y="3160929"/>
            <a:ext cx="360040" cy="216024"/>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Vermenigvuldigingsteken 9">
            <a:extLst>
              <a:ext uri="{FF2B5EF4-FFF2-40B4-BE49-F238E27FC236}">
                <a16:creationId xmlns:a16="http://schemas.microsoft.com/office/drawing/2014/main" xmlns="" id="{1CB4E6AD-DF3E-4121-A4F8-83DD5389C7D8}"/>
              </a:ext>
            </a:extLst>
          </p:cNvPr>
          <p:cNvSpPr/>
          <p:nvPr/>
        </p:nvSpPr>
        <p:spPr>
          <a:xfrm>
            <a:off x="5069997" y="2482606"/>
            <a:ext cx="360040" cy="216024"/>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Pijl: omlaag 10">
            <a:extLst>
              <a:ext uri="{FF2B5EF4-FFF2-40B4-BE49-F238E27FC236}">
                <a16:creationId xmlns:a16="http://schemas.microsoft.com/office/drawing/2014/main" xmlns="" id="{BA87A000-914E-4325-A9DD-65A5E64A11F2}"/>
              </a:ext>
            </a:extLst>
          </p:cNvPr>
          <p:cNvSpPr/>
          <p:nvPr/>
        </p:nvSpPr>
        <p:spPr>
          <a:xfrm>
            <a:off x="5972882" y="3621034"/>
            <a:ext cx="288032" cy="432048"/>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kstvak 11">
            <a:extLst>
              <a:ext uri="{FF2B5EF4-FFF2-40B4-BE49-F238E27FC236}">
                <a16:creationId xmlns:a16="http://schemas.microsoft.com/office/drawing/2014/main" xmlns="" id="{E9D0B4B8-44C6-4FA5-8AA3-83F2093130C7}"/>
              </a:ext>
            </a:extLst>
          </p:cNvPr>
          <p:cNvSpPr txBox="1"/>
          <p:nvPr/>
        </p:nvSpPr>
        <p:spPr>
          <a:xfrm>
            <a:off x="4872965" y="4085197"/>
            <a:ext cx="3095243" cy="646331"/>
          </a:xfrm>
          <a:prstGeom prst="rect">
            <a:avLst/>
          </a:prstGeom>
          <a:noFill/>
        </p:spPr>
        <p:txBody>
          <a:bodyPr wrap="square" rtlCol="0">
            <a:spAutoFit/>
          </a:bodyPr>
          <a:lstStyle/>
          <a:p>
            <a:r>
              <a:rPr lang="nl-BE" b="1" dirty="0">
                <a:solidFill>
                  <a:schemeClr val="tx2"/>
                </a:solidFill>
              </a:rPr>
              <a:t>Klachten (fysiek, emotioneel, cognitief…)</a:t>
            </a:r>
            <a:endParaRPr lang="en-GB" b="1" dirty="0">
              <a:solidFill>
                <a:schemeClr val="tx2"/>
              </a:solidFill>
            </a:endParaRPr>
          </a:p>
        </p:txBody>
      </p:sp>
      <p:sp>
        <p:nvSpPr>
          <p:cNvPr id="13" name="Pijl: gebogen 12">
            <a:extLst>
              <a:ext uri="{FF2B5EF4-FFF2-40B4-BE49-F238E27FC236}">
                <a16:creationId xmlns:a16="http://schemas.microsoft.com/office/drawing/2014/main" xmlns="" id="{5A2A1924-E309-4D34-9CEC-63876C6BE165}"/>
              </a:ext>
            </a:extLst>
          </p:cNvPr>
          <p:cNvSpPr/>
          <p:nvPr/>
        </p:nvSpPr>
        <p:spPr>
          <a:xfrm rot="16200000">
            <a:off x="3944454" y="3333700"/>
            <a:ext cx="1152128" cy="672482"/>
          </a:xfrm>
          <a:prstGeom prst="ben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14" name="Pijl: links 13">
            <a:extLst>
              <a:ext uri="{FF2B5EF4-FFF2-40B4-BE49-F238E27FC236}">
                <a16:creationId xmlns:a16="http://schemas.microsoft.com/office/drawing/2014/main" xmlns="" id="{88A25E44-E81A-40BE-AE0D-EAD8D8B684D0}"/>
              </a:ext>
            </a:extLst>
          </p:cNvPr>
          <p:cNvSpPr/>
          <p:nvPr/>
        </p:nvSpPr>
        <p:spPr>
          <a:xfrm>
            <a:off x="3973087" y="2793626"/>
            <a:ext cx="848991" cy="200128"/>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kstvak 14">
            <a:extLst>
              <a:ext uri="{FF2B5EF4-FFF2-40B4-BE49-F238E27FC236}">
                <a16:creationId xmlns:a16="http://schemas.microsoft.com/office/drawing/2014/main" xmlns="" id="{23236FBF-4E72-43AA-B485-B9A9E2C4033B}"/>
              </a:ext>
            </a:extLst>
          </p:cNvPr>
          <p:cNvSpPr txBox="1"/>
          <p:nvPr/>
        </p:nvSpPr>
        <p:spPr>
          <a:xfrm>
            <a:off x="2477600" y="3297869"/>
            <a:ext cx="2160239" cy="646331"/>
          </a:xfrm>
          <a:prstGeom prst="rect">
            <a:avLst/>
          </a:prstGeom>
          <a:noFill/>
        </p:spPr>
        <p:txBody>
          <a:bodyPr wrap="square" rtlCol="0">
            <a:spAutoFit/>
          </a:bodyPr>
          <a:lstStyle/>
          <a:p>
            <a:pPr marL="285750" indent="-285750">
              <a:buFont typeface="Arial" panose="020B0604020202020204" pitchFamily="34" charset="0"/>
              <a:buChar char="•"/>
            </a:pPr>
            <a:r>
              <a:rPr lang="nl-BE" b="1" dirty="0">
                <a:solidFill>
                  <a:schemeClr val="tx2"/>
                </a:solidFill>
              </a:rPr>
              <a:t>ANGST</a:t>
            </a:r>
          </a:p>
          <a:p>
            <a:pPr marL="285750" indent="-285750">
              <a:buFont typeface="Arial" panose="020B0604020202020204" pitchFamily="34" charset="0"/>
              <a:buChar char="•"/>
            </a:pPr>
            <a:r>
              <a:rPr lang="nl-BE" b="1" dirty="0">
                <a:solidFill>
                  <a:schemeClr val="tx2"/>
                </a:solidFill>
              </a:rPr>
              <a:t>BOOSHEID</a:t>
            </a:r>
            <a:endParaRPr lang="en-GB" b="1" dirty="0">
              <a:solidFill>
                <a:schemeClr val="tx2"/>
              </a:solidFill>
            </a:endParaRPr>
          </a:p>
        </p:txBody>
      </p:sp>
    </p:spTree>
    <p:extLst>
      <p:ext uri="{BB962C8B-B14F-4D97-AF65-F5344CB8AC3E}">
        <p14:creationId xmlns:p14="http://schemas.microsoft.com/office/powerpoint/2010/main" val="3581386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p:bldP spid="13" grpId="0" animBg="1"/>
      <p:bldP spid="14" grpId="0" animBg="1"/>
      <p:bldP spid="1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xmlns="" id="{0D36B806-E8D2-4032-8EB7-9027D0E5C972}"/>
              </a:ext>
            </a:extLst>
          </p:cNvPr>
          <p:cNvSpPr>
            <a:spLocks noGrp="1"/>
          </p:cNvSpPr>
          <p:nvPr>
            <p:ph idx="1"/>
          </p:nvPr>
        </p:nvSpPr>
        <p:spPr>
          <a:xfrm>
            <a:off x="2477600" y="904301"/>
            <a:ext cx="8820472" cy="5865514"/>
          </a:xfrm>
        </p:spPr>
        <p:txBody>
          <a:bodyPr>
            <a:normAutofit/>
          </a:bodyPr>
          <a:lstStyle/>
          <a:p>
            <a:endParaRPr lang="nl-BE" dirty="0"/>
          </a:p>
          <a:p>
            <a:pPr>
              <a:buClr>
                <a:schemeClr val="tx2"/>
              </a:buClr>
            </a:pPr>
            <a:r>
              <a:rPr lang="en-GB" dirty="0"/>
              <a:t>De </a:t>
            </a:r>
            <a:r>
              <a:rPr lang="en-GB" dirty="0" err="1"/>
              <a:t>batterij</a:t>
            </a:r>
            <a:r>
              <a:rPr lang="en-GB" dirty="0"/>
              <a:t> is plat </a:t>
            </a:r>
            <a:r>
              <a:rPr lang="en-GB" dirty="0" err="1"/>
              <a:t>en</a:t>
            </a:r>
            <a:r>
              <a:rPr lang="en-GB" dirty="0"/>
              <a:t> je </a:t>
            </a:r>
            <a:r>
              <a:rPr lang="en-GB" dirty="0" err="1"/>
              <a:t>wenst</a:t>
            </a:r>
            <a:r>
              <a:rPr lang="en-GB" dirty="0"/>
              <a:t> </a:t>
            </a:r>
            <a:r>
              <a:rPr lang="en-GB" dirty="0" err="1"/>
              <a:t>deze</a:t>
            </a:r>
            <a:r>
              <a:rPr lang="en-GB" dirty="0"/>
              <a:t> </a:t>
            </a:r>
            <a:r>
              <a:rPr lang="en-GB" dirty="0" err="1"/>
              <a:t>terug</a:t>
            </a:r>
            <a:r>
              <a:rPr lang="en-GB" dirty="0"/>
              <a:t> op </a:t>
            </a:r>
            <a:r>
              <a:rPr lang="en-GB" dirty="0" err="1"/>
              <a:t>te</a:t>
            </a:r>
            <a:r>
              <a:rPr lang="en-GB" dirty="0"/>
              <a:t> laden door “</a:t>
            </a:r>
            <a:r>
              <a:rPr lang="en-GB" dirty="0" err="1"/>
              <a:t>lastige</a:t>
            </a:r>
            <a:r>
              <a:rPr lang="en-GB" dirty="0"/>
              <a:t> </a:t>
            </a:r>
            <a:r>
              <a:rPr lang="en-GB" dirty="0" err="1"/>
              <a:t>dingen</a:t>
            </a:r>
            <a:r>
              <a:rPr lang="en-GB" dirty="0"/>
              <a:t>” </a:t>
            </a:r>
            <a:r>
              <a:rPr lang="en-GB" dirty="0" err="1"/>
              <a:t>tijdelijk</a:t>
            </a:r>
            <a:r>
              <a:rPr lang="en-GB" dirty="0"/>
              <a:t> </a:t>
            </a:r>
            <a:r>
              <a:rPr lang="en-GB" dirty="0" err="1"/>
              <a:t>te</a:t>
            </a:r>
            <a:r>
              <a:rPr lang="en-GB" dirty="0"/>
              <a:t> </a:t>
            </a:r>
            <a:r>
              <a:rPr lang="en-GB" dirty="0" err="1"/>
              <a:t>laten</a:t>
            </a:r>
            <a:r>
              <a:rPr lang="en-GB" dirty="0"/>
              <a:t> </a:t>
            </a:r>
            <a:r>
              <a:rPr lang="en-GB" dirty="0" err="1"/>
              <a:t>wegvallen</a:t>
            </a:r>
            <a:r>
              <a:rPr lang="en-GB" dirty="0"/>
              <a:t>… A.O.</a:t>
            </a:r>
          </a:p>
          <a:p>
            <a:pPr>
              <a:buClr>
                <a:schemeClr val="accent3">
                  <a:lumMod val="75000"/>
                </a:schemeClr>
              </a:buClr>
            </a:pPr>
            <a:endParaRPr lang="en-GB" dirty="0"/>
          </a:p>
          <a:p>
            <a:pPr>
              <a:buClr>
                <a:schemeClr val="accent3">
                  <a:lumMod val="75000"/>
                </a:schemeClr>
              </a:buClr>
            </a:pPr>
            <a:endParaRPr lang="en-GB" dirty="0"/>
          </a:p>
          <a:p>
            <a:pPr>
              <a:buClr>
                <a:schemeClr val="accent3">
                  <a:lumMod val="75000"/>
                </a:schemeClr>
              </a:buClr>
            </a:pPr>
            <a:endParaRPr lang="en-GB" dirty="0"/>
          </a:p>
          <a:p>
            <a:pPr>
              <a:buClr>
                <a:schemeClr val="accent3">
                  <a:lumMod val="75000"/>
                </a:schemeClr>
              </a:buClr>
            </a:pPr>
            <a:endParaRPr lang="en-GB" dirty="0"/>
          </a:p>
          <a:p>
            <a:pPr>
              <a:buClr>
                <a:schemeClr val="tx2"/>
              </a:buClr>
            </a:pPr>
            <a:r>
              <a:rPr lang="en-GB" dirty="0"/>
              <a:t>Maar </a:t>
            </a:r>
            <a:r>
              <a:rPr lang="en-GB" dirty="0" err="1"/>
              <a:t>doordat</a:t>
            </a:r>
            <a:r>
              <a:rPr lang="en-GB" dirty="0"/>
              <a:t> </a:t>
            </a:r>
            <a:r>
              <a:rPr lang="en-GB" dirty="0" err="1"/>
              <a:t>een</a:t>
            </a:r>
            <a:r>
              <a:rPr lang="en-GB" dirty="0"/>
              <a:t> </a:t>
            </a:r>
            <a:r>
              <a:rPr lang="en-GB" dirty="0" err="1"/>
              <a:t>aantal</a:t>
            </a:r>
            <a:r>
              <a:rPr lang="en-GB" dirty="0"/>
              <a:t> </a:t>
            </a:r>
            <a:r>
              <a:rPr lang="en-GB" dirty="0" err="1"/>
              <a:t>zaken</a:t>
            </a:r>
            <a:r>
              <a:rPr lang="en-GB" dirty="0"/>
              <a:t> </a:t>
            </a:r>
            <a:r>
              <a:rPr lang="en-GB" dirty="0" err="1"/>
              <a:t>wegvallen</a:t>
            </a:r>
            <a:r>
              <a:rPr lang="en-GB" dirty="0"/>
              <a:t> is </a:t>
            </a:r>
            <a:r>
              <a:rPr lang="en-GB" dirty="0" err="1"/>
              <a:t>er</a:t>
            </a:r>
            <a:r>
              <a:rPr lang="en-GB" dirty="0"/>
              <a:t> </a:t>
            </a:r>
            <a:r>
              <a:rPr lang="en-GB" dirty="0" err="1"/>
              <a:t>tijd</a:t>
            </a:r>
            <a:r>
              <a:rPr lang="en-GB" dirty="0"/>
              <a:t> om </a:t>
            </a:r>
            <a:r>
              <a:rPr lang="en-GB" dirty="0" err="1"/>
              <a:t>na</a:t>
            </a:r>
            <a:r>
              <a:rPr lang="en-GB" dirty="0"/>
              <a:t> </a:t>
            </a:r>
            <a:r>
              <a:rPr lang="en-GB" dirty="0" err="1"/>
              <a:t>te</a:t>
            </a:r>
            <a:r>
              <a:rPr lang="en-GB" dirty="0"/>
              <a:t> </a:t>
            </a:r>
            <a:r>
              <a:rPr lang="en-GB" dirty="0" err="1"/>
              <a:t>denken</a:t>
            </a:r>
            <a:r>
              <a:rPr lang="en-GB" dirty="0"/>
              <a:t> over de </a:t>
            </a:r>
            <a:r>
              <a:rPr lang="en-GB" dirty="0" err="1"/>
              <a:t>klachten</a:t>
            </a:r>
            <a:r>
              <a:rPr lang="en-GB" dirty="0"/>
              <a:t> </a:t>
            </a:r>
            <a:r>
              <a:rPr lang="en-GB" dirty="0">
                <a:sym typeface="Wingdings" panose="05000000000000000000" pitchFamily="2" charset="2"/>
              </a:rPr>
              <a:t></a:t>
            </a:r>
            <a:r>
              <a:rPr lang="en-GB" dirty="0"/>
              <a:t> </a:t>
            </a:r>
            <a:r>
              <a:rPr lang="en-GB" dirty="0" err="1"/>
              <a:t>boosheid</a:t>
            </a:r>
            <a:r>
              <a:rPr lang="en-GB" dirty="0"/>
              <a:t> </a:t>
            </a:r>
            <a:r>
              <a:rPr lang="en-GB" dirty="0" err="1"/>
              <a:t>en</a:t>
            </a:r>
            <a:r>
              <a:rPr lang="en-GB" dirty="0"/>
              <a:t> angst</a:t>
            </a:r>
          </a:p>
          <a:p>
            <a:pPr>
              <a:buClr>
                <a:schemeClr val="tx2"/>
              </a:buClr>
            </a:pPr>
            <a:r>
              <a:rPr lang="en-GB" dirty="0" err="1"/>
              <a:t>Dweilen</a:t>
            </a:r>
            <a:r>
              <a:rPr lang="en-GB" dirty="0"/>
              <a:t> met de </a:t>
            </a:r>
            <a:r>
              <a:rPr lang="en-GB" dirty="0" err="1"/>
              <a:t>kraan</a:t>
            </a:r>
            <a:r>
              <a:rPr lang="en-GB" dirty="0"/>
              <a:t> open…</a:t>
            </a:r>
          </a:p>
        </p:txBody>
      </p:sp>
      <p:pic>
        <p:nvPicPr>
          <p:cNvPr id="3" name="Picture 5">
            <a:extLst>
              <a:ext uri="{FF2B5EF4-FFF2-40B4-BE49-F238E27FC236}">
                <a16:creationId xmlns:a16="http://schemas.microsoft.com/office/drawing/2014/main" xmlns="" id="{56980470-DB52-4012-B783-2B22F1994773}"/>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053" y="1359669"/>
            <a:ext cx="2160239" cy="12309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Vermenigvuldigingsteken 3">
            <a:extLst>
              <a:ext uri="{FF2B5EF4-FFF2-40B4-BE49-F238E27FC236}">
                <a16:creationId xmlns:a16="http://schemas.microsoft.com/office/drawing/2014/main" xmlns="" id="{B62332DC-F66F-4795-83AB-4C37D0D81ED3}"/>
              </a:ext>
            </a:extLst>
          </p:cNvPr>
          <p:cNvSpPr/>
          <p:nvPr/>
        </p:nvSpPr>
        <p:spPr>
          <a:xfrm>
            <a:off x="209120" y="2009520"/>
            <a:ext cx="360040" cy="216024"/>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Vermenigvuldigingsteken 4">
            <a:extLst>
              <a:ext uri="{FF2B5EF4-FFF2-40B4-BE49-F238E27FC236}">
                <a16:creationId xmlns:a16="http://schemas.microsoft.com/office/drawing/2014/main" xmlns="" id="{52C2E51E-3C61-4F07-957D-79960D219EC4}"/>
              </a:ext>
            </a:extLst>
          </p:cNvPr>
          <p:cNvSpPr/>
          <p:nvPr/>
        </p:nvSpPr>
        <p:spPr>
          <a:xfrm>
            <a:off x="230019" y="2282873"/>
            <a:ext cx="360040" cy="216024"/>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Vermenigvuldigingsteken 5">
            <a:extLst>
              <a:ext uri="{FF2B5EF4-FFF2-40B4-BE49-F238E27FC236}">
                <a16:creationId xmlns:a16="http://schemas.microsoft.com/office/drawing/2014/main" xmlns="" id="{77AF5AE4-DA52-400E-983B-550FF4A86B29}"/>
              </a:ext>
            </a:extLst>
          </p:cNvPr>
          <p:cNvSpPr/>
          <p:nvPr/>
        </p:nvSpPr>
        <p:spPr>
          <a:xfrm>
            <a:off x="230019" y="1533602"/>
            <a:ext cx="360040" cy="216024"/>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5">
            <a:extLst>
              <a:ext uri="{FF2B5EF4-FFF2-40B4-BE49-F238E27FC236}">
                <a16:creationId xmlns:a16="http://schemas.microsoft.com/office/drawing/2014/main" xmlns="" id="{13A21BF5-AB98-4C6B-B36E-9BFC342B2652}"/>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9998" y="2367948"/>
            <a:ext cx="2160239" cy="12309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Vermenigvuldigingsteken 7">
            <a:extLst>
              <a:ext uri="{FF2B5EF4-FFF2-40B4-BE49-F238E27FC236}">
                <a16:creationId xmlns:a16="http://schemas.microsoft.com/office/drawing/2014/main" xmlns="" id="{04269561-6CDA-48BB-8638-8DC4FB3518F2}"/>
              </a:ext>
            </a:extLst>
          </p:cNvPr>
          <p:cNvSpPr/>
          <p:nvPr/>
        </p:nvSpPr>
        <p:spPr>
          <a:xfrm>
            <a:off x="5015880" y="2947718"/>
            <a:ext cx="360040" cy="216024"/>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Vermenigvuldigingsteken 8">
            <a:extLst>
              <a:ext uri="{FF2B5EF4-FFF2-40B4-BE49-F238E27FC236}">
                <a16:creationId xmlns:a16="http://schemas.microsoft.com/office/drawing/2014/main" xmlns="" id="{87C60A52-16AA-4EA4-8F51-AD339258B823}"/>
              </a:ext>
            </a:extLst>
          </p:cNvPr>
          <p:cNvSpPr/>
          <p:nvPr/>
        </p:nvSpPr>
        <p:spPr>
          <a:xfrm>
            <a:off x="5103213" y="3160929"/>
            <a:ext cx="360040" cy="216024"/>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Vermenigvuldigingsteken 9">
            <a:extLst>
              <a:ext uri="{FF2B5EF4-FFF2-40B4-BE49-F238E27FC236}">
                <a16:creationId xmlns:a16="http://schemas.microsoft.com/office/drawing/2014/main" xmlns="" id="{1CB4E6AD-DF3E-4121-A4F8-83DD5389C7D8}"/>
              </a:ext>
            </a:extLst>
          </p:cNvPr>
          <p:cNvSpPr/>
          <p:nvPr/>
        </p:nvSpPr>
        <p:spPr>
          <a:xfrm>
            <a:off x="5069997" y="2482606"/>
            <a:ext cx="360040" cy="216024"/>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Pijl: omlaag 10">
            <a:extLst>
              <a:ext uri="{FF2B5EF4-FFF2-40B4-BE49-F238E27FC236}">
                <a16:creationId xmlns:a16="http://schemas.microsoft.com/office/drawing/2014/main" xmlns="" id="{BA87A000-914E-4325-A9DD-65A5E64A11F2}"/>
              </a:ext>
            </a:extLst>
          </p:cNvPr>
          <p:cNvSpPr/>
          <p:nvPr/>
        </p:nvSpPr>
        <p:spPr>
          <a:xfrm>
            <a:off x="5972882" y="3621034"/>
            <a:ext cx="288032" cy="432048"/>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kstvak 11">
            <a:extLst>
              <a:ext uri="{FF2B5EF4-FFF2-40B4-BE49-F238E27FC236}">
                <a16:creationId xmlns:a16="http://schemas.microsoft.com/office/drawing/2014/main" xmlns="" id="{E9D0B4B8-44C6-4FA5-8AA3-83F2093130C7}"/>
              </a:ext>
            </a:extLst>
          </p:cNvPr>
          <p:cNvSpPr txBox="1"/>
          <p:nvPr/>
        </p:nvSpPr>
        <p:spPr>
          <a:xfrm>
            <a:off x="4872965" y="4085197"/>
            <a:ext cx="3095243" cy="646331"/>
          </a:xfrm>
          <a:prstGeom prst="rect">
            <a:avLst/>
          </a:prstGeom>
          <a:noFill/>
        </p:spPr>
        <p:txBody>
          <a:bodyPr wrap="square" rtlCol="0">
            <a:spAutoFit/>
          </a:bodyPr>
          <a:lstStyle/>
          <a:p>
            <a:r>
              <a:rPr lang="nl-BE" b="1" dirty="0">
                <a:solidFill>
                  <a:schemeClr val="tx2"/>
                </a:solidFill>
              </a:rPr>
              <a:t>Klachten (fysiek, emotioneel, cognitief…)</a:t>
            </a:r>
            <a:endParaRPr lang="en-GB" b="1" dirty="0">
              <a:solidFill>
                <a:schemeClr val="tx2"/>
              </a:solidFill>
            </a:endParaRPr>
          </a:p>
        </p:txBody>
      </p:sp>
      <p:sp>
        <p:nvSpPr>
          <p:cNvPr id="13" name="Pijl: gebogen 12">
            <a:extLst>
              <a:ext uri="{FF2B5EF4-FFF2-40B4-BE49-F238E27FC236}">
                <a16:creationId xmlns:a16="http://schemas.microsoft.com/office/drawing/2014/main" xmlns="" id="{5A2A1924-E309-4D34-9CEC-63876C6BE165}"/>
              </a:ext>
            </a:extLst>
          </p:cNvPr>
          <p:cNvSpPr/>
          <p:nvPr/>
        </p:nvSpPr>
        <p:spPr>
          <a:xfrm rot="16200000">
            <a:off x="3944454" y="3333700"/>
            <a:ext cx="1152128" cy="672482"/>
          </a:xfrm>
          <a:prstGeom prst="ben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14" name="Pijl: links 13">
            <a:extLst>
              <a:ext uri="{FF2B5EF4-FFF2-40B4-BE49-F238E27FC236}">
                <a16:creationId xmlns:a16="http://schemas.microsoft.com/office/drawing/2014/main" xmlns="" id="{88A25E44-E81A-40BE-AE0D-EAD8D8B684D0}"/>
              </a:ext>
            </a:extLst>
          </p:cNvPr>
          <p:cNvSpPr/>
          <p:nvPr/>
        </p:nvSpPr>
        <p:spPr>
          <a:xfrm>
            <a:off x="3973087" y="2793626"/>
            <a:ext cx="848991" cy="200128"/>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kstvak 14">
            <a:extLst>
              <a:ext uri="{FF2B5EF4-FFF2-40B4-BE49-F238E27FC236}">
                <a16:creationId xmlns:a16="http://schemas.microsoft.com/office/drawing/2014/main" xmlns="" id="{23236FBF-4E72-43AA-B485-B9A9E2C4033B}"/>
              </a:ext>
            </a:extLst>
          </p:cNvPr>
          <p:cNvSpPr txBox="1"/>
          <p:nvPr/>
        </p:nvSpPr>
        <p:spPr>
          <a:xfrm>
            <a:off x="2477600" y="3297869"/>
            <a:ext cx="2160239" cy="646331"/>
          </a:xfrm>
          <a:prstGeom prst="rect">
            <a:avLst/>
          </a:prstGeom>
          <a:noFill/>
        </p:spPr>
        <p:txBody>
          <a:bodyPr wrap="square" rtlCol="0">
            <a:spAutoFit/>
          </a:bodyPr>
          <a:lstStyle/>
          <a:p>
            <a:pPr marL="285750" indent="-285750">
              <a:buFont typeface="Arial" panose="020B0604020202020204" pitchFamily="34" charset="0"/>
              <a:buChar char="•"/>
            </a:pPr>
            <a:r>
              <a:rPr lang="nl-BE" b="1" dirty="0">
                <a:solidFill>
                  <a:schemeClr val="tx2"/>
                </a:solidFill>
              </a:rPr>
              <a:t>ANGST</a:t>
            </a:r>
          </a:p>
          <a:p>
            <a:pPr marL="285750" indent="-285750">
              <a:buFont typeface="Arial" panose="020B0604020202020204" pitchFamily="34" charset="0"/>
              <a:buChar char="•"/>
            </a:pPr>
            <a:r>
              <a:rPr lang="nl-BE" b="1" dirty="0">
                <a:solidFill>
                  <a:schemeClr val="tx2"/>
                </a:solidFill>
              </a:rPr>
              <a:t>BOOSHEID</a:t>
            </a:r>
            <a:endParaRPr lang="en-GB" b="1" dirty="0">
              <a:solidFill>
                <a:schemeClr val="tx2"/>
              </a:solidFill>
            </a:endParaRPr>
          </a:p>
        </p:txBody>
      </p:sp>
      <p:sp>
        <p:nvSpPr>
          <p:cNvPr id="17" name="Tekstvak 16">
            <a:extLst>
              <a:ext uri="{FF2B5EF4-FFF2-40B4-BE49-F238E27FC236}">
                <a16:creationId xmlns:a16="http://schemas.microsoft.com/office/drawing/2014/main" xmlns="" id="{F0A2F31B-0F24-41F6-9219-B4143A660FBF}"/>
              </a:ext>
            </a:extLst>
          </p:cNvPr>
          <p:cNvSpPr txBox="1"/>
          <p:nvPr/>
        </p:nvSpPr>
        <p:spPr>
          <a:xfrm rot="1858453">
            <a:off x="4514641" y="3244954"/>
            <a:ext cx="3811890" cy="707886"/>
          </a:xfrm>
          <a:prstGeom prst="rect">
            <a:avLst/>
          </a:prstGeom>
          <a:solidFill>
            <a:schemeClr val="accent5">
              <a:lumMod val="40000"/>
              <a:lumOff val="60000"/>
            </a:schemeClr>
          </a:solidFill>
        </p:spPr>
        <p:txBody>
          <a:bodyPr wrap="square" rtlCol="0">
            <a:spAutoFit/>
          </a:bodyPr>
          <a:lstStyle/>
          <a:p>
            <a:r>
              <a:rPr lang="nl-BE" sz="4000" dirty="0"/>
              <a:t>ACCEPTATIE</a:t>
            </a:r>
            <a:endParaRPr lang="en-GB" sz="1050" dirty="0"/>
          </a:p>
        </p:txBody>
      </p:sp>
    </p:spTree>
    <p:extLst>
      <p:ext uri="{BB962C8B-B14F-4D97-AF65-F5344CB8AC3E}">
        <p14:creationId xmlns:p14="http://schemas.microsoft.com/office/powerpoint/2010/main" val="4159768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p:bldP spid="13" grpId="0" animBg="1"/>
      <p:bldP spid="14" grpId="0" animBg="1"/>
      <p:bldP spid="1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xmlns="" id="{5D5399FD-22B2-4D05-ABBB-5E28EE1956E7}"/>
              </a:ext>
            </a:extLst>
          </p:cNvPr>
          <p:cNvSpPr>
            <a:spLocks noGrp="1"/>
          </p:cNvSpPr>
          <p:nvPr>
            <p:ph idx="1"/>
          </p:nvPr>
        </p:nvSpPr>
        <p:spPr/>
        <p:txBody>
          <a:bodyPr/>
          <a:lstStyle/>
          <a:p>
            <a:pPr>
              <a:buClr>
                <a:schemeClr val="accent4">
                  <a:lumMod val="75000"/>
                </a:schemeClr>
              </a:buClr>
            </a:pPr>
            <a:r>
              <a:rPr lang="nl-BE" dirty="0"/>
              <a:t>Hoe pak je dit aan? </a:t>
            </a:r>
          </a:p>
          <a:p>
            <a:pPr lvl="1" indent="-342900">
              <a:buClr>
                <a:schemeClr val="accent4">
                  <a:lumMod val="75000"/>
                </a:schemeClr>
              </a:buClr>
            </a:pPr>
            <a:r>
              <a:rPr lang="nl-BE" b="1" dirty="0" err="1"/>
              <a:t>psycho</a:t>
            </a:r>
            <a:r>
              <a:rPr lang="nl-BE" b="1" dirty="0"/>
              <a:t>-educatie geven </a:t>
            </a:r>
            <a:r>
              <a:rPr lang="nl-BE" dirty="0"/>
              <a:t>(over de balans, over normale stressreacties, over de vicieuze cirkel van angst en boosheid,…)</a:t>
            </a:r>
          </a:p>
          <a:p>
            <a:pPr lvl="1" indent="-342900">
              <a:buClr>
                <a:schemeClr val="accent4">
                  <a:lumMod val="75000"/>
                </a:schemeClr>
              </a:buClr>
            </a:pPr>
            <a:r>
              <a:rPr lang="nl-BE" b="1" dirty="0"/>
              <a:t>Metaforen aanreiken </a:t>
            </a:r>
            <a:r>
              <a:rPr lang="nl-BE" dirty="0"/>
              <a:t>(waardoor ze de situatie beter kunnen begrijpen: de auto waarvan de benzinetank leegloopt, een revalidatie na een langdurige fysieke overbelasting van bijvoorbeeld een knie, …)</a:t>
            </a:r>
          </a:p>
          <a:p>
            <a:pPr lvl="1" indent="-342900">
              <a:buClr>
                <a:schemeClr val="accent4">
                  <a:lumMod val="75000"/>
                </a:schemeClr>
              </a:buClr>
            </a:pPr>
            <a:r>
              <a:rPr lang="nl-BE" dirty="0"/>
              <a:t>Mensen aanmoedigen om er in hun privésetting </a:t>
            </a:r>
            <a:r>
              <a:rPr lang="nl-BE" b="1" dirty="0"/>
              <a:t>over te spreken </a:t>
            </a:r>
            <a:r>
              <a:rPr lang="nl-BE" dirty="0"/>
              <a:t>en hopelijk van daaruit positieve reacties te krijgen</a:t>
            </a:r>
          </a:p>
          <a:p>
            <a:pPr lvl="1" indent="-342900">
              <a:buClr>
                <a:schemeClr val="accent4">
                  <a:lumMod val="75000"/>
                </a:schemeClr>
              </a:buClr>
            </a:pPr>
            <a:r>
              <a:rPr lang="nl-BE" dirty="0"/>
              <a:t>Een tof </a:t>
            </a:r>
            <a:r>
              <a:rPr lang="nl-BE" b="1" dirty="0"/>
              <a:t>artikel</a:t>
            </a:r>
            <a:r>
              <a:rPr lang="nl-BE" dirty="0"/>
              <a:t> mee te geven over het thema</a:t>
            </a:r>
          </a:p>
          <a:p>
            <a:pPr lvl="1" indent="-342900">
              <a:buClr>
                <a:schemeClr val="accent4">
                  <a:lumMod val="75000"/>
                </a:schemeClr>
              </a:buClr>
            </a:pPr>
            <a:r>
              <a:rPr lang="nl-BE" dirty="0"/>
              <a:t>…</a:t>
            </a:r>
            <a:endParaRPr lang="en-GB" dirty="0"/>
          </a:p>
          <a:p>
            <a:endParaRPr lang="en-GB" dirty="0"/>
          </a:p>
        </p:txBody>
      </p:sp>
      <p:sp>
        <p:nvSpPr>
          <p:cNvPr id="3" name="Titel 3">
            <a:extLst>
              <a:ext uri="{FF2B5EF4-FFF2-40B4-BE49-F238E27FC236}">
                <a16:creationId xmlns:a16="http://schemas.microsoft.com/office/drawing/2014/main" xmlns="" id="{0B26941F-1094-4F4E-B949-714702391499}"/>
              </a:ext>
            </a:extLst>
          </p:cNvPr>
          <p:cNvSpPr txBox="1">
            <a:spLocks/>
          </p:cNvSpPr>
          <p:nvPr/>
        </p:nvSpPr>
        <p:spPr>
          <a:xfrm>
            <a:off x="1271464" y="188640"/>
            <a:ext cx="9577064" cy="774649"/>
          </a:xfrm>
          <a:prstGeom prst="rect">
            <a:avLst/>
          </a:prstGeom>
        </p:spPr>
        <p:txBody>
          <a:bodyPr/>
          <a:lstStyle>
            <a:lvl1pPr algn="l" rtl="0" eaLnBrk="1" fontAlgn="base" hangingPunct="1">
              <a:spcBef>
                <a:spcPct val="0"/>
              </a:spcBef>
              <a:spcAft>
                <a:spcPct val="0"/>
              </a:spcAft>
              <a:defRPr sz="4400" kern="1200">
                <a:solidFill>
                  <a:srgbClr val="1C3076"/>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ctr"/>
            <a:r>
              <a:rPr lang="nl-BE" dirty="0"/>
              <a:t>Acceptatie </a:t>
            </a:r>
            <a:endParaRPr lang="nl-NL" dirty="0"/>
          </a:p>
        </p:txBody>
      </p:sp>
    </p:spTree>
    <p:extLst>
      <p:ext uri="{BB962C8B-B14F-4D97-AF65-F5344CB8AC3E}">
        <p14:creationId xmlns:p14="http://schemas.microsoft.com/office/powerpoint/2010/main" val="3558013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xmlns="" id="{CC17E7EE-ADF0-4697-ABB4-74AD59234184}"/>
              </a:ext>
            </a:extLst>
          </p:cNvPr>
          <p:cNvSpPr>
            <a:spLocks noGrp="1"/>
          </p:cNvSpPr>
          <p:nvPr>
            <p:ph idx="1"/>
          </p:nvPr>
        </p:nvSpPr>
        <p:spPr>
          <a:xfrm>
            <a:off x="2363368" y="1118867"/>
            <a:ext cx="7968195" cy="4793698"/>
          </a:xfrm>
        </p:spPr>
        <p:txBody>
          <a:bodyPr>
            <a:noAutofit/>
          </a:bodyPr>
          <a:lstStyle/>
          <a:p>
            <a:pPr marL="0" indent="0">
              <a:buClr>
                <a:schemeClr val="accent3">
                  <a:lumMod val="75000"/>
                </a:schemeClr>
              </a:buClr>
              <a:buNone/>
            </a:pPr>
            <a:endParaRPr lang="nl-BE" sz="1800" i="1" dirty="0"/>
          </a:p>
        </p:txBody>
      </p:sp>
      <p:sp>
        <p:nvSpPr>
          <p:cNvPr id="6" name="Pijl: links/rechts 5">
            <a:extLst>
              <a:ext uri="{FF2B5EF4-FFF2-40B4-BE49-F238E27FC236}">
                <a16:creationId xmlns:a16="http://schemas.microsoft.com/office/drawing/2014/main" xmlns="" id="{78D85CC3-AD78-4FE3-88F6-69CA3188F045}"/>
              </a:ext>
            </a:extLst>
          </p:cNvPr>
          <p:cNvSpPr/>
          <p:nvPr/>
        </p:nvSpPr>
        <p:spPr>
          <a:xfrm rot="5400000">
            <a:off x="-965726" y="3399329"/>
            <a:ext cx="5660032" cy="447982"/>
          </a:xfrm>
          <a:prstGeom prst="leftRightArrow">
            <a:avLst>
              <a:gd name="adj1" fmla="val 16330"/>
              <a:gd name="adj2" fmla="val 57215"/>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kstvak 6">
            <a:extLst>
              <a:ext uri="{FF2B5EF4-FFF2-40B4-BE49-F238E27FC236}">
                <a16:creationId xmlns:a16="http://schemas.microsoft.com/office/drawing/2014/main" xmlns="" id="{21666DED-E648-49C4-83B1-697D1DF1D571}"/>
              </a:ext>
            </a:extLst>
          </p:cNvPr>
          <p:cNvSpPr txBox="1"/>
          <p:nvPr/>
        </p:nvSpPr>
        <p:spPr>
          <a:xfrm rot="16200000">
            <a:off x="1154174" y="1888586"/>
            <a:ext cx="1872208" cy="369332"/>
          </a:xfrm>
          <a:prstGeom prst="rect">
            <a:avLst/>
          </a:prstGeom>
          <a:noFill/>
        </p:spPr>
        <p:txBody>
          <a:bodyPr wrap="square" rtlCol="0">
            <a:spAutoFit/>
          </a:bodyPr>
          <a:lstStyle/>
          <a:p>
            <a:r>
              <a:rPr lang="nl-BE" dirty="0"/>
              <a:t>Pre-ziekteverlof</a:t>
            </a:r>
            <a:endParaRPr lang="en-GB" dirty="0"/>
          </a:p>
        </p:txBody>
      </p:sp>
      <p:sp>
        <p:nvSpPr>
          <p:cNvPr id="8" name="Tekstvak 7">
            <a:extLst>
              <a:ext uri="{FF2B5EF4-FFF2-40B4-BE49-F238E27FC236}">
                <a16:creationId xmlns:a16="http://schemas.microsoft.com/office/drawing/2014/main" xmlns="" id="{9858AB92-8F91-425F-9D81-D8B17C83E139}"/>
              </a:ext>
            </a:extLst>
          </p:cNvPr>
          <p:cNvSpPr txBox="1"/>
          <p:nvPr/>
        </p:nvSpPr>
        <p:spPr>
          <a:xfrm rot="16200000">
            <a:off x="1174511" y="4950798"/>
            <a:ext cx="1872208" cy="369332"/>
          </a:xfrm>
          <a:prstGeom prst="rect">
            <a:avLst/>
          </a:prstGeom>
          <a:noFill/>
        </p:spPr>
        <p:txBody>
          <a:bodyPr wrap="square" rtlCol="0">
            <a:spAutoFit/>
          </a:bodyPr>
          <a:lstStyle/>
          <a:p>
            <a:r>
              <a:rPr lang="nl-BE" dirty="0"/>
              <a:t>Re-integratie</a:t>
            </a:r>
            <a:endParaRPr lang="en-GB" dirty="0"/>
          </a:p>
        </p:txBody>
      </p:sp>
      <p:sp>
        <p:nvSpPr>
          <p:cNvPr id="9" name="Tekstvak 8">
            <a:extLst>
              <a:ext uri="{FF2B5EF4-FFF2-40B4-BE49-F238E27FC236}">
                <a16:creationId xmlns:a16="http://schemas.microsoft.com/office/drawing/2014/main" xmlns="" id="{0AC453C8-66CB-42A9-BB29-694494568929}"/>
              </a:ext>
            </a:extLst>
          </p:cNvPr>
          <p:cNvSpPr txBox="1"/>
          <p:nvPr/>
        </p:nvSpPr>
        <p:spPr>
          <a:xfrm rot="16200000">
            <a:off x="-206402" y="3638298"/>
            <a:ext cx="3677847" cy="369332"/>
          </a:xfrm>
          <a:prstGeom prst="rect">
            <a:avLst/>
          </a:prstGeom>
          <a:noFill/>
        </p:spPr>
        <p:txBody>
          <a:bodyPr wrap="square" rtlCol="0">
            <a:spAutoFit/>
          </a:bodyPr>
          <a:lstStyle/>
          <a:p>
            <a:r>
              <a:rPr lang="nl-BE" dirty="0"/>
              <a:t>Ziekteverlof / revalidatie</a:t>
            </a:r>
            <a:endParaRPr lang="en-GB" dirty="0"/>
          </a:p>
        </p:txBody>
      </p:sp>
      <p:sp>
        <p:nvSpPr>
          <p:cNvPr id="10" name="Tekstvak 9">
            <a:extLst>
              <a:ext uri="{FF2B5EF4-FFF2-40B4-BE49-F238E27FC236}">
                <a16:creationId xmlns:a16="http://schemas.microsoft.com/office/drawing/2014/main" xmlns="" id="{D3B09A5C-44C5-4EE7-9223-48F9117F30C6}"/>
              </a:ext>
            </a:extLst>
          </p:cNvPr>
          <p:cNvSpPr txBox="1"/>
          <p:nvPr/>
        </p:nvSpPr>
        <p:spPr>
          <a:xfrm>
            <a:off x="2369785" y="1798362"/>
            <a:ext cx="7916605" cy="646331"/>
          </a:xfrm>
          <a:prstGeom prst="rect">
            <a:avLst/>
          </a:prstGeom>
          <a:noFill/>
          <a:ln w="12700">
            <a:solidFill>
              <a:schemeClr val="tx2"/>
            </a:solidFill>
          </a:ln>
        </p:spPr>
        <p:txBody>
          <a:bodyPr wrap="square" rtlCol="0" anchor="ctr" anchorCtr="0">
            <a:spAutoFit/>
          </a:bodyPr>
          <a:lstStyle>
            <a:defPPr>
              <a:defRPr lang="nl-BE"/>
            </a:defPPr>
            <a:lvl1pPr>
              <a:defRPr sz="3600"/>
            </a:lvl1pPr>
          </a:lstStyle>
          <a:p>
            <a:r>
              <a:rPr lang="nl-BE"/>
              <a:t>Arbeidsongeschiktheid?</a:t>
            </a:r>
            <a:endParaRPr lang="en-GB" dirty="0"/>
          </a:p>
        </p:txBody>
      </p:sp>
      <p:sp>
        <p:nvSpPr>
          <p:cNvPr id="11" name="Tekstvak 10">
            <a:extLst>
              <a:ext uri="{FF2B5EF4-FFF2-40B4-BE49-F238E27FC236}">
                <a16:creationId xmlns:a16="http://schemas.microsoft.com/office/drawing/2014/main" xmlns="" id="{932B1AD3-C049-430A-8189-D59F7227E98E}"/>
              </a:ext>
            </a:extLst>
          </p:cNvPr>
          <p:cNvSpPr txBox="1"/>
          <p:nvPr/>
        </p:nvSpPr>
        <p:spPr>
          <a:xfrm>
            <a:off x="2369785" y="1118867"/>
            <a:ext cx="7916605" cy="646331"/>
          </a:xfrm>
          <a:prstGeom prst="rect">
            <a:avLst/>
          </a:prstGeom>
          <a:noFill/>
          <a:ln w="12700">
            <a:solidFill>
              <a:schemeClr val="tx2"/>
            </a:solidFill>
          </a:ln>
        </p:spPr>
        <p:txBody>
          <a:bodyPr wrap="square" rtlCol="0" anchor="ctr" anchorCtr="0">
            <a:spAutoFit/>
          </a:bodyPr>
          <a:lstStyle/>
          <a:p>
            <a:r>
              <a:rPr lang="nl-BE" sz="3600" dirty="0"/>
              <a:t>Diagnosestelling</a:t>
            </a:r>
            <a:endParaRPr lang="en-GB" sz="3600" dirty="0"/>
          </a:p>
        </p:txBody>
      </p:sp>
      <p:sp>
        <p:nvSpPr>
          <p:cNvPr id="12" name="Tekstvak 11">
            <a:extLst>
              <a:ext uri="{FF2B5EF4-FFF2-40B4-BE49-F238E27FC236}">
                <a16:creationId xmlns:a16="http://schemas.microsoft.com/office/drawing/2014/main" xmlns="" id="{D0E1E869-3CEA-40BF-B08E-586E21E2B0F8}"/>
              </a:ext>
            </a:extLst>
          </p:cNvPr>
          <p:cNvSpPr txBox="1"/>
          <p:nvPr/>
        </p:nvSpPr>
        <p:spPr>
          <a:xfrm>
            <a:off x="2369785" y="2477857"/>
            <a:ext cx="7916605" cy="646331"/>
          </a:xfrm>
          <a:prstGeom prst="rect">
            <a:avLst/>
          </a:prstGeom>
          <a:noFill/>
          <a:ln>
            <a:solidFill>
              <a:schemeClr val="tx2"/>
            </a:solidFill>
          </a:ln>
        </p:spPr>
        <p:txBody>
          <a:bodyPr wrap="square" rtlCol="0" anchor="ctr" anchorCtr="0">
            <a:spAutoFit/>
          </a:bodyPr>
          <a:lstStyle/>
          <a:p>
            <a:r>
              <a:rPr lang="nl-BE" sz="3600" dirty="0"/>
              <a:t>Doorverwijzing &amp; samenwerking</a:t>
            </a:r>
            <a:endParaRPr lang="en-GB" sz="3600" dirty="0"/>
          </a:p>
        </p:txBody>
      </p:sp>
      <p:sp>
        <p:nvSpPr>
          <p:cNvPr id="15" name="Tekstvak 14">
            <a:extLst>
              <a:ext uri="{FF2B5EF4-FFF2-40B4-BE49-F238E27FC236}">
                <a16:creationId xmlns:a16="http://schemas.microsoft.com/office/drawing/2014/main" xmlns="" id="{363442EE-5078-4E20-AA20-8CA5466866EE}"/>
              </a:ext>
            </a:extLst>
          </p:cNvPr>
          <p:cNvSpPr txBox="1"/>
          <p:nvPr/>
        </p:nvSpPr>
        <p:spPr>
          <a:xfrm>
            <a:off x="2359008" y="3192551"/>
            <a:ext cx="7916605" cy="646331"/>
          </a:xfrm>
          <a:prstGeom prst="rect">
            <a:avLst/>
          </a:prstGeom>
          <a:noFill/>
          <a:ln>
            <a:solidFill>
              <a:schemeClr val="tx2"/>
            </a:solidFill>
          </a:ln>
        </p:spPr>
        <p:txBody>
          <a:bodyPr wrap="square" rtlCol="0" anchor="ctr" anchorCtr="0">
            <a:spAutoFit/>
          </a:bodyPr>
          <a:lstStyle>
            <a:defPPr>
              <a:defRPr lang="nl-BE"/>
            </a:defPPr>
            <a:lvl1pPr>
              <a:defRPr sz="3600"/>
            </a:lvl1pPr>
          </a:lstStyle>
          <a:p>
            <a:r>
              <a:rPr lang="nl-BE" dirty="0"/>
              <a:t>Angst en boosheid (</a:t>
            </a:r>
            <a:r>
              <a:rPr lang="nl-BE"/>
              <a:t>acceptatie)</a:t>
            </a:r>
            <a:endParaRPr lang="en-GB" dirty="0"/>
          </a:p>
        </p:txBody>
      </p:sp>
      <p:sp>
        <p:nvSpPr>
          <p:cNvPr id="13" name="Tekstvak 12">
            <a:extLst>
              <a:ext uri="{FF2B5EF4-FFF2-40B4-BE49-F238E27FC236}">
                <a16:creationId xmlns:a16="http://schemas.microsoft.com/office/drawing/2014/main" xmlns="" id="{F6849762-5497-4CEE-A718-786E923C46FF}"/>
              </a:ext>
            </a:extLst>
          </p:cNvPr>
          <p:cNvSpPr txBox="1"/>
          <p:nvPr/>
        </p:nvSpPr>
        <p:spPr>
          <a:xfrm>
            <a:off x="2369785" y="3907245"/>
            <a:ext cx="7916605" cy="646331"/>
          </a:xfrm>
          <a:prstGeom prst="rect">
            <a:avLst/>
          </a:prstGeom>
          <a:solidFill>
            <a:schemeClr val="accent5">
              <a:lumMod val="40000"/>
              <a:lumOff val="60000"/>
            </a:schemeClr>
          </a:solidFill>
        </p:spPr>
        <p:txBody>
          <a:bodyPr wrap="square" rtlCol="0" anchor="ctr" anchorCtr="0">
            <a:spAutoFit/>
          </a:bodyPr>
          <a:lstStyle/>
          <a:p>
            <a:endParaRPr lang="en-GB" sz="3600" dirty="0"/>
          </a:p>
        </p:txBody>
      </p:sp>
      <p:sp>
        <p:nvSpPr>
          <p:cNvPr id="14" name="Tekstvak 13">
            <a:extLst>
              <a:ext uri="{FF2B5EF4-FFF2-40B4-BE49-F238E27FC236}">
                <a16:creationId xmlns:a16="http://schemas.microsoft.com/office/drawing/2014/main" xmlns="" id="{2E655F7E-E308-4F98-8B76-CA8E1CB1C8E9}"/>
              </a:ext>
            </a:extLst>
          </p:cNvPr>
          <p:cNvSpPr txBox="1"/>
          <p:nvPr/>
        </p:nvSpPr>
        <p:spPr>
          <a:xfrm>
            <a:off x="2359009" y="4606022"/>
            <a:ext cx="7916605" cy="646331"/>
          </a:xfrm>
          <a:prstGeom prst="rect">
            <a:avLst/>
          </a:prstGeom>
          <a:solidFill>
            <a:schemeClr val="accent5">
              <a:lumMod val="40000"/>
              <a:lumOff val="60000"/>
            </a:schemeClr>
          </a:solidFill>
        </p:spPr>
        <p:txBody>
          <a:bodyPr wrap="square" rtlCol="0" anchor="ctr" anchorCtr="0">
            <a:spAutoFit/>
          </a:bodyPr>
          <a:lstStyle/>
          <a:p>
            <a:endParaRPr lang="en-GB" sz="3600" dirty="0"/>
          </a:p>
        </p:txBody>
      </p:sp>
      <p:sp>
        <p:nvSpPr>
          <p:cNvPr id="16" name="Rechthoek 15">
            <a:extLst>
              <a:ext uri="{FF2B5EF4-FFF2-40B4-BE49-F238E27FC236}">
                <a16:creationId xmlns:a16="http://schemas.microsoft.com/office/drawing/2014/main" xmlns="" id="{3D583FDC-0C18-4F6F-AEFE-DD9C7E35244C}"/>
              </a:ext>
            </a:extLst>
          </p:cNvPr>
          <p:cNvSpPr/>
          <p:nvPr/>
        </p:nvSpPr>
        <p:spPr>
          <a:xfrm>
            <a:off x="2340221" y="6040447"/>
            <a:ext cx="7776864" cy="369332"/>
          </a:xfrm>
          <a:prstGeom prst="rect">
            <a:avLst/>
          </a:prstGeom>
        </p:spPr>
        <p:txBody>
          <a:bodyPr wrap="square">
            <a:spAutoFit/>
          </a:bodyPr>
          <a:lstStyle/>
          <a:p>
            <a:pPr marL="363538" lvl="0" indent="-363538" fontAlgn="auto">
              <a:spcBef>
                <a:spcPts val="600"/>
              </a:spcBef>
              <a:spcAft>
                <a:spcPts val="600"/>
              </a:spcAft>
              <a:buClr>
                <a:schemeClr val="accent6">
                  <a:lumMod val="75000"/>
                </a:schemeClr>
              </a:buClr>
              <a:buFont typeface="Wingdings" panose="05000000000000000000" pitchFamily="2" charset="2"/>
              <a:buChar char="Ø"/>
            </a:pPr>
            <a:r>
              <a:rPr lang="nl-BE" dirty="0">
                <a:solidFill>
                  <a:schemeClr val="accent6">
                    <a:lumMod val="75000"/>
                  </a:schemeClr>
                </a:solidFill>
              </a:rPr>
              <a:t>Wat raad je Jeroen aan om thuis te doen?</a:t>
            </a:r>
          </a:p>
        </p:txBody>
      </p:sp>
    </p:spTree>
    <p:extLst>
      <p:ext uri="{BB962C8B-B14F-4D97-AF65-F5344CB8AC3E}">
        <p14:creationId xmlns:p14="http://schemas.microsoft.com/office/powerpoint/2010/main" val="10753551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xmlns="" id="{CC17E7EE-ADF0-4697-ABB4-74AD59234184}"/>
              </a:ext>
            </a:extLst>
          </p:cNvPr>
          <p:cNvSpPr>
            <a:spLocks noGrp="1"/>
          </p:cNvSpPr>
          <p:nvPr>
            <p:ph idx="1"/>
          </p:nvPr>
        </p:nvSpPr>
        <p:spPr>
          <a:xfrm>
            <a:off x="2363368" y="1118867"/>
            <a:ext cx="7968195" cy="4793698"/>
          </a:xfrm>
        </p:spPr>
        <p:txBody>
          <a:bodyPr>
            <a:noAutofit/>
          </a:bodyPr>
          <a:lstStyle/>
          <a:p>
            <a:pPr marL="0" indent="0">
              <a:buClr>
                <a:schemeClr val="accent3">
                  <a:lumMod val="75000"/>
                </a:schemeClr>
              </a:buClr>
              <a:buNone/>
            </a:pPr>
            <a:endParaRPr lang="nl-BE" sz="1800" i="1" dirty="0"/>
          </a:p>
        </p:txBody>
      </p:sp>
      <p:sp>
        <p:nvSpPr>
          <p:cNvPr id="6" name="Pijl: links/rechts 5">
            <a:extLst>
              <a:ext uri="{FF2B5EF4-FFF2-40B4-BE49-F238E27FC236}">
                <a16:creationId xmlns:a16="http://schemas.microsoft.com/office/drawing/2014/main" xmlns="" id="{78D85CC3-AD78-4FE3-88F6-69CA3188F045}"/>
              </a:ext>
            </a:extLst>
          </p:cNvPr>
          <p:cNvSpPr/>
          <p:nvPr/>
        </p:nvSpPr>
        <p:spPr>
          <a:xfrm rot="5400000">
            <a:off x="-965726" y="3399329"/>
            <a:ext cx="5660032" cy="447982"/>
          </a:xfrm>
          <a:prstGeom prst="leftRightArrow">
            <a:avLst>
              <a:gd name="adj1" fmla="val 16330"/>
              <a:gd name="adj2" fmla="val 57215"/>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kstvak 6">
            <a:extLst>
              <a:ext uri="{FF2B5EF4-FFF2-40B4-BE49-F238E27FC236}">
                <a16:creationId xmlns:a16="http://schemas.microsoft.com/office/drawing/2014/main" xmlns="" id="{21666DED-E648-49C4-83B1-697D1DF1D571}"/>
              </a:ext>
            </a:extLst>
          </p:cNvPr>
          <p:cNvSpPr txBox="1"/>
          <p:nvPr/>
        </p:nvSpPr>
        <p:spPr>
          <a:xfrm rot="16200000">
            <a:off x="1154174" y="1888586"/>
            <a:ext cx="1872208" cy="369332"/>
          </a:xfrm>
          <a:prstGeom prst="rect">
            <a:avLst/>
          </a:prstGeom>
          <a:noFill/>
        </p:spPr>
        <p:txBody>
          <a:bodyPr wrap="square" rtlCol="0">
            <a:spAutoFit/>
          </a:bodyPr>
          <a:lstStyle/>
          <a:p>
            <a:r>
              <a:rPr lang="nl-BE" dirty="0"/>
              <a:t>Pre-ziekteverlof</a:t>
            </a:r>
            <a:endParaRPr lang="en-GB" dirty="0"/>
          </a:p>
        </p:txBody>
      </p:sp>
      <p:sp>
        <p:nvSpPr>
          <p:cNvPr id="8" name="Tekstvak 7">
            <a:extLst>
              <a:ext uri="{FF2B5EF4-FFF2-40B4-BE49-F238E27FC236}">
                <a16:creationId xmlns:a16="http://schemas.microsoft.com/office/drawing/2014/main" xmlns="" id="{9858AB92-8F91-425F-9D81-D8B17C83E139}"/>
              </a:ext>
            </a:extLst>
          </p:cNvPr>
          <p:cNvSpPr txBox="1"/>
          <p:nvPr/>
        </p:nvSpPr>
        <p:spPr>
          <a:xfrm rot="16200000">
            <a:off x="1147756" y="5175146"/>
            <a:ext cx="1872208" cy="369332"/>
          </a:xfrm>
          <a:prstGeom prst="rect">
            <a:avLst/>
          </a:prstGeom>
          <a:noFill/>
        </p:spPr>
        <p:txBody>
          <a:bodyPr wrap="square" rtlCol="0">
            <a:spAutoFit/>
          </a:bodyPr>
          <a:lstStyle/>
          <a:p>
            <a:r>
              <a:rPr lang="nl-BE" dirty="0"/>
              <a:t>Re-integratie</a:t>
            </a:r>
            <a:endParaRPr lang="en-GB" dirty="0"/>
          </a:p>
        </p:txBody>
      </p:sp>
      <p:sp>
        <p:nvSpPr>
          <p:cNvPr id="9" name="Tekstvak 8">
            <a:extLst>
              <a:ext uri="{FF2B5EF4-FFF2-40B4-BE49-F238E27FC236}">
                <a16:creationId xmlns:a16="http://schemas.microsoft.com/office/drawing/2014/main" xmlns="" id="{0AC453C8-66CB-42A9-BB29-694494568929}"/>
              </a:ext>
            </a:extLst>
          </p:cNvPr>
          <p:cNvSpPr txBox="1"/>
          <p:nvPr/>
        </p:nvSpPr>
        <p:spPr>
          <a:xfrm rot="16200000">
            <a:off x="-206402" y="3638298"/>
            <a:ext cx="3677847" cy="369332"/>
          </a:xfrm>
          <a:prstGeom prst="rect">
            <a:avLst/>
          </a:prstGeom>
          <a:noFill/>
        </p:spPr>
        <p:txBody>
          <a:bodyPr wrap="square" rtlCol="0">
            <a:spAutoFit/>
          </a:bodyPr>
          <a:lstStyle/>
          <a:p>
            <a:r>
              <a:rPr lang="nl-BE" dirty="0"/>
              <a:t>Ziekteverlof / revalidatie</a:t>
            </a:r>
            <a:endParaRPr lang="en-GB" dirty="0"/>
          </a:p>
        </p:txBody>
      </p:sp>
      <p:sp>
        <p:nvSpPr>
          <p:cNvPr id="10" name="Tekstvak 9">
            <a:extLst>
              <a:ext uri="{FF2B5EF4-FFF2-40B4-BE49-F238E27FC236}">
                <a16:creationId xmlns:a16="http://schemas.microsoft.com/office/drawing/2014/main" xmlns="" id="{D3B09A5C-44C5-4EE7-9223-48F9117F30C6}"/>
              </a:ext>
            </a:extLst>
          </p:cNvPr>
          <p:cNvSpPr txBox="1"/>
          <p:nvPr/>
        </p:nvSpPr>
        <p:spPr>
          <a:xfrm>
            <a:off x="2369785" y="1798362"/>
            <a:ext cx="7916605" cy="646331"/>
          </a:xfrm>
          <a:prstGeom prst="rect">
            <a:avLst/>
          </a:prstGeom>
          <a:noFill/>
          <a:ln w="12700">
            <a:solidFill>
              <a:schemeClr val="tx2"/>
            </a:solidFill>
          </a:ln>
        </p:spPr>
        <p:txBody>
          <a:bodyPr wrap="square" rtlCol="0" anchor="ctr" anchorCtr="0">
            <a:spAutoFit/>
          </a:bodyPr>
          <a:lstStyle>
            <a:defPPr>
              <a:defRPr lang="nl-BE"/>
            </a:defPPr>
            <a:lvl1pPr>
              <a:defRPr sz="3600"/>
            </a:lvl1pPr>
          </a:lstStyle>
          <a:p>
            <a:r>
              <a:rPr lang="nl-BE" dirty="0"/>
              <a:t>Arbeidsongeschiktheid?</a:t>
            </a:r>
            <a:endParaRPr lang="en-GB" dirty="0"/>
          </a:p>
        </p:txBody>
      </p:sp>
      <p:sp>
        <p:nvSpPr>
          <p:cNvPr id="11" name="Tekstvak 10">
            <a:extLst>
              <a:ext uri="{FF2B5EF4-FFF2-40B4-BE49-F238E27FC236}">
                <a16:creationId xmlns:a16="http://schemas.microsoft.com/office/drawing/2014/main" xmlns="" id="{932B1AD3-C049-430A-8189-D59F7227E98E}"/>
              </a:ext>
            </a:extLst>
          </p:cNvPr>
          <p:cNvSpPr txBox="1"/>
          <p:nvPr/>
        </p:nvSpPr>
        <p:spPr>
          <a:xfrm>
            <a:off x="2369785" y="1118867"/>
            <a:ext cx="7916605" cy="646331"/>
          </a:xfrm>
          <a:prstGeom prst="rect">
            <a:avLst/>
          </a:prstGeom>
          <a:noFill/>
          <a:ln w="12700">
            <a:solidFill>
              <a:schemeClr val="tx2"/>
            </a:solidFill>
          </a:ln>
        </p:spPr>
        <p:txBody>
          <a:bodyPr wrap="square" rtlCol="0" anchor="ctr" anchorCtr="0">
            <a:spAutoFit/>
          </a:bodyPr>
          <a:lstStyle/>
          <a:p>
            <a:r>
              <a:rPr lang="nl-BE" sz="3600" dirty="0"/>
              <a:t>Diagnosestelling</a:t>
            </a:r>
            <a:endParaRPr lang="en-GB" sz="3600" dirty="0"/>
          </a:p>
        </p:txBody>
      </p:sp>
      <p:sp>
        <p:nvSpPr>
          <p:cNvPr id="12" name="Tekstvak 11">
            <a:extLst>
              <a:ext uri="{FF2B5EF4-FFF2-40B4-BE49-F238E27FC236}">
                <a16:creationId xmlns:a16="http://schemas.microsoft.com/office/drawing/2014/main" xmlns="" id="{D0E1E869-3CEA-40BF-B08E-586E21E2B0F8}"/>
              </a:ext>
            </a:extLst>
          </p:cNvPr>
          <p:cNvSpPr txBox="1"/>
          <p:nvPr/>
        </p:nvSpPr>
        <p:spPr>
          <a:xfrm>
            <a:off x="2369785" y="2477857"/>
            <a:ext cx="7916605" cy="646331"/>
          </a:xfrm>
          <a:prstGeom prst="rect">
            <a:avLst/>
          </a:prstGeom>
          <a:noFill/>
          <a:ln>
            <a:solidFill>
              <a:schemeClr val="tx2"/>
            </a:solidFill>
          </a:ln>
        </p:spPr>
        <p:txBody>
          <a:bodyPr wrap="square" rtlCol="0" anchor="ctr" anchorCtr="0">
            <a:spAutoFit/>
          </a:bodyPr>
          <a:lstStyle/>
          <a:p>
            <a:r>
              <a:rPr lang="nl-BE" sz="3600" dirty="0"/>
              <a:t>Doorverwijzing &amp; samenwerking</a:t>
            </a:r>
            <a:endParaRPr lang="en-GB" sz="3600" dirty="0"/>
          </a:p>
        </p:txBody>
      </p:sp>
      <p:sp>
        <p:nvSpPr>
          <p:cNvPr id="13" name="Tekstvak 12">
            <a:extLst>
              <a:ext uri="{FF2B5EF4-FFF2-40B4-BE49-F238E27FC236}">
                <a16:creationId xmlns:a16="http://schemas.microsoft.com/office/drawing/2014/main" xmlns="" id="{ADF35FFC-AD02-4648-AD22-796A66DEC188}"/>
              </a:ext>
            </a:extLst>
          </p:cNvPr>
          <p:cNvSpPr txBox="1"/>
          <p:nvPr/>
        </p:nvSpPr>
        <p:spPr>
          <a:xfrm>
            <a:off x="2359008" y="4561142"/>
            <a:ext cx="7916605" cy="646331"/>
          </a:xfrm>
          <a:prstGeom prst="rect">
            <a:avLst/>
          </a:prstGeom>
          <a:solidFill>
            <a:schemeClr val="accent5">
              <a:lumMod val="40000"/>
              <a:lumOff val="60000"/>
            </a:schemeClr>
          </a:solidFill>
        </p:spPr>
        <p:txBody>
          <a:bodyPr wrap="square" rtlCol="0" anchor="ctr" anchorCtr="0">
            <a:spAutoFit/>
          </a:bodyPr>
          <a:lstStyle/>
          <a:p>
            <a:r>
              <a:rPr lang="nl-BE" sz="3600" dirty="0"/>
              <a:t>Herstel batterij (MENTAAL)</a:t>
            </a:r>
            <a:endParaRPr lang="en-GB" sz="3600" dirty="0"/>
          </a:p>
        </p:txBody>
      </p:sp>
      <p:sp>
        <p:nvSpPr>
          <p:cNvPr id="14" name="Tekstvak 13">
            <a:extLst>
              <a:ext uri="{FF2B5EF4-FFF2-40B4-BE49-F238E27FC236}">
                <a16:creationId xmlns:a16="http://schemas.microsoft.com/office/drawing/2014/main" xmlns="" id="{64EABCCF-6D89-4136-B7A1-AC6F606BA32F}"/>
              </a:ext>
            </a:extLst>
          </p:cNvPr>
          <p:cNvSpPr txBox="1"/>
          <p:nvPr/>
        </p:nvSpPr>
        <p:spPr>
          <a:xfrm>
            <a:off x="2359009" y="3875411"/>
            <a:ext cx="7916605" cy="646331"/>
          </a:xfrm>
          <a:prstGeom prst="rect">
            <a:avLst/>
          </a:prstGeom>
          <a:solidFill>
            <a:schemeClr val="accent5">
              <a:lumMod val="40000"/>
              <a:lumOff val="60000"/>
            </a:schemeClr>
          </a:solidFill>
        </p:spPr>
        <p:txBody>
          <a:bodyPr wrap="square" rtlCol="0" anchor="ctr" anchorCtr="0">
            <a:spAutoFit/>
          </a:bodyPr>
          <a:lstStyle/>
          <a:p>
            <a:r>
              <a:rPr lang="nl-BE" sz="3600" dirty="0"/>
              <a:t>Recuperatie (FYSIEK) </a:t>
            </a:r>
            <a:endParaRPr lang="en-GB" sz="3600" dirty="0"/>
          </a:p>
        </p:txBody>
      </p:sp>
      <p:sp>
        <p:nvSpPr>
          <p:cNvPr id="15" name="Tekstvak 14">
            <a:extLst>
              <a:ext uri="{FF2B5EF4-FFF2-40B4-BE49-F238E27FC236}">
                <a16:creationId xmlns:a16="http://schemas.microsoft.com/office/drawing/2014/main" xmlns="" id="{84D9CD0C-CFF3-497A-8CAA-9CD501631A3C}"/>
              </a:ext>
            </a:extLst>
          </p:cNvPr>
          <p:cNvSpPr txBox="1"/>
          <p:nvPr/>
        </p:nvSpPr>
        <p:spPr>
          <a:xfrm>
            <a:off x="2370630" y="3176634"/>
            <a:ext cx="7916605" cy="646331"/>
          </a:xfrm>
          <a:prstGeom prst="rect">
            <a:avLst/>
          </a:prstGeom>
          <a:noFill/>
          <a:ln>
            <a:solidFill>
              <a:schemeClr val="tx2"/>
            </a:solidFill>
          </a:ln>
        </p:spPr>
        <p:txBody>
          <a:bodyPr wrap="square" rtlCol="0" anchor="ctr" anchorCtr="0">
            <a:spAutoFit/>
          </a:bodyPr>
          <a:lstStyle>
            <a:defPPr>
              <a:defRPr lang="nl-BE"/>
            </a:defPPr>
            <a:lvl1pPr>
              <a:defRPr sz="3600"/>
            </a:lvl1pPr>
          </a:lstStyle>
          <a:p>
            <a:r>
              <a:rPr lang="nl-BE" dirty="0"/>
              <a:t>Angst en boosheid (acceptatie)</a:t>
            </a:r>
            <a:endParaRPr lang="en-GB" dirty="0"/>
          </a:p>
        </p:txBody>
      </p:sp>
    </p:spTree>
    <p:extLst>
      <p:ext uri="{BB962C8B-B14F-4D97-AF65-F5344CB8AC3E}">
        <p14:creationId xmlns:p14="http://schemas.microsoft.com/office/powerpoint/2010/main" val="6559651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812678D9-B3E2-4B18-A0DE-917CBBF87836}"/>
              </a:ext>
            </a:extLst>
          </p:cNvPr>
          <p:cNvSpPr>
            <a:spLocks noGrp="1"/>
          </p:cNvSpPr>
          <p:nvPr>
            <p:ph type="title" idx="4294967295"/>
          </p:nvPr>
        </p:nvSpPr>
        <p:spPr>
          <a:xfrm>
            <a:off x="1907598" y="300288"/>
            <a:ext cx="8229600" cy="904756"/>
          </a:xfrm>
        </p:spPr>
        <p:txBody>
          <a:bodyPr/>
          <a:lstStyle/>
          <a:p>
            <a:r>
              <a:rPr lang="nl-BE" dirty="0"/>
              <a:t>Waar botsen we op</a:t>
            </a:r>
            <a:endParaRPr lang="en-GB" dirty="0"/>
          </a:p>
        </p:txBody>
      </p:sp>
      <p:sp>
        <p:nvSpPr>
          <p:cNvPr id="3" name="Tijdelijke aanduiding voor inhoud 2">
            <a:extLst>
              <a:ext uri="{FF2B5EF4-FFF2-40B4-BE49-F238E27FC236}">
                <a16:creationId xmlns:a16="http://schemas.microsoft.com/office/drawing/2014/main" xmlns="" id="{CC17E7EE-ADF0-4697-ABB4-74AD59234184}"/>
              </a:ext>
            </a:extLst>
          </p:cNvPr>
          <p:cNvSpPr>
            <a:spLocks noGrp="1"/>
          </p:cNvSpPr>
          <p:nvPr>
            <p:ph idx="1"/>
          </p:nvPr>
        </p:nvSpPr>
        <p:spPr>
          <a:xfrm>
            <a:off x="2416381" y="2636912"/>
            <a:ext cx="7968195" cy="4578489"/>
          </a:xfrm>
        </p:spPr>
        <p:txBody>
          <a:bodyPr>
            <a:noAutofit/>
          </a:bodyPr>
          <a:lstStyle/>
          <a:p>
            <a:pPr>
              <a:buClr>
                <a:schemeClr val="accent3">
                  <a:lumMod val="75000"/>
                </a:schemeClr>
              </a:buClr>
              <a:buFont typeface="Wingdings" panose="05000000000000000000" pitchFamily="2" charset="2"/>
              <a:buChar char="Ø"/>
            </a:pPr>
            <a:endParaRPr lang="nl-BE" sz="1800" i="1" dirty="0">
              <a:solidFill>
                <a:schemeClr val="bg1">
                  <a:lumMod val="85000"/>
                </a:schemeClr>
              </a:solidFill>
            </a:endParaRPr>
          </a:p>
          <a:p>
            <a:pPr>
              <a:buClr>
                <a:schemeClr val="tx2"/>
              </a:buClr>
            </a:pPr>
            <a:r>
              <a:rPr lang="nl-BE" sz="1800" i="1" dirty="0"/>
              <a:t>Ik loop thuis de muren op. Ik heb niet het gevoel dat ik tot rust kom. En buiten komen…ik zie er echt tegenop om mensen tegen te komen die ik ken… ik schaam me dood. Had ik maar gewoon een gebroken knie ofzo, dan zou ik het beter kunnen verantwoorden.</a:t>
            </a:r>
          </a:p>
          <a:p>
            <a:pPr>
              <a:buClr>
                <a:schemeClr val="tx2"/>
              </a:buClr>
            </a:pPr>
            <a:r>
              <a:rPr lang="en-GB" sz="1800" i="1" dirty="0"/>
              <a:t>Nu </a:t>
            </a:r>
            <a:r>
              <a:rPr lang="en-GB" sz="1800" i="1" dirty="0" err="1"/>
              <a:t>ik</a:t>
            </a:r>
            <a:r>
              <a:rPr lang="en-GB" sz="1800" i="1" dirty="0"/>
              <a:t> thuis ben , </a:t>
            </a:r>
            <a:r>
              <a:rPr lang="en-GB" sz="1800" i="1" dirty="0" err="1"/>
              <a:t>voel</a:t>
            </a:r>
            <a:r>
              <a:rPr lang="en-GB" sz="1800" i="1" dirty="0"/>
              <a:t> </a:t>
            </a:r>
            <a:r>
              <a:rPr lang="en-GB" sz="1800" i="1" dirty="0" err="1"/>
              <a:t>ik</a:t>
            </a:r>
            <a:r>
              <a:rPr lang="en-GB" sz="1800" i="1" dirty="0"/>
              <a:t> me </a:t>
            </a:r>
            <a:r>
              <a:rPr lang="en-GB" sz="1800" i="1" dirty="0" err="1"/>
              <a:t>schuldig</a:t>
            </a:r>
            <a:r>
              <a:rPr lang="en-GB" sz="1800" i="1" dirty="0"/>
              <a:t>. </a:t>
            </a:r>
            <a:r>
              <a:rPr lang="en-GB" sz="1800" i="1" dirty="0" err="1"/>
              <a:t>Ik</a:t>
            </a:r>
            <a:r>
              <a:rPr lang="en-GB" sz="1800" i="1" dirty="0"/>
              <a:t> </a:t>
            </a:r>
            <a:r>
              <a:rPr lang="en-GB" sz="1800" i="1" dirty="0" err="1"/>
              <a:t>steek</a:t>
            </a:r>
            <a:r>
              <a:rPr lang="en-GB" sz="1800" i="1" dirty="0"/>
              <a:t> </a:t>
            </a:r>
            <a:r>
              <a:rPr lang="en-GB" sz="1800" i="1" dirty="0" err="1"/>
              <a:t>veel</a:t>
            </a:r>
            <a:r>
              <a:rPr lang="en-GB" sz="1800" i="1" dirty="0"/>
              <a:t> </a:t>
            </a:r>
            <a:r>
              <a:rPr lang="en-GB" sz="1800" i="1" dirty="0" err="1"/>
              <a:t>tijd</a:t>
            </a:r>
            <a:r>
              <a:rPr lang="en-GB" sz="1800" i="1" dirty="0"/>
              <a:t> in het </a:t>
            </a:r>
            <a:r>
              <a:rPr lang="en-GB" sz="1800" i="1" dirty="0" err="1"/>
              <a:t>huishouden</a:t>
            </a:r>
            <a:r>
              <a:rPr lang="en-GB" sz="1800" i="1" dirty="0"/>
              <a:t> </a:t>
            </a:r>
            <a:r>
              <a:rPr lang="en-GB" sz="1800" i="1" dirty="0" err="1"/>
              <a:t>en</a:t>
            </a:r>
            <a:r>
              <a:rPr lang="en-GB" sz="1800" i="1" dirty="0"/>
              <a:t> </a:t>
            </a:r>
            <a:r>
              <a:rPr lang="en-GB" sz="1800" i="1" dirty="0" err="1"/>
              <a:t>probeer</a:t>
            </a:r>
            <a:r>
              <a:rPr lang="en-GB" sz="1800" i="1" dirty="0"/>
              <a:t> </a:t>
            </a:r>
            <a:r>
              <a:rPr lang="en-GB" sz="1800" i="1" dirty="0" err="1"/>
              <a:t>ook</a:t>
            </a:r>
            <a:r>
              <a:rPr lang="en-GB" sz="1800" i="1" dirty="0"/>
              <a:t> wat </a:t>
            </a:r>
            <a:r>
              <a:rPr lang="en-GB" sz="1800" i="1" dirty="0" err="1"/>
              <a:t>dingen</a:t>
            </a:r>
            <a:r>
              <a:rPr lang="en-GB" sz="1800" i="1" dirty="0"/>
              <a:t> op </a:t>
            </a:r>
            <a:r>
              <a:rPr lang="en-GB" sz="1800" i="1" dirty="0" err="1"/>
              <a:t>te</a:t>
            </a:r>
            <a:r>
              <a:rPr lang="en-GB" sz="1800" i="1" dirty="0"/>
              <a:t> </a:t>
            </a:r>
            <a:r>
              <a:rPr lang="en-GB" sz="1800" i="1" dirty="0" err="1"/>
              <a:t>rommelen</a:t>
            </a:r>
            <a:r>
              <a:rPr lang="en-GB" sz="1800" i="1" dirty="0"/>
              <a:t>. </a:t>
            </a:r>
            <a:r>
              <a:rPr lang="en-GB" sz="1800" i="1" dirty="0" err="1"/>
              <a:t>Ik</a:t>
            </a:r>
            <a:r>
              <a:rPr lang="en-GB" sz="1800" i="1" dirty="0"/>
              <a:t> </a:t>
            </a:r>
            <a:r>
              <a:rPr lang="en-GB" sz="1800" i="1" dirty="0" err="1"/>
              <a:t>denk</a:t>
            </a:r>
            <a:r>
              <a:rPr lang="en-GB" sz="1800" i="1" dirty="0"/>
              <a:t> </a:t>
            </a:r>
            <a:r>
              <a:rPr lang="en-GB" sz="1800" i="1" dirty="0" err="1"/>
              <a:t>dat</a:t>
            </a:r>
            <a:r>
              <a:rPr lang="en-GB" sz="1800" i="1" dirty="0"/>
              <a:t> </a:t>
            </a:r>
            <a:r>
              <a:rPr lang="en-GB" sz="1800" i="1" dirty="0" err="1"/>
              <a:t>mijn</a:t>
            </a:r>
            <a:r>
              <a:rPr lang="en-GB" sz="1800" i="1" dirty="0"/>
              <a:t> partner </a:t>
            </a:r>
            <a:r>
              <a:rPr lang="en-GB" sz="1800" i="1" dirty="0" err="1"/>
              <a:t>anders</a:t>
            </a:r>
            <a:r>
              <a:rPr lang="en-GB" sz="1800" i="1" dirty="0"/>
              <a:t> </a:t>
            </a:r>
            <a:r>
              <a:rPr lang="en-GB" sz="1800" i="1" dirty="0" err="1"/>
              <a:t>ook</a:t>
            </a:r>
            <a:r>
              <a:rPr lang="en-GB" sz="1800" i="1" dirty="0"/>
              <a:t> </a:t>
            </a:r>
            <a:r>
              <a:rPr lang="en-GB" sz="1800" i="1" dirty="0" err="1"/>
              <a:t>denkt</a:t>
            </a:r>
            <a:r>
              <a:rPr lang="en-GB" sz="1800" i="1" dirty="0"/>
              <a:t>: “wat </a:t>
            </a:r>
            <a:r>
              <a:rPr lang="en-GB" sz="1800" i="1" dirty="0" err="1"/>
              <a:t>doet</a:t>
            </a:r>
            <a:r>
              <a:rPr lang="en-GB" sz="1800" i="1" dirty="0"/>
              <a:t> die in </a:t>
            </a:r>
            <a:r>
              <a:rPr lang="en-GB" sz="1800" i="1" dirty="0" err="1"/>
              <a:t>godsnaam</a:t>
            </a:r>
            <a:r>
              <a:rPr lang="en-GB" sz="1800" i="1" dirty="0"/>
              <a:t> de hele </a:t>
            </a:r>
            <a:r>
              <a:rPr lang="en-GB" sz="1800" i="1" dirty="0" err="1"/>
              <a:t>dag</a:t>
            </a:r>
            <a:r>
              <a:rPr lang="en-GB" sz="1800" i="1" dirty="0"/>
              <a:t>”.</a:t>
            </a:r>
          </a:p>
        </p:txBody>
      </p:sp>
      <p:sp>
        <p:nvSpPr>
          <p:cNvPr id="6" name="Pijl: links/rechts 5">
            <a:extLst>
              <a:ext uri="{FF2B5EF4-FFF2-40B4-BE49-F238E27FC236}">
                <a16:creationId xmlns:a16="http://schemas.microsoft.com/office/drawing/2014/main" xmlns="" id="{78D85CC3-AD78-4FE3-88F6-69CA3188F045}"/>
              </a:ext>
            </a:extLst>
          </p:cNvPr>
          <p:cNvSpPr/>
          <p:nvPr/>
        </p:nvSpPr>
        <p:spPr>
          <a:xfrm rot="5400000">
            <a:off x="-1000628" y="3669903"/>
            <a:ext cx="5660032" cy="447982"/>
          </a:xfrm>
          <a:prstGeom prst="leftRightArrow">
            <a:avLst>
              <a:gd name="adj1" fmla="val 16330"/>
              <a:gd name="adj2" fmla="val 57215"/>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kstvak 6">
            <a:extLst>
              <a:ext uri="{FF2B5EF4-FFF2-40B4-BE49-F238E27FC236}">
                <a16:creationId xmlns:a16="http://schemas.microsoft.com/office/drawing/2014/main" xmlns="" id="{21666DED-E648-49C4-83B1-697D1DF1D571}"/>
              </a:ext>
            </a:extLst>
          </p:cNvPr>
          <p:cNvSpPr txBox="1"/>
          <p:nvPr/>
        </p:nvSpPr>
        <p:spPr>
          <a:xfrm rot="16200000">
            <a:off x="1156160" y="2103716"/>
            <a:ext cx="1872208" cy="369332"/>
          </a:xfrm>
          <a:prstGeom prst="rect">
            <a:avLst/>
          </a:prstGeom>
          <a:noFill/>
        </p:spPr>
        <p:txBody>
          <a:bodyPr wrap="square" rtlCol="0">
            <a:spAutoFit/>
          </a:bodyPr>
          <a:lstStyle/>
          <a:p>
            <a:r>
              <a:rPr lang="nl-BE" dirty="0"/>
              <a:t>Pre-ziekteverlof</a:t>
            </a:r>
            <a:endParaRPr lang="en-GB" dirty="0"/>
          </a:p>
        </p:txBody>
      </p:sp>
      <p:sp>
        <p:nvSpPr>
          <p:cNvPr id="8" name="Tekstvak 7">
            <a:extLst>
              <a:ext uri="{FF2B5EF4-FFF2-40B4-BE49-F238E27FC236}">
                <a16:creationId xmlns:a16="http://schemas.microsoft.com/office/drawing/2014/main" xmlns="" id="{9858AB92-8F91-425F-9D81-D8B17C83E139}"/>
              </a:ext>
            </a:extLst>
          </p:cNvPr>
          <p:cNvSpPr txBox="1"/>
          <p:nvPr/>
        </p:nvSpPr>
        <p:spPr>
          <a:xfrm rot="16200000">
            <a:off x="1147756" y="5175146"/>
            <a:ext cx="1872208" cy="369332"/>
          </a:xfrm>
          <a:prstGeom prst="rect">
            <a:avLst/>
          </a:prstGeom>
          <a:noFill/>
        </p:spPr>
        <p:txBody>
          <a:bodyPr wrap="square" rtlCol="0">
            <a:spAutoFit/>
          </a:bodyPr>
          <a:lstStyle/>
          <a:p>
            <a:r>
              <a:rPr lang="nl-BE" dirty="0"/>
              <a:t>Re-integratie</a:t>
            </a:r>
            <a:endParaRPr lang="en-GB" dirty="0"/>
          </a:p>
        </p:txBody>
      </p:sp>
      <p:sp>
        <p:nvSpPr>
          <p:cNvPr id="9" name="Tekstvak 8">
            <a:extLst>
              <a:ext uri="{FF2B5EF4-FFF2-40B4-BE49-F238E27FC236}">
                <a16:creationId xmlns:a16="http://schemas.microsoft.com/office/drawing/2014/main" xmlns="" id="{0AC453C8-66CB-42A9-BB29-694494568929}"/>
              </a:ext>
            </a:extLst>
          </p:cNvPr>
          <p:cNvSpPr txBox="1"/>
          <p:nvPr/>
        </p:nvSpPr>
        <p:spPr>
          <a:xfrm rot="16200000">
            <a:off x="-233526" y="3336222"/>
            <a:ext cx="3677847" cy="369332"/>
          </a:xfrm>
          <a:prstGeom prst="rect">
            <a:avLst/>
          </a:prstGeom>
          <a:noFill/>
        </p:spPr>
        <p:txBody>
          <a:bodyPr wrap="square" rtlCol="0">
            <a:spAutoFit/>
          </a:bodyPr>
          <a:lstStyle/>
          <a:p>
            <a:r>
              <a:rPr lang="nl-BE" dirty="0"/>
              <a:t>Ziekteverlof / revalidatie</a:t>
            </a:r>
            <a:endParaRPr lang="en-GB" dirty="0"/>
          </a:p>
        </p:txBody>
      </p:sp>
      <p:sp>
        <p:nvSpPr>
          <p:cNvPr id="10" name="Rechthoek 9">
            <a:extLst>
              <a:ext uri="{FF2B5EF4-FFF2-40B4-BE49-F238E27FC236}">
                <a16:creationId xmlns:a16="http://schemas.microsoft.com/office/drawing/2014/main" xmlns="" id="{29DA2E65-B53C-4D6D-8695-85030EB3E916}"/>
              </a:ext>
            </a:extLst>
          </p:cNvPr>
          <p:cNvSpPr/>
          <p:nvPr/>
        </p:nvSpPr>
        <p:spPr>
          <a:xfrm>
            <a:off x="2397198" y="5661248"/>
            <a:ext cx="7776864" cy="369332"/>
          </a:xfrm>
          <a:prstGeom prst="rect">
            <a:avLst/>
          </a:prstGeom>
        </p:spPr>
        <p:txBody>
          <a:bodyPr wrap="square">
            <a:spAutoFit/>
          </a:bodyPr>
          <a:lstStyle/>
          <a:p>
            <a:pPr marL="363538" lvl="0" indent="-363538" fontAlgn="auto">
              <a:spcBef>
                <a:spcPts val="600"/>
              </a:spcBef>
              <a:spcAft>
                <a:spcPts val="600"/>
              </a:spcAft>
              <a:buClr>
                <a:schemeClr val="accent6">
                  <a:lumMod val="75000"/>
                </a:schemeClr>
              </a:buClr>
              <a:buFont typeface="Wingdings" panose="05000000000000000000" pitchFamily="2" charset="2"/>
              <a:buChar char="Ø"/>
            </a:pPr>
            <a:r>
              <a:rPr lang="nl-BE" dirty="0">
                <a:solidFill>
                  <a:schemeClr val="accent6">
                    <a:lumMod val="75000"/>
                  </a:schemeClr>
                </a:solidFill>
              </a:rPr>
              <a:t>Wat is het allerbelangrijkste om in deze fase te doen?</a:t>
            </a:r>
          </a:p>
        </p:txBody>
      </p:sp>
    </p:spTree>
    <p:extLst>
      <p:ext uri="{BB962C8B-B14F-4D97-AF65-F5344CB8AC3E}">
        <p14:creationId xmlns:p14="http://schemas.microsoft.com/office/powerpoint/2010/main" val="19051291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812678D9-B3E2-4B18-A0DE-917CBBF87836}"/>
              </a:ext>
            </a:extLst>
          </p:cNvPr>
          <p:cNvSpPr>
            <a:spLocks noGrp="1"/>
          </p:cNvSpPr>
          <p:nvPr>
            <p:ph type="title" idx="4294967295"/>
          </p:nvPr>
        </p:nvSpPr>
        <p:spPr>
          <a:xfrm>
            <a:off x="1981200" y="195113"/>
            <a:ext cx="8229600" cy="904756"/>
          </a:xfrm>
        </p:spPr>
        <p:txBody>
          <a:bodyPr/>
          <a:lstStyle/>
          <a:p>
            <a:r>
              <a:rPr lang="nl-BE" dirty="0"/>
              <a:t>Waar botsen we op</a:t>
            </a:r>
            <a:endParaRPr lang="en-GB" dirty="0"/>
          </a:p>
        </p:txBody>
      </p:sp>
      <p:sp>
        <p:nvSpPr>
          <p:cNvPr id="6" name="Pijl: links/rechts 5">
            <a:extLst>
              <a:ext uri="{FF2B5EF4-FFF2-40B4-BE49-F238E27FC236}">
                <a16:creationId xmlns:a16="http://schemas.microsoft.com/office/drawing/2014/main" xmlns="" id="{78D85CC3-AD78-4FE3-88F6-69CA3188F045}"/>
              </a:ext>
            </a:extLst>
          </p:cNvPr>
          <p:cNvSpPr/>
          <p:nvPr/>
        </p:nvSpPr>
        <p:spPr>
          <a:xfrm rot="5400000">
            <a:off x="-1000628" y="3669903"/>
            <a:ext cx="5660032" cy="447982"/>
          </a:xfrm>
          <a:prstGeom prst="leftRightArrow">
            <a:avLst>
              <a:gd name="adj1" fmla="val 16330"/>
              <a:gd name="adj2" fmla="val 57215"/>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kstvak 6">
            <a:extLst>
              <a:ext uri="{FF2B5EF4-FFF2-40B4-BE49-F238E27FC236}">
                <a16:creationId xmlns:a16="http://schemas.microsoft.com/office/drawing/2014/main" xmlns="" id="{21666DED-E648-49C4-83B1-697D1DF1D571}"/>
              </a:ext>
            </a:extLst>
          </p:cNvPr>
          <p:cNvSpPr txBox="1"/>
          <p:nvPr/>
        </p:nvSpPr>
        <p:spPr>
          <a:xfrm rot="16200000">
            <a:off x="1156160" y="2103716"/>
            <a:ext cx="1872208" cy="369332"/>
          </a:xfrm>
          <a:prstGeom prst="rect">
            <a:avLst/>
          </a:prstGeom>
          <a:noFill/>
        </p:spPr>
        <p:txBody>
          <a:bodyPr wrap="square" rtlCol="0">
            <a:spAutoFit/>
          </a:bodyPr>
          <a:lstStyle/>
          <a:p>
            <a:r>
              <a:rPr lang="nl-BE" dirty="0"/>
              <a:t>Pre-ziekteverlof</a:t>
            </a:r>
            <a:endParaRPr lang="en-GB" dirty="0"/>
          </a:p>
        </p:txBody>
      </p:sp>
      <p:sp>
        <p:nvSpPr>
          <p:cNvPr id="8" name="Tekstvak 7">
            <a:extLst>
              <a:ext uri="{FF2B5EF4-FFF2-40B4-BE49-F238E27FC236}">
                <a16:creationId xmlns:a16="http://schemas.microsoft.com/office/drawing/2014/main" xmlns="" id="{9858AB92-8F91-425F-9D81-D8B17C83E139}"/>
              </a:ext>
            </a:extLst>
          </p:cNvPr>
          <p:cNvSpPr txBox="1"/>
          <p:nvPr/>
        </p:nvSpPr>
        <p:spPr>
          <a:xfrm rot="16200000">
            <a:off x="1147756" y="5175146"/>
            <a:ext cx="1872208" cy="369332"/>
          </a:xfrm>
          <a:prstGeom prst="rect">
            <a:avLst/>
          </a:prstGeom>
          <a:noFill/>
        </p:spPr>
        <p:txBody>
          <a:bodyPr wrap="square" rtlCol="0">
            <a:spAutoFit/>
          </a:bodyPr>
          <a:lstStyle/>
          <a:p>
            <a:r>
              <a:rPr lang="nl-BE" dirty="0"/>
              <a:t>Re-integratie</a:t>
            </a:r>
            <a:endParaRPr lang="en-GB" dirty="0"/>
          </a:p>
        </p:txBody>
      </p:sp>
      <p:sp>
        <p:nvSpPr>
          <p:cNvPr id="9" name="Tekstvak 8">
            <a:extLst>
              <a:ext uri="{FF2B5EF4-FFF2-40B4-BE49-F238E27FC236}">
                <a16:creationId xmlns:a16="http://schemas.microsoft.com/office/drawing/2014/main" xmlns="" id="{0AC453C8-66CB-42A9-BB29-694494568929}"/>
              </a:ext>
            </a:extLst>
          </p:cNvPr>
          <p:cNvSpPr txBox="1"/>
          <p:nvPr/>
        </p:nvSpPr>
        <p:spPr>
          <a:xfrm rot="16200000">
            <a:off x="-233526" y="3336222"/>
            <a:ext cx="3677847" cy="369332"/>
          </a:xfrm>
          <a:prstGeom prst="rect">
            <a:avLst/>
          </a:prstGeom>
          <a:noFill/>
        </p:spPr>
        <p:txBody>
          <a:bodyPr wrap="square" rtlCol="0">
            <a:spAutoFit/>
          </a:bodyPr>
          <a:lstStyle/>
          <a:p>
            <a:r>
              <a:rPr lang="nl-BE" dirty="0"/>
              <a:t>Ziekteverlof / revalidatie</a:t>
            </a:r>
            <a:endParaRPr lang="en-GB" dirty="0"/>
          </a:p>
        </p:txBody>
      </p:sp>
      <p:sp>
        <p:nvSpPr>
          <p:cNvPr id="10" name="Tekstvak 9">
            <a:extLst>
              <a:ext uri="{FF2B5EF4-FFF2-40B4-BE49-F238E27FC236}">
                <a16:creationId xmlns:a16="http://schemas.microsoft.com/office/drawing/2014/main" xmlns="" id="{E6D1F8A2-14CD-4ACF-8531-9009C4EF09D7}"/>
              </a:ext>
            </a:extLst>
          </p:cNvPr>
          <p:cNvSpPr txBox="1"/>
          <p:nvPr/>
        </p:nvSpPr>
        <p:spPr>
          <a:xfrm rot="20089254">
            <a:off x="2537646" y="3099643"/>
            <a:ext cx="6438706" cy="923330"/>
          </a:xfrm>
          <a:prstGeom prst="rect">
            <a:avLst/>
          </a:prstGeom>
          <a:solidFill>
            <a:schemeClr val="accent5">
              <a:lumMod val="40000"/>
              <a:lumOff val="60000"/>
            </a:schemeClr>
          </a:solidFill>
        </p:spPr>
        <p:txBody>
          <a:bodyPr wrap="square" rtlCol="0">
            <a:spAutoFit/>
          </a:bodyPr>
          <a:lstStyle/>
          <a:p>
            <a:r>
              <a:rPr lang="nl-BE" sz="5400" dirty="0" err="1"/>
              <a:t>Psycho</a:t>
            </a:r>
            <a:r>
              <a:rPr lang="nl-BE" sz="5400" dirty="0"/>
              <a:t>-educatie</a:t>
            </a:r>
            <a:endParaRPr lang="en-GB" sz="5400" dirty="0"/>
          </a:p>
        </p:txBody>
      </p:sp>
      <p:sp>
        <p:nvSpPr>
          <p:cNvPr id="11" name="Tijdelijke aanduiding voor inhoud 2">
            <a:extLst>
              <a:ext uri="{FF2B5EF4-FFF2-40B4-BE49-F238E27FC236}">
                <a16:creationId xmlns:a16="http://schemas.microsoft.com/office/drawing/2014/main" xmlns="" id="{4CE0504C-4404-4B1C-B3A1-854CF5D6CCFC}"/>
              </a:ext>
            </a:extLst>
          </p:cNvPr>
          <p:cNvSpPr txBox="1">
            <a:spLocks/>
          </p:cNvSpPr>
          <p:nvPr/>
        </p:nvSpPr>
        <p:spPr bwMode="auto">
          <a:xfrm>
            <a:off x="2416381" y="2636912"/>
            <a:ext cx="7968195" cy="4578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just" rtl="0" eaLnBrk="1" fontAlgn="base" hangingPunct="1">
              <a:spcBef>
                <a:spcPts val="600"/>
              </a:spcBef>
              <a:spcAft>
                <a:spcPts val="600"/>
              </a:spcAft>
              <a:buClr>
                <a:srgbClr val="CCCC00"/>
              </a:buClr>
              <a:buFont typeface="Wingdings" pitchFamily="2" charset="2"/>
              <a:buChar char="§"/>
              <a:defRPr sz="2800" kern="1200">
                <a:solidFill>
                  <a:srgbClr val="46528C"/>
                </a:solidFill>
                <a:latin typeface="+mn-lt"/>
                <a:ea typeface="+mn-ea"/>
                <a:cs typeface="+mn-cs"/>
              </a:defRPr>
            </a:lvl1pPr>
            <a:lvl2pPr marL="742950" indent="-285750" algn="l" rtl="0" eaLnBrk="1" fontAlgn="base" hangingPunct="1">
              <a:spcBef>
                <a:spcPct val="20000"/>
              </a:spcBef>
              <a:spcAft>
                <a:spcPct val="0"/>
              </a:spcAft>
              <a:buClr>
                <a:srgbClr val="CCCC00"/>
              </a:buClr>
              <a:buSzPct val="75000"/>
              <a:buFont typeface="Wingdings" pitchFamily="2" charset="2"/>
              <a:buChar char="§"/>
              <a:defRPr sz="2400" kern="1200">
                <a:solidFill>
                  <a:srgbClr val="46528C"/>
                </a:solidFill>
                <a:latin typeface="+mn-lt"/>
                <a:ea typeface="+mn-ea"/>
                <a:cs typeface="+mn-cs"/>
              </a:defRPr>
            </a:lvl2pPr>
            <a:lvl3pPr marL="1143000" indent="-228600" algn="l" rtl="0" eaLnBrk="1" fontAlgn="base" hangingPunct="1">
              <a:spcBef>
                <a:spcPct val="20000"/>
              </a:spcBef>
              <a:spcAft>
                <a:spcPct val="0"/>
              </a:spcAft>
              <a:buClr>
                <a:srgbClr val="CCCC00"/>
              </a:buClr>
              <a:buSzPct val="75000"/>
              <a:buFont typeface="Arial" pitchFamily="34" charset="0"/>
              <a:buChar char="•"/>
              <a:defRPr sz="2000" kern="1200">
                <a:solidFill>
                  <a:srgbClr val="46528C"/>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rgbClr val="46528C"/>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rgbClr val="46528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accent3">
                  <a:lumMod val="75000"/>
                </a:schemeClr>
              </a:buClr>
              <a:buFont typeface="Wingdings" panose="05000000000000000000" pitchFamily="2" charset="2"/>
              <a:buChar char="Ø"/>
            </a:pPr>
            <a:endParaRPr lang="nl-BE" sz="1800" i="1">
              <a:solidFill>
                <a:schemeClr val="bg1">
                  <a:lumMod val="85000"/>
                </a:schemeClr>
              </a:solidFill>
            </a:endParaRPr>
          </a:p>
          <a:p>
            <a:pPr>
              <a:buClr>
                <a:schemeClr val="tx2"/>
              </a:buClr>
            </a:pPr>
            <a:r>
              <a:rPr lang="nl-BE" sz="1800" i="1"/>
              <a:t>Ik loop thuis de muren op. Ik heb niet het gevoel dat ik tot rust kom. En buiten komen…ik zie er echt tegenop om mensen tegen te komen die ik ken… ik schaam me dood. Had ik maar gewoon een gebroken knie ofzo, dan zou ik het beter kunnen verantwoorden.</a:t>
            </a:r>
          </a:p>
          <a:p>
            <a:pPr>
              <a:buClr>
                <a:schemeClr val="tx2"/>
              </a:buClr>
            </a:pPr>
            <a:r>
              <a:rPr lang="en-GB" sz="1800" i="1"/>
              <a:t>Nu ik thuis ben , voel ik me schuldig. Ik steek veel tijd in het huishouden en probeer ook wat dingen op te rommelen. Ik denk dat mijn partner anders ook denkt: “wat doet die in godsnaam de hele dag”.</a:t>
            </a:r>
            <a:endParaRPr lang="en-GB" sz="1800" i="1" dirty="0"/>
          </a:p>
        </p:txBody>
      </p:sp>
    </p:spTree>
    <p:extLst>
      <p:ext uri="{BB962C8B-B14F-4D97-AF65-F5344CB8AC3E}">
        <p14:creationId xmlns:p14="http://schemas.microsoft.com/office/powerpoint/2010/main" val="22846073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xmlns="" id="{06020676-00CA-495F-A6BE-1698FDAB79C7}"/>
              </a:ext>
            </a:extLst>
          </p:cNvPr>
          <p:cNvSpPr>
            <a:spLocks noGrp="1"/>
          </p:cNvSpPr>
          <p:nvPr>
            <p:ph idx="1"/>
          </p:nvPr>
        </p:nvSpPr>
        <p:spPr>
          <a:xfrm>
            <a:off x="1635385" y="1167584"/>
            <a:ext cx="4104456" cy="5688632"/>
          </a:xfrm>
        </p:spPr>
        <p:txBody>
          <a:bodyPr>
            <a:normAutofit fontScale="85000" lnSpcReduction="20000"/>
          </a:bodyPr>
          <a:lstStyle/>
          <a:p>
            <a:pPr marL="0" indent="0" algn="ctr">
              <a:buNone/>
            </a:pPr>
            <a:r>
              <a:rPr lang="nl-BE" dirty="0"/>
              <a:t>MENTALE energie</a:t>
            </a:r>
          </a:p>
          <a:p>
            <a:endParaRPr lang="en-GB" dirty="0"/>
          </a:p>
          <a:p>
            <a:pPr marL="0" indent="0">
              <a:buNone/>
            </a:pPr>
            <a:endParaRPr lang="en-GB" dirty="0"/>
          </a:p>
          <a:p>
            <a:endParaRPr lang="en-GB" dirty="0"/>
          </a:p>
          <a:p>
            <a:endParaRPr lang="en-GB" dirty="0"/>
          </a:p>
          <a:p>
            <a:pPr marL="0" indent="0" algn="l">
              <a:buNone/>
            </a:pPr>
            <a:r>
              <a:rPr lang="en-GB" dirty="0" err="1"/>
              <a:t>Herstel</a:t>
            </a:r>
            <a:r>
              <a:rPr lang="en-GB" dirty="0"/>
              <a:t> van de </a:t>
            </a:r>
            <a:r>
              <a:rPr lang="en-GB" dirty="0" err="1"/>
              <a:t>balans</a:t>
            </a:r>
            <a:r>
              <a:rPr lang="en-GB" dirty="0"/>
              <a:t> door:</a:t>
            </a:r>
          </a:p>
          <a:p>
            <a:pPr algn="l">
              <a:buClr>
                <a:schemeClr val="tx2"/>
              </a:buClr>
            </a:pPr>
            <a:r>
              <a:rPr lang="en-GB" dirty="0"/>
              <a:t>Sta </a:t>
            </a:r>
            <a:r>
              <a:rPr lang="en-GB" dirty="0" err="1"/>
              <a:t>stil</a:t>
            </a:r>
            <a:r>
              <a:rPr lang="en-GB" dirty="0"/>
              <a:t> </a:t>
            </a:r>
            <a:r>
              <a:rPr lang="en-GB" dirty="0" err="1"/>
              <a:t>bij</a:t>
            </a:r>
            <a:r>
              <a:rPr lang="en-GB" dirty="0"/>
              <a:t> </a:t>
            </a:r>
            <a:r>
              <a:rPr lang="en-GB" dirty="0" err="1"/>
              <a:t>jouw</a:t>
            </a:r>
            <a:r>
              <a:rPr lang="en-GB" dirty="0"/>
              <a:t> </a:t>
            </a:r>
            <a:r>
              <a:rPr lang="en-GB" dirty="0" err="1"/>
              <a:t>doelen</a:t>
            </a:r>
            <a:r>
              <a:rPr lang="en-GB" dirty="0"/>
              <a:t> </a:t>
            </a:r>
            <a:r>
              <a:rPr lang="en-GB" dirty="0" err="1"/>
              <a:t>en</a:t>
            </a:r>
            <a:r>
              <a:rPr lang="en-GB" dirty="0"/>
              <a:t> </a:t>
            </a:r>
            <a:r>
              <a:rPr lang="en-GB" dirty="0" err="1"/>
              <a:t>ambities</a:t>
            </a:r>
            <a:endParaRPr lang="en-GB" dirty="0"/>
          </a:p>
          <a:p>
            <a:pPr algn="l">
              <a:buClr>
                <a:schemeClr val="tx2"/>
              </a:buClr>
            </a:pPr>
            <a:r>
              <a:rPr lang="en-GB" dirty="0"/>
              <a:t>Doe wat </a:t>
            </a:r>
            <a:r>
              <a:rPr lang="en-GB" dirty="0" err="1"/>
              <a:t>aansluit</a:t>
            </a:r>
            <a:r>
              <a:rPr lang="en-GB" dirty="0"/>
              <a:t> </a:t>
            </a:r>
            <a:r>
              <a:rPr lang="en-GB" dirty="0" err="1"/>
              <a:t>bij</a:t>
            </a:r>
            <a:r>
              <a:rPr lang="en-GB" dirty="0"/>
              <a:t> wat VOOR JOU </a:t>
            </a:r>
            <a:r>
              <a:rPr lang="en-GB" dirty="0" err="1"/>
              <a:t>belangrijk</a:t>
            </a:r>
            <a:r>
              <a:rPr lang="en-GB" dirty="0"/>
              <a:t> is</a:t>
            </a:r>
          </a:p>
          <a:p>
            <a:pPr algn="l">
              <a:buClr>
                <a:schemeClr val="tx2"/>
              </a:buClr>
            </a:pPr>
            <a:r>
              <a:rPr lang="en-GB" dirty="0" err="1"/>
              <a:t>Niet</a:t>
            </a:r>
            <a:r>
              <a:rPr lang="en-GB" dirty="0"/>
              <a:t> </a:t>
            </a:r>
            <a:r>
              <a:rPr lang="en-GB" dirty="0" err="1"/>
              <a:t>alleen</a:t>
            </a:r>
            <a:r>
              <a:rPr lang="en-GB" dirty="0"/>
              <a:t> het </a:t>
            </a:r>
            <a:r>
              <a:rPr lang="en-GB" dirty="0" err="1"/>
              <a:t>eindresultaat</a:t>
            </a:r>
            <a:r>
              <a:rPr lang="en-GB" dirty="0"/>
              <a:t> (</a:t>
            </a:r>
            <a:r>
              <a:rPr lang="en-GB" dirty="0" err="1"/>
              <a:t>ook</a:t>
            </a:r>
            <a:r>
              <a:rPr lang="en-GB" dirty="0"/>
              <a:t> het process)</a:t>
            </a:r>
          </a:p>
          <a:p>
            <a:pPr algn="l">
              <a:buClr>
                <a:schemeClr val="tx2"/>
              </a:buClr>
            </a:pPr>
            <a:r>
              <a:rPr lang="en-GB" dirty="0" err="1"/>
              <a:t>Fysiek</a:t>
            </a:r>
            <a:r>
              <a:rPr lang="en-GB" dirty="0"/>
              <a:t> </a:t>
            </a:r>
            <a:r>
              <a:rPr lang="en-GB" dirty="0" err="1"/>
              <a:t>moe</a:t>
            </a:r>
            <a:r>
              <a:rPr lang="en-GB" dirty="0"/>
              <a:t> </a:t>
            </a:r>
            <a:r>
              <a:rPr lang="en-GB" dirty="0" err="1"/>
              <a:t>worden</a:t>
            </a:r>
            <a:r>
              <a:rPr lang="en-GB" dirty="0"/>
              <a:t> mag</a:t>
            </a:r>
          </a:p>
        </p:txBody>
      </p:sp>
      <p:pic>
        <p:nvPicPr>
          <p:cNvPr id="4" name="Picture 5">
            <a:extLst>
              <a:ext uri="{FF2B5EF4-FFF2-40B4-BE49-F238E27FC236}">
                <a16:creationId xmlns:a16="http://schemas.microsoft.com/office/drawing/2014/main" xmlns="" id="{7D40E279-007C-452D-A45C-309D30EF8E4F}"/>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54" y="1759884"/>
            <a:ext cx="1872208" cy="1135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0" name="Verbindingslijn: gekromd 19">
            <a:extLst>
              <a:ext uri="{FF2B5EF4-FFF2-40B4-BE49-F238E27FC236}">
                <a16:creationId xmlns:a16="http://schemas.microsoft.com/office/drawing/2014/main" xmlns="" id="{46EE4D70-3929-4F37-AD59-24F1C0C2B543}"/>
              </a:ext>
            </a:extLst>
          </p:cNvPr>
          <p:cNvCxnSpPr>
            <a:cxnSpLocks/>
          </p:cNvCxnSpPr>
          <p:nvPr/>
        </p:nvCxnSpPr>
        <p:spPr>
          <a:xfrm>
            <a:off x="5520060" y="1258342"/>
            <a:ext cx="857748" cy="785738"/>
          </a:xfrm>
          <a:prstGeom prst="curvedConnector3">
            <a:avLst>
              <a:gd name="adj1" fmla="val 50000"/>
            </a:avLst>
          </a:prstGeom>
          <a:ln>
            <a:solidFill>
              <a:schemeClr val="tx2"/>
            </a:solidFill>
            <a:tailEnd type="triangle"/>
          </a:ln>
        </p:spPr>
        <p:style>
          <a:lnRef idx="2">
            <a:schemeClr val="accent3"/>
          </a:lnRef>
          <a:fillRef idx="0">
            <a:schemeClr val="accent3"/>
          </a:fillRef>
          <a:effectRef idx="1">
            <a:schemeClr val="accent3"/>
          </a:effectRef>
          <a:fontRef idx="minor">
            <a:schemeClr val="tx1"/>
          </a:fontRef>
        </p:style>
      </p:cxnSp>
      <p:cxnSp>
        <p:nvCxnSpPr>
          <p:cNvPr id="26" name="Verbindingslijn: gekromd 25">
            <a:extLst>
              <a:ext uri="{FF2B5EF4-FFF2-40B4-BE49-F238E27FC236}">
                <a16:creationId xmlns:a16="http://schemas.microsoft.com/office/drawing/2014/main" xmlns="" id="{0DDA0A98-4244-49E4-8C0D-49A4BB3BD052}"/>
              </a:ext>
            </a:extLst>
          </p:cNvPr>
          <p:cNvCxnSpPr>
            <a:cxnSpLocks/>
          </p:cNvCxnSpPr>
          <p:nvPr/>
        </p:nvCxnSpPr>
        <p:spPr>
          <a:xfrm rot="5400000">
            <a:off x="5418398" y="2285393"/>
            <a:ext cx="855924" cy="820864"/>
          </a:xfrm>
          <a:prstGeom prst="curvedConnector3">
            <a:avLst>
              <a:gd name="adj1" fmla="val 50000"/>
            </a:avLst>
          </a:prstGeom>
          <a:ln>
            <a:solidFill>
              <a:schemeClr val="tx2"/>
            </a:solidFill>
            <a:tailEnd type="triangle"/>
          </a:ln>
        </p:spPr>
        <p:style>
          <a:lnRef idx="2">
            <a:schemeClr val="accent3"/>
          </a:lnRef>
          <a:fillRef idx="0">
            <a:schemeClr val="accent3"/>
          </a:fillRef>
          <a:effectRef idx="1">
            <a:schemeClr val="accent3"/>
          </a:effectRef>
          <a:fontRef idx="minor">
            <a:schemeClr val="tx1"/>
          </a:fontRef>
        </p:style>
      </p:cxnSp>
      <p:cxnSp>
        <p:nvCxnSpPr>
          <p:cNvPr id="31" name="Verbindingslijn: gekromd 30">
            <a:extLst>
              <a:ext uri="{FF2B5EF4-FFF2-40B4-BE49-F238E27FC236}">
                <a16:creationId xmlns:a16="http://schemas.microsoft.com/office/drawing/2014/main" xmlns="" id="{D03911E0-1B66-4B50-ADD4-D9AE2E62323A}"/>
              </a:ext>
            </a:extLst>
          </p:cNvPr>
          <p:cNvCxnSpPr>
            <a:cxnSpLocks/>
          </p:cNvCxnSpPr>
          <p:nvPr/>
        </p:nvCxnSpPr>
        <p:spPr>
          <a:xfrm>
            <a:off x="5594413" y="3276851"/>
            <a:ext cx="857748" cy="785738"/>
          </a:xfrm>
          <a:prstGeom prst="curvedConnector3">
            <a:avLst>
              <a:gd name="adj1" fmla="val 50000"/>
            </a:avLst>
          </a:prstGeom>
          <a:ln>
            <a:solidFill>
              <a:schemeClr val="tx2"/>
            </a:solidFill>
            <a:tailEnd type="triangle"/>
          </a:ln>
        </p:spPr>
        <p:style>
          <a:lnRef idx="2">
            <a:schemeClr val="accent3"/>
          </a:lnRef>
          <a:fillRef idx="0">
            <a:schemeClr val="accent3"/>
          </a:fillRef>
          <a:effectRef idx="1">
            <a:schemeClr val="accent3"/>
          </a:effectRef>
          <a:fontRef idx="minor">
            <a:schemeClr val="tx1"/>
          </a:fontRef>
        </p:style>
      </p:cxnSp>
      <p:cxnSp>
        <p:nvCxnSpPr>
          <p:cNvPr id="33" name="Verbindingslijn: gekromd 32">
            <a:extLst>
              <a:ext uri="{FF2B5EF4-FFF2-40B4-BE49-F238E27FC236}">
                <a16:creationId xmlns:a16="http://schemas.microsoft.com/office/drawing/2014/main" xmlns="" id="{73858EDB-E3D4-4248-AD50-AAA843B08752}"/>
              </a:ext>
            </a:extLst>
          </p:cNvPr>
          <p:cNvCxnSpPr>
            <a:cxnSpLocks/>
          </p:cNvCxnSpPr>
          <p:nvPr/>
        </p:nvCxnSpPr>
        <p:spPr>
          <a:xfrm rot="5400000">
            <a:off x="5591468" y="4295239"/>
            <a:ext cx="855924" cy="820864"/>
          </a:xfrm>
          <a:prstGeom prst="curvedConnector3">
            <a:avLst>
              <a:gd name="adj1" fmla="val 50000"/>
            </a:avLst>
          </a:prstGeom>
          <a:ln>
            <a:solidFill>
              <a:schemeClr val="tx2"/>
            </a:solidFill>
            <a:tailEnd type="triangle"/>
          </a:ln>
        </p:spPr>
        <p:style>
          <a:lnRef idx="2">
            <a:schemeClr val="accent3"/>
          </a:lnRef>
          <a:fillRef idx="0">
            <a:schemeClr val="accent3"/>
          </a:fillRef>
          <a:effectRef idx="1">
            <a:schemeClr val="accent3"/>
          </a:effectRef>
          <a:fontRef idx="minor">
            <a:schemeClr val="tx1"/>
          </a:fontRef>
        </p:style>
      </p:cxnSp>
      <p:cxnSp>
        <p:nvCxnSpPr>
          <p:cNvPr id="34" name="Verbindingslijn: gekromd 33">
            <a:extLst>
              <a:ext uri="{FF2B5EF4-FFF2-40B4-BE49-F238E27FC236}">
                <a16:creationId xmlns:a16="http://schemas.microsoft.com/office/drawing/2014/main" xmlns="" id="{B3F3B857-E152-4521-94E2-7B9ABE75DDB3}"/>
              </a:ext>
            </a:extLst>
          </p:cNvPr>
          <p:cNvCxnSpPr>
            <a:cxnSpLocks/>
          </p:cNvCxnSpPr>
          <p:nvPr/>
        </p:nvCxnSpPr>
        <p:spPr>
          <a:xfrm>
            <a:off x="5739841" y="5348753"/>
            <a:ext cx="857748" cy="785738"/>
          </a:xfrm>
          <a:prstGeom prst="curvedConnector3">
            <a:avLst>
              <a:gd name="adj1" fmla="val 50000"/>
            </a:avLst>
          </a:prstGeom>
          <a:ln>
            <a:solidFill>
              <a:schemeClr val="tx2"/>
            </a:solidFill>
            <a:tailEnd type="triangle"/>
          </a:ln>
        </p:spPr>
        <p:style>
          <a:lnRef idx="2">
            <a:schemeClr val="accent3"/>
          </a:lnRef>
          <a:fillRef idx="0">
            <a:schemeClr val="accent3"/>
          </a:fillRef>
          <a:effectRef idx="1">
            <a:schemeClr val="accent3"/>
          </a:effectRef>
          <a:fontRef idx="minor">
            <a:schemeClr val="tx1"/>
          </a:fontRef>
        </p:style>
      </p:cxnSp>
      <p:sp>
        <p:nvSpPr>
          <p:cNvPr id="11" name="Tijdelijke aanduiding voor inhoud 6">
            <a:extLst>
              <a:ext uri="{FF2B5EF4-FFF2-40B4-BE49-F238E27FC236}">
                <a16:creationId xmlns:a16="http://schemas.microsoft.com/office/drawing/2014/main" xmlns="" id="{B3DCA107-062A-4D50-B47D-02E4F4048E5C}"/>
              </a:ext>
            </a:extLst>
          </p:cNvPr>
          <p:cNvSpPr txBox="1">
            <a:spLocks/>
          </p:cNvSpPr>
          <p:nvPr/>
        </p:nvSpPr>
        <p:spPr bwMode="auto">
          <a:xfrm>
            <a:off x="6816080" y="1437472"/>
            <a:ext cx="5273638" cy="4464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just" rtl="0" eaLnBrk="1" fontAlgn="base" hangingPunct="1">
              <a:spcBef>
                <a:spcPts val="600"/>
              </a:spcBef>
              <a:spcAft>
                <a:spcPts val="600"/>
              </a:spcAft>
              <a:buClr>
                <a:srgbClr val="CCCC00"/>
              </a:buClr>
              <a:buFont typeface="Wingdings" pitchFamily="2" charset="2"/>
              <a:buChar char="§"/>
              <a:defRPr sz="2800" kern="1200">
                <a:solidFill>
                  <a:srgbClr val="46528C"/>
                </a:solidFill>
                <a:latin typeface="+mn-lt"/>
                <a:ea typeface="+mn-ea"/>
                <a:cs typeface="+mn-cs"/>
              </a:defRPr>
            </a:lvl1pPr>
            <a:lvl2pPr marL="742950" indent="-285750" algn="l" rtl="0" eaLnBrk="1" fontAlgn="base" hangingPunct="1">
              <a:spcBef>
                <a:spcPct val="20000"/>
              </a:spcBef>
              <a:spcAft>
                <a:spcPct val="0"/>
              </a:spcAft>
              <a:buClr>
                <a:srgbClr val="CCCC00"/>
              </a:buClr>
              <a:buSzPct val="75000"/>
              <a:buFont typeface="Wingdings" pitchFamily="2" charset="2"/>
              <a:buChar char="§"/>
              <a:defRPr sz="2400" kern="1200">
                <a:solidFill>
                  <a:srgbClr val="46528C"/>
                </a:solidFill>
                <a:latin typeface="+mn-lt"/>
                <a:ea typeface="+mn-ea"/>
                <a:cs typeface="+mn-cs"/>
              </a:defRPr>
            </a:lvl2pPr>
            <a:lvl3pPr marL="1143000" indent="-228600" algn="l" rtl="0" eaLnBrk="1" fontAlgn="base" hangingPunct="1">
              <a:spcBef>
                <a:spcPct val="20000"/>
              </a:spcBef>
              <a:spcAft>
                <a:spcPct val="0"/>
              </a:spcAft>
              <a:buClr>
                <a:srgbClr val="CCCC00"/>
              </a:buClr>
              <a:buSzPct val="75000"/>
              <a:buFont typeface="Arial" pitchFamily="34" charset="0"/>
              <a:buChar char="•"/>
              <a:defRPr sz="2000" kern="1200">
                <a:solidFill>
                  <a:srgbClr val="46528C"/>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rgbClr val="46528C"/>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rgbClr val="46528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nl-BE" dirty="0"/>
          </a:p>
          <a:p>
            <a:pPr marL="0" indent="0" algn="ctr">
              <a:lnSpc>
                <a:spcPct val="80000"/>
              </a:lnSpc>
              <a:buClr>
                <a:schemeClr val="tx2"/>
              </a:buClr>
              <a:buFont typeface="Wingdings" pitchFamily="2" charset="2"/>
              <a:buNone/>
            </a:pPr>
            <a:r>
              <a:rPr lang="en-GB" sz="2400" b="1" dirty="0"/>
              <a:t>Wie </a:t>
            </a:r>
            <a:r>
              <a:rPr lang="en-GB" sz="2400" b="1" dirty="0" err="1"/>
              <a:t>kan</a:t>
            </a:r>
            <a:r>
              <a:rPr lang="en-GB" sz="2400" b="1" dirty="0"/>
              <a:t> </a:t>
            </a:r>
            <a:r>
              <a:rPr lang="en-GB" sz="2400" b="1" dirty="0" err="1"/>
              <a:t>jou</a:t>
            </a:r>
            <a:r>
              <a:rPr lang="en-GB" sz="2400" b="1" dirty="0"/>
              <a:t> </a:t>
            </a:r>
            <a:r>
              <a:rPr lang="en-GB" sz="2400" b="1" dirty="0" err="1"/>
              <a:t>helpen</a:t>
            </a:r>
            <a:r>
              <a:rPr lang="en-GB" sz="2400" b="1" dirty="0"/>
              <a:t> in </a:t>
            </a:r>
            <a:r>
              <a:rPr lang="en-GB" sz="2400" b="1" dirty="0" err="1"/>
              <a:t>dit</a:t>
            </a:r>
            <a:r>
              <a:rPr lang="en-GB" sz="2400" b="1" dirty="0"/>
              <a:t> process?</a:t>
            </a:r>
          </a:p>
          <a:p>
            <a:pPr marL="0" indent="0" algn="l">
              <a:lnSpc>
                <a:spcPct val="80000"/>
              </a:lnSpc>
              <a:buClr>
                <a:schemeClr val="tx2"/>
              </a:buClr>
              <a:buFont typeface="Wingdings" pitchFamily="2" charset="2"/>
              <a:buNone/>
            </a:pPr>
            <a:endParaRPr lang="en-GB" sz="2400" dirty="0"/>
          </a:p>
          <a:p>
            <a:pPr marL="0" indent="0" algn="l">
              <a:lnSpc>
                <a:spcPct val="80000"/>
              </a:lnSpc>
              <a:buClr>
                <a:schemeClr val="tx2"/>
              </a:buClr>
              <a:buFont typeface="Wingdings" pitchFamily="2" charset="2"/>
              <a:buNone/>
            </a:pPr>
            <a:endParaRPr lang="en-GB" sz="2400" dirty="0"/>
          </a:p>
          <a:p>
            <a:pPr marL="0" indent="0" algn="l">
              <a:lnSpc>
                <a:spcPct val="80000"/>
              </a:lnSpc>
              <a:buClr>
                <a:schemeClr val="tx2"/>
              </a:buClr>
              <a:buFont typeface="Wingdings" pitchFamily="2" charset="2"/>
              <a:buNone/>
            </a:pPr>
            <a:endParaRPr lang="en-GB" sz="2400" dirty="0"/>
          </a:p>
          <a:p>
            <a:pPr marL="0" indent="0" algn="l">
              <a:lnSpc>
                <a:spcPct val="80000"/>
              </a:lnSpc>
              <a:buClr>
                <a:schemeClr val="tx2"/>
              </a:buClr>
              <a:buFont typeface="Wingdings" pitchFamily="2" charset="2"/>
              <a:buNone/>
            </a:pPr>
            <a:endParaRPr lang="en-GB" sz="2400" dirty="0"/>
          </a:p>
          <a:p>
            <a:pPr algn="l">
              <a:lnSpc>
                <a:spcPct val="80000"/>
              </a:lnSpc>
              <a:buClr>
                <a:schemeClr val="tx2"/>
              </a:buClr>
            </a:pPr>
            <a:r>
              <a:rPr lang="en-GB" sz="2400" dirty="0" err="1"/>
              <a:t>Loopbaancoaching</a:t>
            </a:r>
            <a:r>
              <a:rPr lang="en-GB" sz="2400" dirty="0"/>
              <a:t>, </a:t>
            </a:r>
            <a:r>
              <a:rPr lang="en-GB" sz="2400" dirty="0" err="1"/>
              <a:t>psycholoog</a:t>
            </a:r>
            <a:r>
              <a:rPr lang="en-GB" sz="2400" dirty="0"/>
              <a:t> (</a:t>
            </a:r>
            <a:r>
              <a:rPr lang="en-GB" sz="2400" dirty="0" err="1"/>
              <a:t>evt</a:t>
            </a:r>
            <a:r>
              <a:rPr lang="en-GB" sz="2400" dirty="0"/>
              <a:t> expertise in ACT),…</a:t>
            </a:r>
          </a:p>
        </p:txBody>
      </p:sp>
    </p:spTree>
    <p:extLst>
      <p:ext uri="{BB962C8B-B14F-4D97-AF65-F5344CB8AC3E}">
        <p14:creationId xmlns:p14="http://schemas.microsoft.com/office/powerpoint/2010/main" val="2097941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67408" y="274638"/>
            <a:ext cx="9577064" cy="774649"/>
          </a:xfrm>
        </p:spPr>
        <p:txBody>
          <a:bodyPr/>
          <a:lstStyle/>
          <a:p>
            <a:r>
              <a:rPr lang="nl-NL" dirty="0"/>
              <a:t>Casus </a:t>
            </a:r>
            <a:r>
              <a:rPr lang="nl-NL" dirty="0" err="1"/>
              <a:t>Manoëlle</a:t>
            </a:r>
            <a:r>
              <a:rPr lang="nl-NL" dirty="0"/>
              <a:t> </a:t>
            </a:r>
          </a:p>
        </p:txBody>
      </p:sp>
      <p:sp>
        <p:nvSpPr>
          <p:cNvPr id="2" name="Tijdelijke aanduiding voor inhoud 1"/>
          <p:cNvSpPr>
            <a:spLocks noGrp="1"/>
          </p:cNvSpPr>
          <p:nvPr>
            <p:ph idx="1"/>
          </p:nvPr>
        </p:nvSpPr>
        <p:spPr>
          <a:xfrm>
            <a:off x="592760" y="1049287"/>
            <a:ext cx="10972800" cy="5949280"/>
          </a:xfrm>
        </p:spPr>
        <p:txBody>
          <a:bodyPr/>
          <a:lstStyle/>
          <a:p>
            <a:pPr marL="0" indent="0">
              <a:buClr>
                <a:schemeClr val="accent3">
                  <a:lumMod val="75000"/>
                </a:schemeClr>
              </a:buClr>
              <a:buNone/>
            </a:pPr>
            <a:endParaRPr lang="nl-BE" dirty="0"/>
          </a:p>
          <a:p>
            <a:pPr marL="0" indent="0">
              <a:buClr>
                <a:schemeClr val="accent3">
                  <a:lumMod val="75000"/>
                </a:schemeClr>
              </a:buClr>
              <a:buNone/>
            </a:pPr>
            <a:r>
              <a:rPr lang="nl-BE" dirty="0"/>
              <a:t>Overspanning en/of burn-out?</a:t>
            </a:r>
          </a:p>
          <a:p>
            <a:pPr marL="514350" indent="-514350">
              <a:buClr>
                <a:schemeClr val="tx2"/>
              </a:buClr>
              <a:buFont typeface="+mj-lt"/>
              <a:buAutoNum type="arabicPeriod"/>
            </a:pPr>
            <a:r>
              <a:rPr lang="nl-BE" sz="2400" dirty="0">
                <a:solidFill>
                  <a:schemeClr val="tx2"/>
                </a:solidFill>
              </a:rPr>
              <a:t>“sinds een paar maanden, ben ik op mijn tanden aan het bijten”</a:t>
            </a:r>
          </a:p>
          <a:p>
            <a:pPr marL="514350" indent="-514350">
              <a:buClr>
                <a:schemeClr val="tx2"/>
              </a:buClr>
              <a:buFont typeface="+mj-lt"/>
              <a:buAutoNum type="arabicPeriod"/>
            </a:pPr>
            <a:r>
              <a:rPr lang="nl-BE" sz="2400" dirty="0">
                <a:solidFill>
                  <a:schemeClr val="tx2"/>
                </a:solidFill>
              </a:rPr>
              <a:t>“ik merk dat het werk me minder kan schelen. Ik ben veel negatiever geworden”</a:t>
            </a:r>
          </a:p>
          <a:p>
            <a:pPr marL="514350" indent="-514350">
              <a:buClr>
                <a:schemeClr val="tx2"/>
              </a:buClr>
              <a:buFont typeface="+mj-lt"/>
              <a:buAutoNum type="arabicPeriod"/>
            </a:pPr>
            <a:r>
              <a:rPr lang="nl-BE" sz="2400" dirty="0">
                <a:solidFill>
                  <a:schemeClr val="tx2"/>
                </a:solidFill>
              </a:rPr>
              <a:t>“ik heb het gevoel dat ik </a:t>
            </a:r>
            <a:r>
              <a:rPr lang="nl-BE" sz="2400" dirty="0">
                <a:solidFill>
                  <a:schemeClr val="accent4">
                    <a:lumMod val="75000"/>
                  </a:schemeClr>
                </a:solidFill>
              </a:rPr>
              <a:t>controle verlies</a:t>
            </a:r>
            <a:r>
              <a:rPr lang="nl-BE" sz="2400" dirty="0">
                <a:solidFill>
                  <a:schemeClr val="tx2"/>
                </a:solidFill>
              </a:rPr>
              <a:t>”</a:t>
            </a:r>
          </a:p>
          <a:p>
            <a:pPr marL="514350" indent="-514350">
              <a:buClr>
                <a:schemeClr val="tx2"/>
              </a:buClr>
              <a:buFont typeface="+mj-lt"/>
              <a:buAutoNum type="arabicPeriod"/>
            </a:pPr>
            <a:r>
              <a:rPr lang="nl-BE" sz="2400" dirty="0">
                <a:solidFill>
                  <a:schemeClr val="tx2"/>
                </a:solidFill>
              </a:rPr>
              <a:t>“ik ben bang dat ik het niet blijf volhouden”</a:t>
            </a:r>
          </a:p>
          <a:p>
            <a:pPr marL="514350" indent="-514350">
              <a:buClr>
                <a:schemeClr val="tx2"/>
              </a:buClr>
              <a:buFont typeface="+mj-lt"/>
              <a:buAutoNum type="arabicPeriod"/>
            </a:pPr>
            <a:r>
              <a:rPr lang="nl-BE" sz="2400" dirty="0">
                <a:solidFill>
                  <a:schemeClr val="tx2"/>
                </a:solidFill>
              </a:rPr>
              <a:t>“ik laat meer steken vallen. Het lukt niet meer”</a:t>
            </a:r>
          </a:p>
          <a:p>
            <a:pPr marL="514350" indent="-514350">
              <a:buClr>
                <a:schemeClr val="tx2"/>
              </a:buClr>
              <a:buFont typeface="+mj-lt"/>
              <a:buAutoNum type="arabicPeriod"/>
            </a:pPr>
            <a:r>
              <a:rPr lang="nl-BE" sz="2400" dirty="0">
                <a:solidFill>
                  <a:schemeClr val="tx2"/>
                </a:solidFill>
              </a:rPr>
              <a:t>“ik probeer in het weekend dingen in te halen”</a:t>
            </a:r>
          </a:p>
          <a:p>
            <a:pPr marL="514350" indent="-514350">
              <a:buClr>
                <a:schemeClr val="tx2"/>
              </a:buClr>
              <a:buFont typeface="+mj-lt"/>
              <a:buAutoNum type="arabicPeriod"/>
            </a:pPr>
            <a:r>
              <a:rPr lang="nl-BE" sz="2400" dirty="0">
                <a:solidFill>
                  <a:schemeClr val="tx2"/>
                </a:solidFill>
              </a:rPr>
              <a:t>“ik hoopte tevergeefs dat ik na de vakantie terug energie zou hebben”</a:t>
            </a:r>
            <a:endParaRPr lang="en-GB" sz="2400" dirty="0">
              <a:solidFill>
                <a:schemeClr val="tx2"/>
              </a:solidFill>
            </a:endParaRPr>
          </a:p>
          <a:p>
            <a:pPr marL="0" indent="0">
              <a:buNone/>
            </a:pPr>
            <a:endParaRPr lang="nl-BE" sz="2400" dirty="0"/>
          </a:p>
        </p:txBody>
      </p:sp>
    </p:spTree>
    <p:extLst>
      <p:ext uri="{BB962C8B-B14F-4D97-AF65-F5344CB8AC3E}">
        <p14:creationId xmlns:p14="http://schemas.microsoft.com/office/powerpoint/2010/main" val="2185820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1">
            <a:extLst>
              <a:ext uri="{FF2B5EF4-FFF2-40B4-BE49-F238E27FC236}">
                <a16:creationId xmlns:a16="http://schemas.microsoft.com/office/drawing/2014/main" xmlns="" id="{D442AC7B-0B63-4AA1-ACA7-0CF58C5BC203}"/>
              </a:ext>
            </a:extLst>
          </p:cNvPr>
          <p:cNvSpPr txBox="1">
            <a:spLocks/>
          </p:cNvSpPr>
          <p:nvPr/>
        </p:nvSpPr>
        <p:spPr>
          <a:xfrm>
            <a:off x="6865968" y="1167584"/>
            <a:ext cx="4716432" cy="5433467"/>
          </a:xfrm>
          <a:prstGeom prst="rect">
            <a:avLst/>
          </a:prstGeom>
        </p:spPr>
        <p:txBody>
          <a:bodyPr vert="horz" lIns="91440" tIns="45720" rIns="91440" bIns="45720" rtlCol="0">
            <a:normAutofit fontScale="77500" lnSpcReduction="20000"/>
          </a:bodyPr>
          <a:lstStyle>
            <a:lvl1pPr marL="342900" indent="-342900" algn="just" defTabSz="914400" rtl="0" eaLnBrk="1" latinLnBrk="0" hangingPunct="1">
              <a:spcBef>
                <a:spcPts val="600"/>
              </a:spcBef>
              <a:spcAft>
                <a:spcPts val="600"/>
              </a:spcAft>
              <a:buClr>
                <a:srgbClr val="CCCC00"/>
              </a:buClr>
              <a:buFont typeface="Wingdings" pitchFamily="2" charset="2"/>
              <a:buChar char="§"/>
              <a:defRPr lang="en-US" sz="2800" kern="1200" noProof="0">
                <a:solidFill>
                  <a:schemeClr val="tx1"/>
                </a:solidFill>
                <a:latin typeface="+mn-lt"/>
                <a:ea typeface="+mn-ea"/>
                <a:cs typeface="+mn-cs"/>
              </a:defRPr>
            </a:lvl1pPr>
            <a:lvl2pPr marL="742950" indent="-285750" algn="l" defTabSz="914400" rtl="0" eaLnBrk="1" latinLnBrk="0" hangingPunct="1">
              <a:spcBef>
                <a:spcPct val="20000"/>
              </a:spcBef>
              <a:buClr>
                <a:srgbClr val="CCCC00"/>
              </a:buClr>
              <a:buSzPct val="75000"/>
              <a:buFont typeface="Wingdings" pitchFamily="2" charset="2"/>
              <a:buChar char="§"/>
              <a:defRPr lang="en-US" sz="2400" kern="1200" noProof="0">
                <a:solidFill>
                  <a:schemeClr val="tx1"/>
                </a:solidFill>
                <a:latin typeface="+mn-lt"/>
                <a:ea typeface="+mn-ea"/>
                <a:cs typeface="+mn-cs"/>
              </a:defRPr>
            </a:lvl2pPr>
            <a:lvl3pPr marL="1143000" indent="-228600" algn="l" defTabSz="914400" rtl="0" eaLnBrk="1" latinLnBrk="0" hangingPunct="1">
              <a:spcBef>
                <a:spcPct val="20000"/>
              </a:spcBef>
              <a:buClr>
                <a:srgbClr val="CCCC00"/>
              </a:buClr>
              <a:buSzPct val="75000"/>
              <a:buFont typeface="Arial" pitchFamily="34" charset="0"/>
              <a:buChar char="•"/>
              <a:defRPr lang="en-US" sz="2000" kern="1200" noProof="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buNone/>
            </a:pPr>
            <a:r>
              <a:rPr lang="nl-BE" dirty="0">
                <a:solidFill>
                  <a:schemeClr val="tx2"/>
                </a:solidFill>
              </a:rPr>
              <a:t>FYSIEKE energie</a:t>
            </a:r>
          </a:p>
          <a:p>
            <a:pPr fontAlgn="auto"/>
            <a:endParaRPr lang="nl-BE" dirty="0"/>
          </a:p>
          <a:p>
            <a:pPr fontAlgn="auto"/>
            <a:endParaRPr lang="nl-BE" dirty="0"/>
          </a:p>
          <a:p>
            <a:pPr fontAlgn="auto"/>
            <a:endParaRPr lang="nl-BE" dirty="0"/>
          </a:p>
          <a:p>
            <a:pPr fontAlgn="auto"/>
            <a:endParaRPr lang="nl-BE" dirty="0"/>
          </a:p>
          <a:p>
            <a:pPr marL="0" indent="0" algn="l" fontAlgn="auto">
              <a:buNone/>
            </a:pPr>
            <a:r>
              <a:rPr lang="nl-BE" dirty="0"/>
              <a:t>Stress is vergelijkbaar met sport, dus nood aan </a:t>
            </a:r>
            <a:r>
              <a:rPr lang="nl-BE" u="sng" dirty="0">
                <a:effectLst>
                  <a:outerShdw blurRad="38100" dist="38100" dir="2700000" algn="tl">
                    <a:srgbClr val="000000">
                      <a:alpha val="43137"/>
                    </a:srgbClr>
                  </a:outerShdw>
                </a:effectLst>
              </a:rPr>
              <a:t>recuperatie van het lichaam </a:t>
            </a:r>
            <a:r>
              <a:rPr lang="nl-BE" dirty="0"/>
              <a:t>door:</a:t>
            </a:r>
          </a:p>
          <a:p>
            <a:pPr algn="l">
              <a:buClr>
                <a:schemeClr val="tx2"/>
              </a:buClr>
            </a:pPr>
            <a:r>
              <a:rPr lang="nl-BE" dirty="0">
                <a:solidFill>
                  <a:srgbClr val="46528C"/>
                </a:solidFill>
              </a:rPr>
              <a:t>Verstand op nul</a:t>
            </a:r>
          </a:p>
          <a:p>
            <a:pPr algn="l">
              <a:buClr>
                <a:schemeClr val="tx2"/>
              </a:buClr>
            </a:pPr>
            <a:r>
              <a:rPr lang="nl-BE" dirty="0">
                <a:solidFill>
                  <a:srgbClr val="46528C"/>
                </a:solidFill>
              </a:rPr>
              <a:t>Lichaamsgerichte technieken</a:t>
            </a:r>
          </a:p>
          <a:p>
            <a:pPr algn="l">
              <a:buClr>
                <a:schemeClr val="tx2"/>
              </a:buClr>
            </a:pPr>
            <a:r>
              <a:rPr lang="nl-BE" dirty="0">
                <a:solidFill>
                  <a:srgbClr val="46528C"/>
                </a:solidFill>
              </a:rPr>
              <a:t>Actieve ontspanning</a:t>
            </a:r>
          </a:p>
          <a:p>
            <a:pPr algn="l">
              <a:buClr>
                <a:schemeClr val="tx2"/>
              </a:buClr>
            </a:pPr>
            <a:r>
              <a:rPr lang="nl-BE" dirty="0">
                <a:solidFill>
                  <a:srgbClr val="46528C"/>
                </a:solidFill>
              </a:rPr>
              <a:t>Let op met voortdurende bereikbaarheid (smartphone </a:t>
            </a:r>
            <a:r>
              <a:rPr lang="nl-BE" dirty="0" err="1">
                <a:solidFill>
                  <a:srgbClr val="46528C"/>
                </a:solidFill>
              </a:rPr>
              <a:t>etc</a:t>
            </a:r>
            <a:r>
              <a:rPr lang="nl-BE" dirty="0">
                <a:solidFill>
                  <a:srgbClr val="46528C"/>
                </a:solidFill>
              </a:rPr>
              <a:t>…</a:t>
            </a:r>
          </a:p>
          <a:p>
            <a:pPr fontAlgn="auto">
              <a:buFont typeface="Arial" panose="020B0604020202020204" pitchFamily="34" charset="0"/>
              <a:buChar char="•"/>
            </a:pPr>
            <a:endParaRPr lang="nl-BE" dirty="0"/>
          </a:p>
          <a:p>
            <a:pPr fontAlgn="auto"/>
            <a:endParaRPr lang="en-GB" dirty="0"/>
          </a:p>
        </p:txBody>
      </p:sp>
      <p:pic>
        <p:nvPicPr>
          <p:cNvPr id="5" name="Afbeelding 4">
            <a:extLst>
              <a:ext uri="{FF2B5EF4-FFF2-40B4-BE49-F238E27FC236}">
                <a16:creationId xmlns:a16="http://schemas.microsoft.com/office/drawing/2014/main" xmlns="" id="{6B90662F-4ACE-4F19-AE7A-B34148CB5AC2}"/>
              </a:ext>
            </a:extLst>
          </p:cNvPr>
          <p:cNvPicPr>
            <a:picLocks noChangeAspect="1"/>
          </p:cNvPicPr>
          <p:nvPr/>
        </p:nvPicPr>
        <p:blipFill>
          <a:blip r:embed="rId3"/>
          <a:stretch>
            <a:fillRect/>
          </a:stretch>
        </p:blipFill>
        <p:spPr>
          <a:xfrm>
            <a:off x="6856659" y="1566835"/>
            <a:ext cx="3445992" cy="1572261"/>
          </a:xfrm>
          <a:prstGeom prst="rect">
            <a:avLst/>
          </a:prstGeom>
        </p:spPr>
      </p:pic>
      <p:cxnSp>
        <p:nvCxnSpPr>
          <p:cNvPr id="20" name="Verbindingslijn: gekromd 19">
            <a:extLst>
              <a:ext uri="{FF2B5EF4-FFF2-40B4-BE49-F238E27FC236}">
                <a16:creationId xmlns:a16="http://schemas.microsoft.com/office/drawing/2014/main" xmlns="" id="{46EE4D70-3929-4F37-AD59-24F1C0C2B543}"/>
              </a:ext>
            </a:extLst>
          </p:cNvPr>
          <p:cNvCxnSpPr>
            <a:cxnSpLocks/>
          </p:cNvCxnSpPr>
          <p:nvPr/>
        </p:nvCxnSpPr>
        <p:spPr>
          <a:xfrm>
            <a:off x="5520060" y="1258342"/>
            <a:ext cx="857748" cy="785738"/>
          </a:xfrm>
          <a:prstGeom prst="curvedConnector3">
            <a:avLst>
              <a:gd name="adj1" fmla="val 50000"/>
            </a:avLst>
          </a:prstGeom>
          <a:ln>
            <a:solidFill>
              <a:schemeClr val="tx2"/>
            </a:solidFill>
            <a:tailEnd type="triangle"/>
          </a:ln>
        </p:spPr>
        <p:style>
          <a:lnRef idx="2">
            <a:schemeClr val="accent3"/>
          </a:lnRef>
          <a:fillRef idx="0">
            <a:schemeClr val="accent3"/>
          </a:fillRef>
          <a:effectRef idx="1">
            <a:schemeClr val="accent3"/>
          </a:effectRef>
          <a:fontRef idx="minor">
            <a:schemeClr val="tx1"/>
          </a:fontRef>
        </p:style>
      </p:cxnSp>
      <p:cxnSp>
        <p:nvCxnSpPr>
          <p:cNvPr id="26" name="Verbindingslijn: gekromd 25">
            <a:extLst>
              <a:ext uri="{FF2B5EF4-FFF2-40B4-BE49-F238E27FC236}">
                <a16:creationId xmlns:a16="http://schemas.microsoft.com/office/drawing/2014/main" xmlns="" id="{0DDA0A98-4244-49E4-8C0D-49A4BB3BD052}"/>
              </a:ext>
            </a:extLst>
          </p:cNvPr>
          <p:cNvCxnSpPr>
            <a:cxnSpLocks/>
          </p:cNvCxnSpPr>
          <p:nvPr/>
        </p:nvCxnSpPr>
        <p:spPr>
          <a:xfrm rot="5400000">
            <a:off x="5418398" y="2285393"/>
            <a:ext cx="855924" cy="820864"/>
          </a:xfrm>
          <a:prstGeom prst="curvedConnector3">
            <a:avLst>
              <a:gd name="adj1" fmla="val 50000"/>
            </a:avLst>
          </a:prstGeom>
          <a:ln>
            <a:solidFill>
              <a:schemeClr val="tx2"/>
            </a:solidFill>
            <a:tailEnd type="triangle"/>
          </a:ln>
        </p:spPr>
        <p:style>
          <a:lnRef idx="2">
            <a:schemeClr val="accent3"/>
          </a:lnRef>
          <a:fillRef idx="0">
            <a:schemeClr val="accent3"/>
          </a:fillRef>
          <a:effectRef idx="1">
            <a:schemeClr val="accent3"/>
          </a:effectRef>
          <a:fontRef idx="minor">
            <a:schemeClr val="tx1"/>
          </a:fontRef>
        </p:style>
      </p:cxnSp>
      <p:cxnSp>
        <p:nvCxnSpPr>
          <p:cNvPr id="31" name="Verbindingslijn: gekromd 30">
            <a:extLst>
              <a:ext uri="{FF2B5EF4-FFF2-40B4-BE49-F238E27FC236}">
                <a16:creationId xmlns:a16="http://schemas.microsoft.com/office/drawing/2014/main" xmlns="" id="{D03911E0-1B66-4B50-ADD4-D9AE2E62323A}"/>
              </a:ext>
            </a:extLst>
          </p:cNvPr>
          <p:cNvCxnSpPr>
            <a:cxnSpLocks/>
          </p:cNvCxnSpPr>
          <p:nvPr/>
        </p:nvCxnSpPr>
        <p:spPr>
          <a:xfrm>
            <a:off x="5594413" y="3276851"/>
            <a:ext cx="857748" cy="785738"/>
          </a:xfrm>
          <a:prstGeom prst="curvedConnector3">
            <a:avLst>
              <a:gd name="adj1" fmla="val 50000"/>
            </a:avLst>
          </a:prstGeom>
          <a:ln>
            <a:solidFill>
              <a:schemeClr val="tx2"/>
            </a:solidFill>
            <a:tailEnd type="triangle"/>
          </a:ln>
        </p:spPr>
        <p:style>
          <a:lnRef idx="2">
            <a:schemeClr val="accent3"/>
          </a:lnRef>
          <a:fillRef idx="0">
            <a:schemeClr val="accent3"/>
          </a:fillRef>
          <a:effectRef idx="1">
            <a:schemeClr val="accent3"/>
          </a:effectRef>
          <a:fontRef idx="minor">
            <a:schemeClr val="tx1"/>
          </a:fontRef>
        </p:style>
      </p:cxnSp>
      <p:cxnSp>
        <p:nvCxnSpPr>
          <p:cNvPr id="33" name="Verbindingslijn: gekromd 32">
            <a:extLst>
              <a:ext uri="{FF2B5EF4-FFF2-40B4-BE49-F238E27FC236}">
                <a16:creationId xmlns:a16="http://schemas.microsoft.com/office/drawing/2014/main" xmlns="" id="{73858EDB-E3D4-4248-AD50-AAA843B08752}"/>
              </a:ext>
            </a:extLst>
          </p:cNvPr>
          <p:cNvCxnSpPr>
            <a:cxnSpLocks/>
          </p:cNvCxnSpPr>
          <p:nvPr/>
        </p:nvCxnSpPr>
        <p:spPr>
          <a:xfrm rot="5400000">
            <a:off x="5591468" y="4295239"/>
            <a:ext cx="855924" cy="820864"/>
          </a:xfrm>
          <a:prstGeom prst="curvedConnector3">
            <a:avLst>
              <a:gd name="adj1" fmla="val 50000"/>
            </a:avLst>
          </a:prstGeom>
          <a:ln>
            <a:solidFill>
              <a:schemeClr val="tx2"/>
            </a:solidFill>
            <a:tailEnd type="triangle"/>
          </a:ln>
        </p:spPr>
        <p:style>
          <a:lnRef idx="2">
            <a:schemeClr val="accent3"/>
          </a:lnRef>
          <a:fillRef idx="0">
            <a:schemeClr val="accent3"/>
          </a:fillRef>
          <a:effectRef idx="1">
            <a:schemeClr val="accent3"/>
          </a:effectRef>
          <a:fontRef idx="minor">
            <a:schemeClr val="tx1"/>
          </a:fontRef>
        </p:style>
      </p:cxnSp>
      <p:cxnSp>
        <p:nvCxnSpPr>
          <p:cNvPr id="34" name="Verbindingslijn: gekromd 33">
            <a:extLst>
              <a:ext uri="{FF2B5EF4-FFF2-40B4-BE49-F238E27FC236}">
                <a16:creationId xmlns:a16="http://schemas.microsoft.com/office/drawing/2014/main" xmlns="" id="{B3F3B857-E152-4521-94E2-7B9ABE75DDB3}"/>
              </a:ext>
            </a:extLst>
          </p:cNvPr>
          <p:cNvCxnSpPr>
            <a:cxnSpLocks/>
          </p:cNvCxnSpPr>
          <p:nvPr/>
        </p:nvCxnSpPr>
        <p:spPr>
          <a:xfrm>
            <a:off x="5739841" y="5348753"/>
            <a:ext cx="857748" cy="785738"/>
          </a:xfrm>
          <a:prstGeom prst="curvedConnector3">
            <a:avLst>
              <a:gd name="adj1" fmla="val 50000"/>
            </a:avLst>
          </a:prstGeom>
          <a:ln>
            <a:solidFill>
              <a:schemeClr val="tx2"/>
            </a:solidFill>
            <a:tailEnd type="triangle"/>
          </a:ln>
        </p:spPr>
        <p:style>
          <a:lnRef idx="2">
            <a:schemeClr val="accent3"/>
          </a:lnRef>
          <a:fillRef idx="0">
            <a:schemeClr val="accent3"/>
          </a:fillRef>
          <a:effectRef idx="1">
            <a:schemeClr val="accent3"/>
          </a:effectRef>
          <a:fontRef idx="minor">
            <a:schemeClr val="tx1"/>
          </a:fontRef>
        </p:style>
      </p:cxnSp>
      <p:sp>
        <p:nvSpPr>
          <p:cNvPr id="7" name="Tijdelijke aanduiding voor inhoud 6">
            <a:extLst>
              <a:ext uri="{FF2B5EF4-FFF2-40B4-BE49-F238E27FC236}">
                <a16:creationId xmlns:a16="http://schemas.microsoft.com/office/drawing/2014/main" xmlns="" id="{1C6C23C4-9B1B-4A4F-B264-9249C492E3A6}"/>
              </a:ext>
            </a:extLst>
          </p:cNvPr>
          <p:cNvSpPr>
            <a:spLocks noGrp="1"/>
          </p:cNvSpPr>
          <p:nvPr>
            <p:ph idx="1"/>
          </p:nvPr>
        </p:nvSpPr>
        <p:spPr>
          <a:xfrm>
            <a:off x="335360" y="1412777"/>
            <a:ext cx="5273638" cy="4464496"/>
          </a:xfrm>
        </p:spPr>
        <p:txBody>
          <a:bodyPr/>
          <a:lstStyle/>
          <a:p>
            <a:endParaRPr lang="nl-BE" dirty="0"/>
          </a:p>
          <a:p>
            <a:pPr marL="0" indent="0" algn="ctr">
              <a:lnSpc>
                <a:spcPct val="80000"/>
              </a:lnSpc>
              <a:buClr>
                <a:schemeClr val="tx2"/>
              </a:buClr>
              <a:buNone/>
            </a:pPr>
            <a:r>
              <a:rPr lang="en-GB" sz="2400" b="1" dirty="0"/>
              <a:t>Wie </a:t>
            </a:r>
            <a:r>
              <a:rPr lang="en-GB" sz="2400" b="1" dirty="0" err="1"/>
              <a:t>kan</a:t>
            </a:r>
            <a:r>
              <a:rPr lang="en-GB" sz="2400" b="1" dirty="0"/>
              <a:t> </a:t>
            </a:r>
            <a:r>
              <a:rPr lang="en-GB" sz="2400" b="1" dirty="0" err="1"/>
              <a:t>jou</a:t>
            </a:r>
            <a:r>
              <a:rPr lang="en-GB" sz="2400" b="1" dirty="0"/>
              <a:t> </a:t>
            </a:r>
            <a:r>
              <a:rPr lang="en-GB" sz="2400" b="1" dirty="0" err="1"/>
              <a:t>helpen</a:t>
            </a:r>
            <a:r>
              <a:rPr lang="en-GB" sz="2400" b="1" dirty="0"/>
              <a:t> in </a:t>
            </a:r>
            <a:r>
              <a:rPr lang="en-GB" sz="2400" b="1" dirty="0" err="1"/>
              <a:t>dit</a:t>
            </a:r>
            <a:r>
              <a:rPr lang="en-GB" sz="2400" b="1" dirty="0"/>
              <a:t> process?</a:t>
            </a:r>
          </a:p>
          <a:p>
            <a:pPr marL="0" indent="0" algn="l">
              <a:lnSpc>
                <a:spcPct val="80000"/>
              </a:lnSpc>
              <a:buClr>
                <a:schemeClr val="tx2"/>
              </a:buClr>
              <a:buNone/>
            </a:pPr>
            <a:endParaRPr lang="en-GB" sz="2400" dirty="0"/>
          </a:p>
          <a:p>
            <a:pPr marL="0" indent="0" algn="l">
              <a:lnSpc>
                <a:spcPct val="80000"/>
              </a:lnSpc>
              <a:buClr>
                <a:schemeClr val="tx2"/>
              </a:buClr>
              <a:buNone/>
            </a:pPr>
            <a:endParaRPr lang="en-GB" sz="2400" dirty="0"/>
          </a:p>
          <a:p>
            <a:pPr marL="0" indent="0" algn="l">
              <a:lnSpc>
                <a:spcPct val="80000"/>
              </a:lnSpc>
              <a:buClr>
                <a:schemeClr val="tx2"/>
              </a:buClr>
              <a:buNone/>
            </a:pPr>
            <a:endParaRPr lang="en-GB" sz="2400" dirty="0"/>
          </a:p>
          <a:p>
            <a:pPr marL="0" indent="0" algn="l">
              <a:lnSpc>
                <a:spcPct val="80000"/>
              </a:lnSpc>
              <a:buClr>
                <a:schemeClr val="tx2"/>
              </a:buClr>
              <a:buNone/>
            </a:pPr>
            <a:endParaRPr lang="en-GB" sz="2400" dirty="0"/>
          </a:p>
          <a:p>
            <a:pPr algn="l">
              <a:lnSpc>
                <a:spcPct val="80000"/>
              </a:lnSpc>
              <a:buClr>
                <a:schemeClr val="tx2"/>
              </a:buClr>
            </a:pPr>
            <a:r>
              <a:rPr lang="en-GB" sz="2200" dirty="0"/>
              <a:t>Mindfulness, </a:t>
            </a:r>
            <a:r>
              <a:rPr lang="en-GB" sz="2200" dirty="0" err="1"/>
              <a:t>piekertraining</a:t>
            </a:r>
            <a:r>
              <a:rPr lang="en-GB" sz="2200" dirty="0"/>
              <a:t> …</a:t>
            </a:r>
          </a:p>
          <a:p>
            <a:pPr algn="l">
              <a:lnSpc>
                <a:spcPct val="80000"/>
              </a:lnSpc>
              <a:buClr>
                <a:schemeClr val="tx2"/>
              </a:buClr>
            </a:pPr>
            <a:r>
              <a:rPr lang="en-GB" sz="2200" dirty="0" err="1"/>
              <a:t>Ademhalings</a:t>
            </a:r>
            <a:r>
              <a:rPr lang="en-GB" sz="2200" dirty="0"/>
              <a:t>- </a:t>
            </a:r>
            <a:r>
              <a:rPr lang="en-GB" sz="2200" dirty="0" err="1"/>
              <a:t>en</a:t>
            </a:r>
            <a:r>
              <a:rPr lang="en-GB" sz="2200" dirty="0"/>
              <a:t> </a:t>
            </a:r>
            <a:r>
              <a:rPr lang="en-GB" sz="2200" dirty="0" err="1"/>
              <a:t>relaxatietherapeut</a:t>
            </a:r>
            <a:r>
              <a:rPr lang="en-GB" sz="2200" dirty="0"/>
              <a:t>, </a:t>
            </a:r>
            <a:r>
              <a:rPr lang="en-GB" sz="2200" dirty="0" err="1"/>
              <a:t>kinesist</a:t>
            </a:r>
            <a:r>
              <a:rPr lang="en-GB" sz="2200" dirty="0"/>
              <a:t>, yoga, </a:t>
            </a:r>
            <a:r>
              <a:rPr lang="en-GB" sz="2200" dirty="0" err="1"/>
              <a:t>slaapcoaching</a:t>
            </a:r>
            <a:r>
              <a:rPr lang="en-GB" sz="2200" dirty="0"/>
              <a:t>,…</a:t>
            </a:r>
          </a:p>
          <a:p>
            <a:pPr algn="l">
              <a:lnSpc>
                <a:spcPct val="80000"/>
              </a:lnSpc>
              <a:buClr>
                <a:schemeClr val="tx2"/>
              </a:buClr>
            </a:pPr>
            <a:r>
              <a:rPr lang="en-GB" sz="2200" dirty="0" err="1"/>
              <a:t>Kinesist</a:t>
            </a:r>
            <a:r>
              <a:rPr lang="en-GB" sz="2200" dirty="0"/>
              <a:t>, personal coach, ...</a:t>
            </a:r>
          </a:p>
          <a:p>
            <a:endParaRPr lang="en-GB" dirty="0"/>
          </a:p>
        </p:txBody>
      </p:sp>
      <p:sp>
        <p:nvSpPr>
          <p:cNvPr id="8" name="Pijl: links 7">
            <a:extLst>
              <a:ext uri="{FF2B5EF4-FFF2-40B4-BE49-F238E27FC236}">
                <a16:creationId xmlns:a16="http://schemas.microsoft.com/office/drawing/2014/main" xmlns="" id="{3E8E6AE7-D770-45B9-872B-A75DD7ED1B0D}"/>
              </a:ext>
            </a:extLst>
          </p:cNvPr>
          <p:cNvSpPr/>
          <p:nvPr/>
        </p:nvSpPr>
        <p:spPr>
          <a:xfrm>
            <a:off x="5613652" y="4257442"/>
            <a:ext cx="1247661" cy="23141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Pijl: links 13">
            <a:extLst>
              <a:ext uri="{FF2B5EF4-FFF2-40B4-BE49-F238E27FC236}">
                <a16:creationId xmlns:a16="http://schemas.microsoft.com/office/drawing/2014/main" xmlns="" id="{A8106056-571F-43FC-8E27-0BCE9A5AE2BB}"/>
              </a:ext>
            </a:extLst>
          </p:cNvPr>
          <p:cNvSpPr/>
          <p:nvPr/>
        </p:nvSpPr>
        <p:spPr>
          <a:xfrm>
            <a:off x="5594413" y="4696606"/>
            <a:ext cx="1247661" cy="23141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Pijl: links 14">
            <a:extLst>
              <a:ext uri="{FF2B5EF4-FFF2-40B4-BE49-F238E27FC236}">
                <a16:creationId xmlns:a16="http://schemas.microsoft.com/office/drawing/2014/main" xmlns="" id="{2A1397BE-3C48-44B5-B6A0-D1B38F61013D}"/>
              </a:ext>
            </a:extLst>
          </p:cNvPr>
          <p:cNvSpPr/>
          <p:nvPr/>
        </p:nvSpPr>
        <p:spPr>
          <a:xfrm>
            <a:off x="5581925" y="5126337"/>
            <a:ext cx="1247661" cy="23141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86505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a:extLst>
              <a:ext uri="{FF2B5EF4-FFF2-40B4-BE49-F238E27FC236}">
                <a16:creationId xmlns:a16="http://schemas.microsoft.com/office/drawing/2014/main" xmlns="" id="{7E688823-6CD5-4AE7-B041-FB95A02652B2}"/>
              </a:ext>
            </a:extLst>
          </p:cNvPr>
          <p:cNvSpPr>
            <a:spLocks noGrp="1"/>
          </p:cNvSpPr>
          <p:nvPr>
            <p:ph idx="1"/>
          </p:nvPr>
        </p:nvSpPr>
        <p:spPr>
          <a:xfrm>
            <a:off x="609600" y="1347534"/>
            <a:ext cx="10972800" cy="5177809"/>
          </a:xfrm>
        </p:spPr>
        <p:txBody>
          <a:bodyPr/>
          <a:lstStyle/>
          <a:p>
            <a:pPr>
              <a:buClr>
                <a:schemeClr val="tx2">
                  <a:lumMod val="75000"/>
                </a:schemeClr>
              </a:buClr>
            </a:pPr>
            <a:r>
              <a:rPr lang="nl-BE" sz="2400" dirty="0"/>
              <a:t>Vaak creativiteit nodig om het traject te laten slagen. Vertrek vanuit de “realiteit” van de patiënt.  Neem de patiënt mee om in de eigen context </a:t>
            </a:r>
            <a:r>
              <a:rPr lang="nl-BE" sz="2400" b="1" dirty="0"/>
              <a:t>fysieke recuperatie </a:t>
            </a:r>
            <a:r>
              <a:rPr lang="nl-BE" sz="2400" dirty="0"/>
              <a:t>en </a:t>
            </a:r>
            <a:r>
              <a:rPr lang="nl-BE" sz="2400" b="1" dirty="0"/>
              <a:t>mentale balans </a:t>
            </a:r>
            <a:r>
              <a:rPr lang="nl-BE" sz="2400" dirty="0"/>
              <a:t>te realiseren. Een hersteltraject bij burn-out is steeds </a:t>
            </a:r>
            <a:r>
              <a:rPr lang="nl-BE" sz="2400" b="1" dirty="0"/>
              <a:t>maatwerk.</a:t>
            </a:r>
            <a:endParaRPr lang="nl-BE" sz="2400" dirty="0"/>
          </a:p>
          <a:p>
            <a:pPr>
              <a:buClr>
                <a:schemeClr val="tx2">
                  <a:lumMod val="75000"/>
                </a:schemeClr>
              </a:buClr>
            </a:pPr>
            <a:r>
              <a:rPr lang="nl-BE" sz="2400" dirty="0"/>
              <a:t>Het zoekproces is vaak (maar niet altijd) minder eenvoudig bij:</a:t>
            </a:r>
          </a:p>
          <a:p>
            <a:pPr lvl="1">
              <a:buClr>
                <a:schemeClr val="tx2">
                  <a:lumMod val="75000"/>
                </a:schemeClr>
              </a:buClr>
            </a:pPr>
            <a:r>
              <a:rPr lang="nl-BE" sz="2000" dirty="0"/>
              <a:t>Zelfstandigen</a:t>
            </a:r>
          </a:p>
          <a:p>
            <a:pPr lvl="1">
              <a:buClr>
                <a:schemeClr val="tx2">
                  <a:lumMod val="75000"/>
                </a:schemeClr>
              </a:buClr>
            </a:pPr>
            <a:r>
              <a:rPr lang="nl-BE" sz="2000" dirty="0"/>
              <a:t>Minder begaafden</a:t>
            </a:r>
          </a:p>
          <a:p>
            <a:pPr lvl="1">
              <a:buClr>
                <a:schemeClr val="tx2">
                  <a:lumMod val="75000"/>
                </a:schemeClr>
              </a:buClr>
            </a:pPr>
            <a:r>
              <a:rPr lang="nl-BE" sz="2000" dirty="0"/>
              <a:t>Mensen met persoonlijkheidsproblematieken</a:t>
            </a:r>
          </a:p>
          <a:p>
            <a:pPr lvl="1">
              <a:buClr>
                <a:schemeClr val="tx2">
                  <a:lumMod val="75000"/>
                </a:schemeClr>
              </a:buClr>
            </a:pPr>
            <a:r>
              <a:rPr lang="nl-BE" sz="2000" dirty="0"/>
              <a:t>Mensen met een complexe privésituatie</a:t>
            </a:r>
          </a:p>
          <a:p>
            <a:pPr lvl="1">
              <a:buClr>
                <a:schemeClr val="tx2">
                  <a:lumMod val="75000"/>
                </a:schemeClr>
              </a:buClr>
            </a:pPr>
            <a:r>
              <a:rPr lang="nl-BE" sz="2000" dirty="0"/>
              <a:t>Mensen met financiële problemen</a:t>
            </a:r>
          </a:p>
          <a:p>
            <a:pPr lvl="1">
              <a:buClr>
                <a:schemeClr val="tx2">
                  <a:lumMod val="75000"/>
                </a:schemeClr>
              </a:buClr>
            </a:pPr>
            <a:r>
              <a:rPr lang="nl-BE" sz="2000" dirty="0"/>
              <a:t>Andere culturele achtergrond</a:t>
            </a:r>
            <a:br>
              <a:rPr lang="nl-BE" sz="2000" dirty="0"/>
            </a:br>
            <a:r>
              <a:rPr lang="nl-BE" sz="2000" dirty="0"/>
              <a:t>…</a:t>
            </a:r>
          </a:p>
          <a:p>
            <a:pPr>
              <a:buClr>
                <a:schemeClr val="tx2">
                  <a:lumMod val="75000"/>
                </a:schemeClr>
              </a:buClr>
            </a:pPr>
            <a:r>
              <a:rPr lang="nl-BE" sz="2400" dirty="0"/>
              <a:t>Werk samen met andere disciplines</a:t>
            </a:r>
          </a:p>
          <a:p>
            <a:pPr lvl="1"/>
            <a:endParaRPr lang="nl-BE" sz="2000" dirty="0"/>
          </a:p>
          <a:p>
            <a:endParaRPr lang="en-GB" dirty="0"/>
          </a:p>
        </p:txBody>
      </p:sp>
    </p:spTree>
    <p:extLst>
      <p:ext uri="{BB962C8B-B14F-4D97-AF65-F5344CB8AC3E}">
        <p14:creationId xmlns:p14="http://schemas.microsoft.com/office/powerpoint/2010/main" val="28475284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xmlns="" id="{CC17E7EE-ADF0-4697-ABB4-74AD59234184}"/>
              </a:ext>
            </a:extLst>
          </p:cNvPr>
          <p:cNvSpPr>
            <a:spLocks noGrp="1"/>
          </p:cNvSpPr>
          <p:nvPr>
            <p:ph idx="1"/>
          </p:nvPr>
        </p:nvSpPr>
        <p:spPr>
          <a:xfrm>
            <a:off x="2363368" y="1118867"/>
            <a:ext cx="7968195" cy="4793698"/>
          </a:xfrm>
        </p:spPr>
        <p:txBody>
          <a:bodyPr>
            <a:noAutofit/>
          </a:bodyPr>
          <a:lstStyle/>
          <a:p>
            <a:pPr marL="0" indent="0">
              <a:buClr>
                <a:schemeClr val="accent3">
                  <a:lumMod val="75000"/>
                </a:schemeClr>
              </a:buClr>
              <a:buNone/>
            </a:pPr>
            <a:endParaRPr lang="nl-BE" sz="1800" i="1" dirty="0"/>
          </a:p>
        </p:txBody>
      </p:sp>
      <p:sp>
        <p:nvSpPr>
          <p:cNvPr id="6" name="Pijl: links/rechts 5">
            <a:extLst>
              <a:ext uri="{FF2B5EF4-FFF2-40B4-BE49-F238E27FC236}">
                <a16:creationId xmlns:a16="http://schemas.microsoft.com/office/drawing/2014/main" xmlns="" id="{78D85CC3-AD78-4FE3-88F6-69CA3188F045}"/>
              </a:ext>
            </a:extLst>
          </p:cNvPr>
          <p:cNvSpPr/>
          <p:nvPr/>
        </p:nvSpPr>
        <p:spPr>
          <a:xfrm rot="5400000">
            <a:off x="-965726" y="3399329"/>
            <a:ext cx="5660032" cy="447982"/>
          </a:xfrm>
          <a:prstGeom prst="leftRightArrow">
            <a:avLst>
              <a:gd name="adj1" fmla="val 16330"/>
              <a:gd name="adj2" fmla="val 57215"/>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kstvak 6">
            <a:extLst>
              <a:ext uri="{FF2B5EF4-FFF2-40B4-BE49-F238E27FC236}">
                <a16:creationId xmlns:a16="http://schemas.microsoft.com/office/drawing/2014/main" xmlns="" id="{21666DED-E648-49C4-83B1-697D1DF1D571}"/>
              </a:ext>
            </a:extLst>
          </p:cNvPr>
          <p:cNvSpPr txBox="1"/>
          <p:nvPr/>
        </p:nvSpPr>
        <p:spPr>
          <a:xfrm rot="16200000">
            <a:off x="1154174" y="1888586"/>
            <a:ext cx="1872208" cy="369332"/>
          </a:xfrm>
          <a:prstGeom prst="rect">
            <a:avLst/>
          </a:prstGeom>
          <a:noFill/>
        </p:spPr>
        <p:txBody>
          <a:bodyPr wrap="square" rtlCol="0">
            <a:spAutoFit/>
          </a:bodyPr>
          <a:lstStyle/>
          <a:p>
            <a:r>
              <a:rPr lang="nl-BE" dirty="0"/>
              <a:t>Pre-ziekteverlof</a:t>
            </a:r>
            <a:endParaRPr lang="en-GB" dirty="0"/>
          </a:p>
        </p:txBody>
      </p:sp>
      <p:sp>
        <p:nvSpPr>
          <p:cNvPr id="8" name="Tekstvak 7">
            <a:extLst>
              <a:ext uri="{FF2B5EF4-FFF2-40B4-BE49-F238E27FC236}">
                <a16:creationId xmlns:a16="http://schemas.microsoft.com/office/drawing/2014/main" xmlns="" id="{9858AB92-8F91-425F-9D81-D8B17C83E139}"/>
              </a:ext>
            </a:extLst>
          </p:cNvPr>
          <p:cNvSpPr txBox="1"/>
          <p:nvPr/>
        </p:nvSpPr>
        <p:spPr>
          <a:xfrm rot="16200000">
            <a:off x="1147756" y="5175146"/>
            <a:ext cx="1872208" cy="369332"/>
          </a:xfrm>
          <a:prstGeom prst="rect">
            <a:avLst/>
          </a:prstGeom>
          <a:noFill/>
        </p:spPr>
        <p:txBody>
          <a:bodyPr wrap="square" rtlCol="0">
            <a:spAutoFit/>
          </a:bodyPr>
          <a:lstStyle/>
          <a:p>
            <a:r>
              <a:rPr lang="nl-BE" dirty="0"/>
              <a:t>Re-integratie</a:t>
            </a:r>
            <a:endParaRPr lang="en-GB" dirty="0"/>
          </a:p>
        </p:txBody>
      </p:sp>
      <p:sp>
        <p:nvSpPr>
          <p:cNvPr id="9" name="Tekstvak 8">
            <a:extLst>
              <a:ext uri="{FF2B5EF4-FFF2-40B4-BE49-F238E27FC236}">
                <a16:creationId xmlns:a16="http://schemas.microsoft.com/office/drawing/2014/main" xmlns="" id="{0AC453C8-66CB-42A9-BB29-694494568929}"/>
              </a:ext>
            </a:extLst>
          </p:cNvPr>
          <p:cNvSpPr txBox="1"/>
          <p:nvPr/>
        </p:nvSpPr>
        <p:spPr>
          <a:xfrm rot="16200000">
            <a:off x="-206402" y="3638298"/>
            <a:ext cx="3677847" cy="369332"/>
          </a:xfrm>
          <a:prstGeom prst="rect">
            <a:avLst/>
          </a:prstGeom>
          <a:noFill/>
        </p:spPr>
        <p:txBody>
          <a:bodyPr wrap="square" rtlCol="0">
            <a:spAutoFit/>
          </a:bodyPr>
          <a:lstStyle/>
          <a:p>
            <a:r>
              <a:rPr lang="nl-BE" dirty="0"/>
              <a:t>Ziekteverlof / revalidatie</a:t>
            </a:r>
            <a:endParaRPr lang="en-GB" dirty="0"/>
          </a:p>
        </p:txBody>
      </p:sp>
      <p:sp>
        <p:nvSpPr>
          <p:cNvPr id="10" name="Tekstvak 9">
            <a:extLst>
              <a:ext uri="{FF2B5EF4-FFF2-40B4-BE49-F238E27FC236}">
                <a16:creationId xmlns:a16="http://schemas.microsoft.com/office/drawing/2014/main" xmlns="" id="{D3B09A5C-44C5-4EE7-9223-48F9117F30C6}"/>
              </a:ext>
            </a:extLst>
          </p:cNvPr>
          <p:cNvSpPr txBox="1"/>
          <p:nvPr/>
        </p:nvSpPr>
        <p:spPr>
          <a:xfrm>
            <a:off x="2369785" y="1798362"/>
            <a:ext cx="7916605" cy="646331"/>
          </a:xfrm>
          <a:prstGeom prst="rect">
            <a:avLst/>
          </a:prstGeom>
          <a:noFill/>
          <a:ln w="12700">
            <a:solidFill>
              <a:schemeClr val="tx2"/>
            </a:solidFill>
          </a:ln>
        </p:spPr>
        <p:txBody>
          <a:bodyPr wrap="square" rtlCol="0" anchor="ctr" anchorCtr="0">
            <a:spAutoFit/>
          </a:bodyPr>
          <a:lstStyle>
            <a:defPPr>
              <a:defRPr lang="nl-NL"/>
            </a:defPPr>
            <a:lvl1pPr>
              <a:defRPr sz="3600"/>
            </a:lvl1pPr>
          </a:lstStyle>
          <a:p>
            <a:r>
              <a:rPr lang="nl-BE" dirty="0"/>
              <a:t>Arbeidsongeschiktheid?</a:t>
            </a:r>
            <a:endParaRPr lang="en-GB" dirty="0"/>
          </a:p>
        </p:txBody>
      </p:sp>
      <p:sp>
        <p:nvSpPr>
          <p:cNvPr id="11" name="Tekstvak 10">
            <a:extLst>
              <a:ext uri="{FF2B5EF4-FFF2-40B4-BE49-F238E27FC236}">
                <a16:creationId xmlns:a16="http://schemas.microsoft.com/office/drawing/2014/main" xmlns="" id="{932B1AD3-C049-430A-8189-D59F7227E98E}"/>
              </a:ext>
            </a:extLst>
          </p:cNvPr>
          <p:cNvSpPr txBox="1"/>
          <p:nvPr/>
        </p:nvSpPr>
        <p:spPr>
          <a:xfrm>
            <a:off x="2369785" y="1118867"/>
            <a:ext cx="7916605" cy="646331"/>
          </a:xfrm>
          <a:prstGeom prst="rect">
            <a:avLst/>
          </a:prstGeom>
          <a:noFill/>
          <a:ln w="12700">
            <a:solidFill>
              <a:schemeClr val="tx2"/>
            </a:solidFill>
          </a:ln>
        </p:spPr>
        <p:txBody>
          <a:bodyPr wrap="square" rtlCol="0" anchor="ctr" anchorCtr="0">
            <a:spAutoFit/>
          </a:bodyPr>
          <a:lstStyle/>
          <a:p>
            <a:r>
              <a:rPr lang="nl-BE" sz="3600" dirty="0"/>
              <a:t>Diagnosestelling</a:t>
            </a:r>
            <a:endParaRPr lang="en-GB" sz="3600" dirty="0"/>
          </a:p>
        </p:txBody>
      </p:sp>
      <p:sp>
        <p:nvSpPr>
          <p:cNvPr id="12" name="Tekstvak 11">
            <a:extLst>
              <a:ext uri="{FF2B5EF4-FFF2-40B4-BE49-F238E27FC236}">
                <a16:creationId xmlns:a16="http://schemas.microsoft.com/office/drawing/2014/main" xmlns="" id="{D0E1E869-3CEA-40BF-B08E-586E21E2B0F8}"/>
              </a:ext>
            </a:extLst>
          </p:cNvPr>
          <p:cNvSpPr txBox="1"/>
          <p:nvPr/>
        </p:nvSpPr>
        <p:spPr>
          <a:xfrm>
            <a:off x="2369785" y="2477857"/>
            <a:ext cx="7916605" cy="646331"/>
          </a:xfrm>
          <a:prstGeom prst="rect">
            <a:avLst/>
          </a:prstGeom>
          <a:noFill/>
          <a:ln>
            <a:solidFill>
              <a:schemeClr val="tx2"/>
            </a:solidFill>
          </a:ln>
        </p:spPr>
        <p:txBody>
          <a:bodyPr wrap="square" rtlCol="0" anchor="ctr" anchorCtr="0">
            <a:spAutoFit/>
          </a:bodyPr>
          <a:lstStyle/>
          <a:p>
            <a:r>
              <a:rPr lang="nl-BE" sz="3600" dirty="0"/>
              <a:t>Doorverwijzing &amp; samenwerking</a:t>
            </a:r>
            <a:endParaRPr lang="en-GB" sz="3600" dirty="0"/>
          </a:p>
        </p:txBody>
      </p:sp>
      <p:sp>
        <p:nvSpPr>
          <p:cNvPr id="13" name="Tekstvak 12">
            <a:extLst>
              <a:ext uri="{FF2B5EF4-FFF2-40B4-BE49-F238E27FC236}">
                <a16:creationId xmlns:a16="http://schemas.microsoft.com/office/drawing/2014/main" xmlns="" id="{ADF35FFC-AD02-4648-AD22-796A66DEC188}"/>
              </a:ext>
            </a:extLst>
          </p:cNvPr>
          <p:cNvSpPr txBox="1"/>
          <p:nvPr/>
        </p:nvSpPr>
        <p:spPr>
          <a:xfrm>
            <a:off x="2359007" y="3885157"/>
            <a:ext cx="7916605" cy="646331"/>
          </a:xfrm>
          <a:prstGeom prst="rect">
            <a:avLst/>
          </a:prstGeom>
          <a:noFill/>
          <a:ln>
            <a:solidFill>
              <a:schemeClr val="tx2"/>
            </a:solidFill>
          </a:ln>
        </p:spPr>
        <p:txBody>
          <a:bodyPr wrap="square" rtlCol="0" anchor="ctr" anchorCtr="0">
            <a:spAutoFit/>
          </a:bodyPr>
          <a:lstStyle/>
          <a:p>
            <a:r>
              <a:rPr lang="nl-BE" sz="3600" dirty="0"/>
              <a:t>Herstel batterij (MENTAAL)</a:t>
            </a:r>
            <a:endParaRPr lang="en-GB" sz="3600" dirty="0"/>
          </a:p>
        </p:txBody>
      </p:sp>
      <p:sp>
        <p:nvSpPr>
          <p:cNvPr id="14" name="Tekstvak 13">
            <a:extLst>
              <a:ext uri="{FF2B5EF4-FFF2-40B4-BE49-F238E27FC236}">
                <a16:creationId xmlns:a16="http://schemas.microsoft.com/office/drawing/2014/main" xmlns="" id="{64EABCCF-6D89-4136-B7A1-AC6F606BA32F}"/>
              </a:ext>
            </a:extLst>
          </p:cNvPr>
          <p:cNvSpPr txBox="1"/>
          <p:nvPr/>
        </p:nvSpPr>
        <p:spPr>
          <a:xfrm>
            <a:off x="2359008" y="4577764"/>
            <a:ext cx="7916605" cy="646331"/>
          </a:xfrm>
          <a:prstGeom prst="rect">
            <a:avLst/>
          </a:prstGeom>
          <a:noFill/>
          <a:ln>
            <a:solidFill>
              <a:schemeClr val="tx2"/>
            </a:solidFill>
          </a:ln>
        </p:spPr>
        <p:txBody>
          <a:bodyPr wrap="square" rtlCol="0" anchor="ctr" anchorCtr="0">
            <a:spAutoFit/>
          </a:bodyPr>
          <a:lstStyle/>
          <a:p>
            <a:r>
              <a:rPr lang="nl-BE" sz="3600" dirty="0"/>
              <a:t>Recuperatie (FYSIEK) </a:t>
            </a:r>
            <a:endParaRPr lang="en-GB" sz="3600" dirty="0"/>
          </a:p>
        </p:txBody>
      </p:sp>
      <p:sp>
        <p:nvSpPr>
          <p:cNvPr id="15" name="Tekstvak 14">
            <a:extLst>
              <a:ext uri="{FF2B5EF4-FFF2-40B4-BE49-F238E27FC236}">
                <a16:creationId xmlns:a16="http://schemas.microsoft.com/office/drawing/2014/main" xmlns="" id="{43E87B56-7A72-4504-9AB5-C85C0E8BB115}"/>
              </a:ext>
            </a:extLst>
          </p:cNvPr>
          <p:cNvSpPr txBox="1"/>
          <p:nvPr/>
        </p:nvSpPr>
        <p:spPr>
          <a:xfrm>
            <a:off x="2369784" y="5292458"/>
            <a:ext cx="7916605" cy="646331"/>
          </a:xfrm>
          <a:prstGeom prst="rect">
            <a:avLst/>
          </a:prstGeom>
          <a:solidFill>
            <a:schemeClr val="accent5">
              <a:lumMod val="40000"/>
              <a:lumOff val="60000"/>
            </a:schemeClr>
          </a:solidFill>
          <a:ln>
            <a:solidFill>
              <a:schemeClr val="tx2"/>
            </a:solidFill>
          </a:ln>
        </p:spPr>
        <p:txBody>
          <a:bodyPr wrap="square" rtlCol="0" anchor="ctr" anchorCtr="0">
            <a:spAutoFit/>
          </a:bodyPr>
          <a:lstStyle/>
          <a:p>
            <a:r>
              <a:rPr lang="nl-BE" sz="3600" dirty="0"/>
              <a:t>(Voorbereiding van) re-integratie</a:t>
            </a:r>
            <a:endParaRPr lang="en-GB" sz="3600" dirty="0"/>
          </a:p>
        </p:txBody>
      </p:sp>
      <p:sp>
        <p:nvSpPr>
          <p:cNvPr id="16" name="Tekstvak 15">
            <a:extLst>
              <a:ext uri="{FF2B5EF4-FFF2-40B4-BE49-F238E27FC236}">
                <a16:creationId xmlns:a16="http://schemas.microsoft.com/office/drawing/2014/main" xmlns="" id="{5D57D411-8275-4405-B4C6-DCF1AE5ACFE7}"/>
              </a:ext>
            </a:extLst>
          </p:cNvPr>
          <p:cNvSpPr txBox="1"/>
          <p:nvPr/>
        </p:nvSpPr>
        <p:spPr>
          <a:xfrm>
            <a:off x="2367349" y="3188961"/>
            <a:ext cx="7916605" cy="646331"/>
          </a:xfrm>
          <a:prstGeom prst="rect">
            <a:avLst/>
          </a:prstGeom>
          <a:noFill/>
          <a:ln>
            <a:solidFill>
              <a:schemeClr val="tx2"/>
            </a:solidFill>
          </a:ln>
        </p:spPr>
        <p:txBody>
          <a:bodyPr wrap="square" rtlCol="0" anchor="ctr" anchorCtr="0">
            <a:spAutoFit/>
          </a:bodyPr>
          <a:lstStyle>
            <a:defPPr>
              <a:defRPr lang="nl-BE"/>
            </a:defPPr>
            <a:lvl1pPr>
              <a:defRPr sz="3600"/>
            </a:lvl1pPr>
          </a:lstStyle>
          <a:p>
            <a:r>
              <a:rPr lang="nl-BE" dirty="0"/>
              <a:t>Angst en boosheid (acceptatie)</a:t>
            </a:r>
            <a:endParaRPr lang="en-GB" dirty="0"/>
          </a:p>
        </p:txBody>
      </p:sp>
    </p:spTree>
    <p:extLst>
      <p:ext uri="{BB962C8B-B14F-4D97-AF65-F5344CB8AC3E}">
        <p14:creationId xmlns:p14="http://schemas.microsoft.com/office/powerpoint/2010/main" val="379735289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812678D9-B3E2-4B18-A0DE-917CBBF87836}"/>
              </a:ext>
            </a:extLst>
          </p:cNvPr>
          <p:cNvSpPr>
            <a:spLocks noGrp="1"/>
          </p:cNvSpPr>
          <p:nvPr>
            <p:ph type="title" idx="4294967295"/>
          </p:nvPr>
        </p:nvSpPr>
        <p:spPr>
          <a:xfrm>
            <a:off x="2123812" y="140891"/>
            <a:ext cx="8229600" cy="904756"/>
          </a:xfrm>
        </p:spPr>
        <p:txBody>
          <a:bodyPr/>
          <a:lstStyle/>
          <a:p>
            <a:r>
              <a:rPr lang="nl-BE" dirty="0"/>
              <a:t>Waar botsen we op</a:t>
            </a:r>
            <a:endParaRPr lang="en-GB" dirty="0"/>
          </a:p>
        </p:txBody>
      </p:sp>
      <p:sp>
        <p:nvSpPr>
          <p:cNvPr id="3" name="Tijdelijke aanduiding voor inhoud 2">
            <a:extLst>
              <a:ext uri="{FF2B5EF4-FFF2-40B4-BE49-F238E27FC236}">
                <a16:creationId xmlns:a16="http://schemas.microsoft.com/office/drawing/2014/main" xmlns="" id="{CC17E7EE-ADF0-4697-ABB4-74AD59234184}"/>
              </a:ext>
            </a:extLst>
          </p:cNvPr>
          <p:cNvSpPr>
            <a:spLocks noGrp="1"/>
          </p:cNvSpPr>
          <p:nvPr>
            <p:ph idx="1"/>
          </p:nvPr>
        </p:nvSpPr>
        <p:spPr>
          <a:xfrm>
            <a:off x="2393434" y="1940143"/>
            <a:ext cx="7968195" cy="4355773"/>
          </a:xfrm>
        </p:spPr>
        <p:txBody>
          <a:bodyPr>
            <a:noAutofit/>
          </a:bodyPr>
          <a:lstStyle/>
          <a:p>
            <a:pPr marL="0" indent="0">
              <a:buClr>
                <a:schemeClr val="accent3">
                  <a:lumMod val="75000"/>
                </a:schemeClr>
              </a:buClr>
              <a:buNone/>
            </a:pPr>
            <a:endParaRPr lang="nl-BE" sz="1800" i="1" dirty="0"/>
          </a:p>
          <a:p>
            <a:pPr marL="0" indent="0">
              <a:buClr>
                <a:schemeClr val="accent3">
                  <a:lumMod val="75000"/>
                </a:schemeClr>
              </a:buClr>
              <a:buNone/>
            </a:pPr>
            <a:endParaRPr lang="nl-BE" sz="1800" i="1" dirty="0"/>
          </a:p>
          <a:p>
            <a:pPr marL="0" indent="0">
              <a:buClr>
                <a:schemeClr val="accent3">
                  <a:lumMod val="75000"/>
                </a:schemeClr>
              </a:buClr>
              <a:buNone/>
            </a:pPr>
            <a:endParaRPr lang="nl-BE" sz="1800" i="1" dirty="0"/>
          </a:p>
          <a:p>
            <a:pPr marL="0" indent="0">
              <a:buClr>
                <a:schemeClr val="accent3">
                  <a:lumMod val="75000"/>
                </a:schemeClr>
              </a:buClr>
              <a:buNone/>
            </a:pPr>
            <a:endParaRPr lang="nl-BE" sz="1800" i="1" dirty="0"/>
          </a:p>
          <a:p>
            <a:pPr marL="0" indent="0">
              <a:buClr>
                <a:schemeClr val="accent3">
                  <a:lumMod val="75000"/>
                </a:schemeClr>
              </a:buClr>
              <a:buNone/>
            </a:pPr>
            <a:endParaRPr lang="nl-BE" sz="1800" i="1" dirty="0"/>
          </a:p>
          <a:p>
            <a:pPr marL="0" indent="0">
              <a:buClr>
                <a:schemeClr val="accent3">
                  <a:lumMod val="75000"/>
                </a:schemeClr>
              </a:buClr>
              <a:buNone/>
            </a:pPr>
            <a:endParaRPr lang="nl-BE" sz="1800" i="1" dirty="0"/>
          </a:p>
          <a:p>
            <a:pPr marL="0" indent="0">
              <a:buClr>
                <a:schemeClr val="accent3">
                  <a:lumMod val="75000"/>
                </a:schemeClr>
              </a:buClr>
              <a:buNone/>
            </a:pPr>
            <a:endParaRPr lang="nl-BE" sz="1800" i="1" dirty="0"/>
          </a:p>
          <a:p>
            <a:pPr>
              <a:buClr>
                <a:schemeClr val="accent4">
                  <a:lumMod val="75000"/>
                </a:schemeClr>
              </a:buClr>
            </a:pPr>
            <a:endParaRPr lang="nl-BE" sz="1800" i="1" dirty="0"/>
          </a:p>
          <a:p>
            <a:pPr>
              <a:buClr>
                <a:schemeClr val="accent4">
                  <a:lumMod val="75000"/>
                </a:schemeClr>
              </a:buClr>
            </a:pPr>
            <a:r>
              <a:rPr lang="nl-BE" sz="1800" i="1" dirty="0"/>
              <a:t>Dokter, als ik nog maar denk aan de optie om terug te gaan werken, word ik terug nerveus. Ik denk niet dat ik er al klaar voor ben. Er zal ook niks veranderd zijn.</a:t>
            </a:r>
          </a:p>
        </p:txBody>
      </p:sp>
      <p:sp>
        <p:nvSpPr>
          <p:cNvPr id="6" name="Pijl: links/rechts 5">
            <a:extLst>
              <a:ext uri="{FF2B5EF4-FFF2-40B4-BE49-F238E27FC236}">
                <a16:creationId xmlns:a16="http://schemas.microsoft.com/office/drawing/2014/main" xmlns="" id="{78D85CC3-AD78-4FE3-88F6-69CA3188F045}"/>
              </a:ext>
            </a:extLst>
          </p:cNvPr>
          <p:cNvSpPr/>
          <p:nvPr/>
        </p:nvSpPr>
        <p:spPr>
          <a:xfrm rot="5400000">
            <a:off x="-965726" y="3399329"/>
            <a:ext cx="5660032" cy="447982"/>
          </a:xfrm>
          <a:prstGeom prst="leftRightArrow">
            <a:avLst>
              <a:gd name="adj1" fmla="val 16330"/>
              <a:gd name="adj2" fmla="val 57215"/>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kstvak 6">
            <a:extLst>
              <a:ext uri="{FF2B5EF4-FFF2-40B4-BE49-F238E27FC236}">
                <a16:creationId xmlns:a16="http://schemas.microsoft.com/office/drawing/2014/main" xmlns="" id="{21666DED-E648-49C4-83B1-697D1DF1D571}"/>
              </a:ext>
            </a:extLst>
          </p:cNvPr>
          <p:cNvSpPr txBox="1"/>
          <p:nvPr/>
        </p:nvSpPr>
        <p:spPr>
          <a:xfrm rot="16200000">
            <a:off x="1154174" y="1870304"/>
            <a:ext cx="1872208" cy="369332"/>
          </a:xfrm>
          <a:prstGeom prst="rect">
            <a:avLst/>
          </a:prstGeom>
          <a:noFill/>
        </p:spPr>
        <p:txBody>
          <a:bodyPr wrap="square" rtlCol="0">
            <a:spAutoFit/>
          </a:bodyPr>
          <a:lstStyle/>
          <a:p>
            <a:r>
              <a:rPr lang="nl-BE" dirty="0"/>
              <a:t>Pre-ziekteverlof</a:t>
            </a:r>
            <a:endParaRPr lang="en-GB" dirty="0"/>
          </a:p>
        </p:txBody>
      </p:sp>
      <p:sp>
        <p:nvSpPr>
          <p:cNvPr id="8" name="Tekstvak 7">
            <a:extLst>
              <a:ext uri="{FF2B5EF4-FFF2-40B4-BE49-F238E27FC236}">
                <a16:creationId xmlns:a16="http://schemas.microsoft.com/office/drawing/2014/main" xmlns="" id="{9858AB92-8F91-425F-9D81-D8B17C83E139}"/>
              </a:ext>
            </a:extLst>
          </p:cNvPr>
          <p:cNvSpPr txBox="1"/>
          <p:nvPr/>
        </p:nvSpPr>
        <p:spPr>
          <a:xfrm rot="16200000">
            <a:off x="1147756" y="5175146"/>
            <a:ext cx="1872208" cy="369332"/>
          </a:xfrm>
          <a:prstGeom prst="rect">
            <a:avLst/>
          </a:prstGeom>
          <a:noFill/>
        </p:spPr>
        <p:txBody>
          <a:bodyPr wrap="square" rtlCol="0">
            <a:spAutoFit/>
          </a:bodyPr>
          <a:lstStyle/>
          <a:p>
            <a:r>
              <a:rPr lang="nl-BE" dirty="0"/>
              <a:t>Re-integratie</a:t>
            </a:r>
            <a:endParaRPr lang="en-GB" dirty="0"/>
          </a:p>
        </p:txBody>
      </p:sp>
      <p:sp>
        <p:nvSpPr>
          <p:cNvPr id="9" name="Tekstvak 8">
            <a:extLst>
              <a:ext uri="{FF2B5EF4-FFF2-40B4-BE49-F238E27FC236}">
                <a16:creationId xmlns:a16="http://schemas.microsoft.com/office/drawing/2014/main" xmlns="" id="{0AC453C8-66CB-42A9-BB29-694494568929}"/>
              </a:ext>
            </a:extLst>
          </p:cNvPr>
          <p:cNvSpPr txBox="1"/>
          <p:nvPr/>
        </p:nvSpPr>
        <p:spPr>
          <a:xfrm rot="16200000">
            <a:off x="-206402" y="3620016"/>
            <a:ext cx="3677847" cy="369332"/>
          </a:xfrm>
          <a:prstGeom prst="rect">
            <a:avLst/>
          </a:prstGeom>
          <a:noFill/>
        </p:spPr>
        <p:txBody>
          <a:bodyPr wrap="square" rtlCol="0">
            <a:spAutoFit/>
          </a:bodyPr>
          <a:lstStyle/>
          <a:p>
            <a:r>
              <a:rPr lang="nl-BE" dirty="0"/>
              <a:t>Ziekteverlof / revalidatie</a:t>
            </a:r>
            <a:endParaRPr lang="en-GB" dirty="0"/>
          </a:p>
        </p:txBody>
      </p:sp>
      <p:sp>
        <p:nvSpPr>
          <p:cNvPr id="10" name="Rechthoek 9">
            <a:extLst>
              <a:ext uri="{FF2B5EF4-FFF2-40B4-BE49-F238E27FC236}">
                <a16:creationId xmlns:a16="http://schemas.microsoft.com/office/drawing/2014/main" xmlns="" id="{477F2CEB-FDD7-4B62-9051-0DEA857F17E1}"/>
              </a:ext>
            </a:extLst>
          </p:cNvPr>
          <p:cNvSpPr/>
          <p:nvPr/>
        </p:nvSpPr>
        <p:spPr>
          <a:xfrm>
            <a:off x="2327992" y="6295916"/>
            <a:ext cx="9864007" cy="369332"/>
          </a:xfrm>
          <a:prstGeom prst="rect">
            <a:avLst/>
          </a:prstGeom>
        </p:spPr>
        <p:txBody>
          <a:bodyPr wrap="square">
            <a:spAutoFit/>
          </a:bodyPr>
          <a:lstStyle/>
          <a:p>
            <a:pPr marL="363538" lvl="0" indent="-363538" fontAlgn="auto">
              <a:spcBef>
                <a:spcPts val="600"/>
              </a:spcBef>
              <a:spcAft>
                <a:spcPts val="600"/>
              </a:spcAft>
              <a:buClr>
                <a:schemeClr val="accent6">
                  <a:lumMod val="75000"/>
                </a:schemeClr>
              </a:buClr>
              <a:buFont typeface="Wingdings" panose="05000000000000000000" pitchFamily="2" charset="2"/>
              <a:buChar char="Ø"/>
            </a:pPr>
            <a:r>
              <a:rPr lang="nl-BE" dirty="0">
                <a:solidFill>
                  <a:schemeClr val="accent6">
                    <a:lumMod val="75000"/>
                  </a:schemeClr>
                </a:solidFill>
              </a:rPr>
              <a:t>Herken je de reactie? Wat doen je? Wat zijn jouw argumenten om hervatting te overwegen?</a:t>
            </a:r>
          </a:p>
        </p:txBody>
      </p:sp>
    </p:spTree>
    <p:extLst>
      <p:ext uri="{BB962C8B-B14F-4D97-AF65-F5344CB8AC3E}">
        <p14:creationId xmlns:p14="http://schemas.microsoft.com/office/powerpoint/2010/main" val="13117624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4574FCDD-281C-4626-B793-69B018B385BF}"/>
              </a:ext>
            </a:extLst>
          </p:cNvPr>
          <p:cNvSpPr>
            <a:spLocks noGrp="1"/>
          </p:cNvSpPr>
          <p:nvPr>
            <p:ph type="title" idx="4294967295"/>
          </p:nvPr>
        </p:nvSpPr>
        <p:spPr>
          <a:xfrm>
            <a:off x="2495600" y="116632"/>
            <a:ext cx="8229600" cy="904756"/>
          </a:xfrm>
        </p:spPr>
        <p:txBody>
          <a:bodyPr/>
          <a:lstStyle/>
          <a:p>
            <a:r>
              <a:rPr lang="nl-BE" dirty="0"/>
              <a:t>Werkhervatting </a:t>
            </a:r>
            <a:endParaRPr lang="en-GB" dirty="0"/>
          </a:p>
        </p:txBody>
      </p:sp>
      <p:sp>
        <p:nvSpPr>
          <p:cNvPr id="3" name="Tijdelijke aanduiding voor inhoud 2">
            <a:extLst>
              <a:ext uri="{FF2B5EF4-FFF2-40B4-BE49-F238E27FC236}">
                <a16:creationId xmlns:a16="http://schemas.microsoft.com/office/drawing/2014/main" xmlns="" id="{A978A668-15DD-4B42-9F17-7B809F3776D6}"/>
              </a:ext>
            </a:extLst>
          </p:cNvPr>
          <p:cNvSpPr>
            <a:spLocks noGrp="1"/>
          </p:cNvSpPr>
          <p:nvPr>
            <p:ph idx="1"/>
          </p:nvPr>
        </p:nvSpPr>
        <p:spPr>
          <a:xfrm>
            <a:off x="1981200" y="1600200"/>
            <a:ext cx="8686801" cy="4925144"/>
          </a:xfrm>
        </p:spPr>
        <p:txBody>
          <a:bodyPr>
            <a:normAutofit fontScale="92500"/>
          </a:bodyPr>
          <a:lstStyle/>
          <a:p>
            <a:pPr>
              <a:buClr>
                <a:schemeClr val="tx2"/>
              </a:buClr>
            </a:pPr>
            <a:r>
              <a:rPr lang="nl-BE" dirty="0">
                <a:sym typeface="Wingdings" panose="05000000000000000000" pitchFamily="2" charset="2"/>
              </a:rPr>
              <a:t>Voorwaarden</a:t>
            </a:r>
          </a:p>
          <a:p>
            <a:pPr marL="914400" lvl="1" indent="-457200">
              <a:buClr>
                <a:schemeClr val="tx2"/>
              </a:buClr>
              <a:buFont typeface="+mj-lt"/>
              <a:buAutoNum type="arabicPeriod"/>
            </a:pPr>
            <a:r>
              <a:rPr lang="nl-BE" dirty="0">
                <a:sym typeface="Wingdings" panose="05000000000000000000" pitchFamily="2" charset="2"/>
              </a:rPr>
              <a:t>Voldoende energie om terug dagdagelijkse zaken op te nemen</a:t>
            </a:r>
          </a:p>
          <a:p>
            <a:pPr marL="914400" lvl="1" indent="-457200">
              <a:buClr>
                <a:schemeClr val="tx2"/>
              </a:buClr>
              <a:buFont typeface="+mj-lt"/>
              <a:buAutoNum type="arabicPeriod"/>
            </a:pPr>
            <a:r>
              <a:rPr lang="nl-BE" dirty="0">
                <a:sym typeface="Wingdings" panose="05000000000000000000" pitchFamily="2" charset="2"/>
              </a:rPr>
              <a:t>Een CONCREET plan</a:t>
            </a:r>
          </a:p>
          <a:p>
            <a:pPr lvl="2">
              <a:buClr>
                <a:schemeClr val="tx2"/>
              </a:buClr>
            </a:pPr>
            <a:r>
              <a:rPr lang="nl-BE" dirty="0">
                <a:sym typeface="Wingdings" panose="05000000000000000000" pitchFamily="2" charset="2"/>
              </a:rPr>
              <a:t>Wat ga ik (</a:t>
            </a:r>
            <a:r>
              <a:rPr lang="nl-BE" b="1" dirty="0">
                <a:sym typeface="Wingdings" panose="05000000000000000000" pitchFamily="2" charset="2"/>
              </a:rPr>
              <a:t>op voorhand</a:t>
            </a:r>
            <a:r>
              <a:rPr lang="nl-BE" dirty="0">
                <a:sym typeface="Wingdings" panose="05000000000000000000" pitchFamily="2" charset="2"/>
              </a:rPr>
              <a:t>) bespreken met de werkgever om de balans op het werk te bewaken (O)</a:t>
            </a:r>
          </a:p>
          <a:p>
            <a:pPr lvl="2">
              <a:buClr>
                <a:schemeClr val="tx2"/>
              </a:buClr>
            </a:pPr>
            <a:r>
              <a:rPr lang="nl-BE" dirty="0">
                <a:sym typeface="Wingdings" panose="05000000000000000000" pitchFamily="2" charset="2"/>
              </a:rPr>
              <a:t>Wat ga IK anders doen (P)</a:t>
            </a:r>
          </a:p>
          <a:p>
            <a:pPr>
              <a:buClr>
                <a:schemeClr val="tx2"/>
              </a:buClr>
            </a:pPr>
            <a:r>
              <a:rPr lang="nl-BE" dirty="0">
                <a:sym typeface="Wingdings" panose="05000000000000000000" pitchFamily="2" charset="2"/>
              </a:rPr>
              <a:t>MAARRRRRR</a:t>
            </a:r>
          </a:p>
          <a:p>
            <a:pPr lvl="1">
              <a:buClr>
                <a:schemeClr val="tx2"/>
              </a:buClr>
            </a:pPr>
            <a:r>
              <a:rPr lang="nl-BE" dirty="0">
                <a:sym typeface="Wingdings" panose="05000000000000000000" pitchFamily="2" charset="2"/>
              </a:rPr>
              <a:t>Een deel van je herstel kan pas gebeuren als je terug aan de slag bent (dus je hoeft niet helemaal hersteld te zijn)</a:t>
            </a:r>
          </a:p>
          <a:p>
            <a:pPr lvl="1">
              <a:buClr>
                <a:schemeClr val="tx2"/>
              </a:buClr>
            </a:pPr>
            <a:r>
              <a:rPr lang="nl-BE" dirty="0">
                <a:sym typeface="Wingdings" panose="05000000000000000000" pitchFamily="2" charset="2"/>
              </a:rPr>
              <a:t>Angst (om te hervallen) zal pas voorbij gaan als het een tijdje terug goed gaat en je terug vertrouwen kan opbouwen</a:t>
            </a:r>
          </a:p>
          <a:p>
            <a:pPr lvl="1">
              <a:buClr>
                <a:schemeClr val="tx2"/>
              </a:buClr>
            </a:pPr>
            <a:r>
              <a:rPr lang="nl-BE" dirty="0">
                <a:sym typeface="Wingdings" panose="05000000000000000000" pitchFamily="2" charset="2"/>
              </a:rPr>
              <a:t>Zorg voor een goede ondersteuning in deze fase! (door wie?)</a:t>
            </a:r>
          </a:p>
          <a:p>
            <a:pPr>
              <a:buClr>
                <a:schemeClr val="accent3">
                  <a:lumMod val="75000"/>
                </a:schemeClr>
              </a:buClr>
            </a:pPr>
            <a:endParaRPr lang="nl-BE" dirty="0">
              <a:sym typeface="Wingdings" panose="05000000000000000000" pitchFamily="2" charset="2"/>
            </a:endParaRPr>
          </a:p>
        </p:txBody>
      </p:sp>
    </p:spTree>
    <p:extLst>
      <p:ext uri="{BB962C8B-B14F-4D97-AF65-F5344CB8AC3E}">
        <p14:creationId xmlns:p14="http://schemas.microsoft.com/office/powerpoint/2010/main" val="2061450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5E39CBE-8B0B-4EB3-89FF-6E08A95E94CA}"/>
              </a:ext>
            </a:extLst>
          </p:cNvPr>
          <p:cNvSpPr>
            <a:spLocks noGrp="1"/>
          </p:cNvSpPr>
          <p:nvPr>
            <p:ph type="title" idx="4294967295"/>
          </p:nvPr>
        </p:nvSpPr>
        <p:spPr>
          <a:xfrm>
            <a:off x="1991544" y="1340768"/>
            <a:ext cx="8219256" cy="1201906"/>
          </a:xfrm>
        </p:spPr>
        <p:txBody>
          <a:bodyPr>
            <a:normAutofit fontScale="90000"/>
          </a:bodyPr>
          <a:lstStyle/>
          <a:p>
            <a:r>
              <a:rPr lang="nl-BE" sz="6600" dirty="0"/>
              <a:t>Samenwerking met andere disciplines</a:t>
            </a:r>
            <a:endParaRPr lang="en-GB" sz="6600" dirty="0"/>
          </a:p>
        </p:txBody>
      </p:sp>
      <p:sp>
        <p:nvSpPr>
          <p:cNvPr id="7" name="Tijdelijke aanduiding voor inhoud 6">
            <a:extLst>
              <a:ext uri="{FF2B5EF4-FFF2-40B4-BE49-F238E27FC236}">
                <a16:creationId xmlns:a16="http://schemas.microsoft.com/office/drawing/2014/main" xmlns="" id="{3C2423D0-8E16-4112-A9B8-7A60307C0C0C}"/>
              </a:ext>
            </a:extLst>
          </p:cNvPr>
          <p:cNvSpPr>
            <a:spLocks noGrp="1"/>
          </p:cNvSpPr>
          <p:nvPr>
            <p:ph idx="1"/>
          </p:nvPr>
        </p:nvSpPr>
        <p:spPr>
          <a:xfrm>
            <a:off x="6456040" y="6080445"/>
            <a:ext cx="3754760" cy="45719"/>
          </a:xfrm>
        </p:spPr>
        <p:txBody>
          <a:bodyPr>
            <a:normAutofit fontScale="25000" lnSpcReduction="20000"/>
          </a:bodyPr>
          <a:lstStyle/>
          <a:p>
            <a:endParaRPr lang="en-GB" dirty="0"/>
          </a:p>
        </p:txBody>
      </p:sp>
      <p:pic>
        <p:nvPicPr>
          <p:cNvPr id="3" name="Afbeelding 2">
            <a:extLst>
              <a:ext uri="{FF2B5EF4-FFF2-40B4-BE49-F238E27FC236}">
                <a16:creationId xmlns:a16="http://schemas.microsoft.com/office/drawing/2014/main" xmlns="" id="{528E443A-C362-44A9-92A8-52DBD52D39E1}"/>
              </a:ext>
            </a:extLst>
          </p:cNvPr>
          <p:cNvPicPr>
            <a:picLocks noChangeAspect="1"/>
          </p:cNvPicPr>
          <p:nvPr/>
        </p:nvPicPr>
        <p:blipFill>
          <a:blip r:embed="rId3">
            <a:grayscl/>
          </a:blip>
          <a:stretch>
            <a:fillRect/>
          </a:stretch>
        </p:blipFill>
        <p:spPr>
          <a:xfrm>
            <a:off x="4433478" y="2996952"/>
            <a:ext cx="3314700" cy="2409825"/>
          </a:xfrm>
          <a:prstGeom prst="rect">
            <a:avLst/>
          </a:prstGeom>
        </p:spPr>
      </p:pic>
    </p:spTree>
    <p:extLst>
      <p:ext uri="{BB962C8B-B14F-4D97-AF65-F5344CB8AC3E}">
        <p14:creationId xmlns:p14="http://schemas.microsoft.com/office/powerpoint/2010/main" val="245365623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Tijdelijke aanduiding voor inhoud 8">
            <a:extLst>
              <a:ext uri="{FF2B5EF4-FFF2-40B4-BE49-F238E27FC236}">
                <a16:creationId xmlns:a16="http://schemas.microsoft.com/office/drawing/2014/main" xmlns="" id="{01CE71FD-70BD-4601-A40A-99EC9FB8228B}"/>
              </a:ext>
            </a:extLst>
          </p:cNvPr>
          <p:cNvPicPr>
            <a:picLocks noGrp="1" noChangeAspect="1"/>
          </p:cNvPicPr>
          <p:nvPr>
            <p:ph idx="1"/>
          </p:nvPr>
        </p:nvPicPr>
        <p:blipFill>
          <a:blip r:embed="rId3"/>
          <a:stretch>
            <a:fillRect/>
          </a:stretch>
        </p:blipFill>
        <p:spPr>
          <a:xfrm>
            <a:off x="2520574" y="1137148"/>
            <a:ext cx="6671770" cy="5268640"/>
          </a:xfrm>
          <a:prstGeom prst="rect">
            <a:avLst/>
          </a:prstGeom>
          <a:ln w="28575">
            <a:solidFill>
              <a:schemeClr val="tx1"/>
            </a:solidFill>
          </a:ln>
        </p:spPr>
      </p:pic>
      <p:sp>
        <p:nvSpPr>
          <p:cNvPr id="3" name="Tekstvak 2">
            <a:extLst>
              <a:ext uri="{FF2B5EF4-FFF2-40B4-BE49-F238E27FC236}">
                <a16:creationId xmlns:a16="http://schemas.microsoft.com/office/drawing/2014/main" xmlns="" id="{01F44AE0-14D1-47F4-9B26-653B02BA907D}"/>
              </a:ext>
            </a:extLst>
          </p:cNvPr>
          <p:cNvSpPr txBox="1"/>
          <p:nvPr/>
        </p:nvSpPr>
        <p:spPr>
          <a:xfrm rot="16200000">
            <a:off x="1154174" y="1888586"/>
            <a:ext cx="1872208" cy="369332"/>
          </a:xfrm>
          <a:prstGeom prst="rect">
            <a:avLst/>
          </a:prstGeom>
          <a:noFill/>
        </p:spPr>
        <p:txBody>
          <a:bodyPr wrap="square" rtlCol="0">
            <a:spAutoFit/>
          </a:bodyPr>
          <a:lstStyle/>
          <a:p>
            <a:r>
              <a:rPr lang="nl-BE" dirty="0"/>
              <a:t>Pre-ziekteverlof</a:t>
            </a:r>
            <a:endParaRPr lang="en-GB" dirty="0"/>
          </a:p>
        </p:txBody>
      </p:sp>
      <p:sp>
        <p:nvSpPr>
          <p:cNvPr id="4" name="Tekstvak 3">
            <a:extLst>
              <a:ext uri="{FF2B5EF4-FFF2-40B4-BE49-F238E27FC236}">
                <a16:creationId xmlns:a16="http://schemas.microsoft.com/office/drawing/2014/main" xmlns="" id="{3D73E119-E750-47FD-92FF-FE8581BE9871}"/>
              </a:ext>
            </a:extLst>
          </p:cNvPr>
          <p:cNvSpPr txBox="1"/>
          <p:nvPr/>
        </p:nvSpPr>
        <p:spPr>
          <a:xfrm rot="16200000">
            <a:off x="1147756" y="5175146"/>
            <a:ext cx="1872208" cy="369332"/>
          </a:xfrm>
          <a:prstGeom prst="rect">
            <a:avLst/>
          </a:prstGeom>
          <a:noFill/>
        </p:spPr>
        <p:txBody>
          <a:bodyPr wrap="square" rtlCol="0">
            <a:spAutoFit/>
          </a:bodyPr>
          <a:lstStyle/>
          <a:p>
            <a:r>
              <a:rPr lang="nl-BE" dirty="0"/>
              <a:t>Re-integratie</a:t>
            </a:r>
            <a:endParaRPr lang="en-GB" dirty="0"/>
          </a:p>
        </p:txBody>
      </p:sp>
      <p:sp>
        <p:nvSpPr>
          <p:cNvPr id="5" name="Tekstvak 4">
            <a:extLst>
              <a:ext uri="{FF2B5EF4-FFF2-40B4-BE49-F238E27FC236}">
                <a16:creationId xmlns:a16="http://schemas.microsoft.com/office/drawing/2014/main" xmlns="" id="{45DBF207-53AC-494A-817A-1143CD688751}"/>
              </a:ext>
            </a:extLst>
          </p:cNvPr>
          <p:cNvSpPr txBox="1"/>
          <p:nvPr/>
        </p:nvSpPr>
        <p:spPr>
          <a:xfrm rot="16200000">
            <a:off x="-206402" y="3638298"/>
            <a:ext cx="3677847" cy="369332"/>
          </a:xfrm>
          <a:prstGeom prst="rect">
            <a:avLst/>
          </a:prstGeom>
          <a:noFill/>
        </p:spPr>
        <p:txBody>
          <a:bodyPr wrap="square" rtlCol="0">
            <a:spAutoFit/>
          </a:bodyPr>
          <a:lstStyle/>
          <a:p>
            <a:r>
              <a:rPr lang="nl-BE" dirty="0"/>
              <a:t>Ziekteverlof / revalidatie</a:t>
            </a:r>
            <a:endParaRPr lang="en-GB" dirty="0"/>
          </a:p>
        </p:txBody>
      </p:sp>
      <p:sp>
        <p:nvSpPr>
          <p:cNvPr id="6" name="Pijl: links/rechts 5">
            <a:extLst>
              <a:ext uri="{FF2B5EF4-FFF2-40B4-BE49-F238E27FC236}">
                <a16:creationId xmlns:a16="http://schemas.microsoft.com/office/drawing/2014/main" xmlns="" id="{57CE1946-0912-4183-8F94-2AC3975320CF}"/>
              </a:ext>
            </a:extLst>
          </p:cNvPr>
          <p:cNvSpPr/>
          <p:nvPr/>
        </p:nvSpPr>
        <p:spPr>
          <a:xfrm rot="5400000">
            <a:off x="-969481" y="3730677"/>
            <a:ext cx="5515832" cy="447982"/>
          </a:xfrm>
          <a:prstGeom prst="leftRightArrow">
            <a:avLst>
              <a:gd name="adj1" fmla="val 16330"/>
              <a:gd name="adj2" fmla="val 57215"/>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hthoek 6">
            <a:extLst>
              <a:ext uri="{FF2B5EF4-FFF2-40B4-BE49-F238E27FC236}">
                <a16:creationId xmlns:a16="http://schemas.microsoft.com/office/drawing/2014/main" xmlns="" id="{F1848DC6-8787-40C6-B8FD-8B2D813D14AA}"/>
              </a:ext>
            </a:extLst>
          </p:cNvPr>
          <p:cNvSpPr/>
          <p:nvPr/>
        </p:nvSpPr>
        <p:spPr>
          <a:xfrm>
            <a:off x="2423592" y="6405788"/>
            <a:ext cx="7776864" cy="369332"/>
          </a:xfrm>
          <a:prstGeom prst="rect">
            <a:avLst/>
          </a:prstGeom>
        </p:spPr>
        <p:txBody>
          <a:bodyPr wrap="square">
            <a:spAutoFit/>
          </a:bodyPr>
          <a:lstStyle/>
          <a:p>
            <a:pPr marL="363538" lvl="0" indent="-363538" fontAlgn="auto">
              <a:spcBef>
                <a:spcPts val="600"/>
              </a:spcBef>
              <a:spcAft>
                <a:spcPts val="600"/>
              </a:spcAft>
              <a:buClr>
                <a:schemeClr val="accent6">
                  <a:lumMod val="75000"/>
                </a:schemeClr>
              </a:buClr>
              <a:buFont typeface="Wingdings" panose="05000000000000000000" pitchFamily="2" charset="2"/>
              <a:buChar char="Ø"/>
            </a:pPr>
            <a:r>
              <a:rPr lang="nl-BE" dirty="0">
                <a:solidFill>
                  <a:schemeClr val="accent6">
                    <a:lumMod val="75000"/>
                  </a:schemeClr>
                </a:solidFill>
              </a:rPr>
              <a:t>Verdeel in duo de rollen (liefst duo arts + psycholoog uit zelfde regio)</a:t>
            </a:r>
          </a:p>
        </p:txBody>
      </p:sp>
    </p:spTree>
    <p:extLst>
      <p:ext uri="{BB962C8B-B14F-4D97-AF65-F5344CB8AC3E}">
        <p14:creationId xmlns:p14="http://schemas.microsoft.com/office/powerpoint/2010/main" val="218301249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hthoek 31">
            <a:extLst>
              <a:ext uri="{FF2B5EF4-FFF2-40B4-BE49-F238E27FC236}">
                <a16:creationId xmlns:a16="http://schemas.microsoft.com/office/drawing/2014/main" xmlns="" id="{54CDEA18-4022-4909-83EC-55093CF2B639}"/>
              </a:ext>
            </a:extLst>
          </p:cNvPr>
          <p:cNvSpPr/>
          <p:nvPr/>
        </p:nvSpPr>
        <p:spPr>
          <a:xfrm>
            <a:off x="3318508" y="1867323"/>
            <a:ext cx="3726176"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Arbeidsongeschiktheid - revalidatie</a:t>
            </a:r>
            <a:endParaRPr lang="en-GB" sz="1350" dirty="0">
              <a:solidFill>
                <a:prstClr val="black"/>
              </a:solidFill>
              <a:latin typeface="Calibri" panose="020F0502020204030204"/>
            </a:endParaRPr>
          </a:p>
        </p:txBody>
      </p:sp>
      <p:sp>
        <p:nvSpPr>
          <p:cNvPr id="27" name="Rechthoek 26">
            <a:extLst>
              <a:ext uri="{FF2B5EF4-FFF2-40B4-BE49-F238E27FC236}">
                <a16:creationId xmlns:a16="http://schemas.microsoft.com/office/drawing/2014/main" xmlns="" id="{EA954078-A197-42FB-ABA5-A2101B60067E}"/>
              </a:ext>
            </a:extLst>
          </p:cNvPr>
          <p:cNvSpPr/>
          <p:nvPr/>
        </p:nvSpPr>
        <p:spPr>
          <a:xfrm>
            <a:off x="8940508" y="1867323"/>
            <a:ext cx="1508757"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re-integratie</a:t>
            </a:r>
            <a:endParaRPr lang="en-GB" sz="1350" dirty="0">
              <a:solidFill>
                <a:prstClr val="black"/>
              </a:solidFill>
              <a:latin typeface="Calibri" panose="020F0502020204030204"/>
            </a:endParaRPr>
          </a:p>
        </p:txBody>
      </p:sp>
      <p:sp>
        <p:nvSpPr>
          <p:cNvPr id="26" name="Rechthoek 25">
            <a:extLst>
              <a:ext uri="{FF2B5EF4-FFF2-40B4-BE49-F238E27FC236}">
                <a16:creationId xmlns:a16="http://schemas.microsoft.com/office/drawing/2014/main" xmlns="" id="{79DFEBF4-5EB0-411E-99F5-618D654A7244}"/>
              </a:ext>
            </a:extLst>
          </p:cNvPr>
          <p:cNvSpPr/>
          <p:nvPr/>
        </p:nvSpPr>
        <p:spPr>
          <a:xfrm>
            <a:off x="7044685" y="1867323"/>
            <a:ext cx="1895823"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voorbereiden re-integratie</a:t>
            </a:r>
            <a:endParaRPr lang="en-GB" sz="1350" dirty="0">
              <a:solidFill>
                <a:prstClr val="black"/>
              </a:solidFill>
              <a:latin typeface="Calibri" panose="020F0502020204030204"/>
            </a:endParaRPr>
          </a:p>
        </p:txBody>
      </p:sp>
      <p:sp>
        <p:nvSpPr>
          <p:cNvPr id="2" name="Rechthoek 1">
            <a:extLst>
              <a:ext uri="{FF2B5EF4-FFF2-40B4-BE49-F238E27FC236}">
                <a16:creationId xmlns:a16="http://schemas.microsoft.com/office/drawing/2014/main" xmlns="" id="{9D7EEA61-05E9-4345-BBF1-AE3FE68EEDCD}"/>
              </a:ext>
            </a:extLst>
          </p:cNvPr>
          <p:cNvSpPr/>
          <p:nvPr/>
        </p:nvSpPr>
        <p:spPr>
          <a:xfrm>
            <a:off x="2225209" y="1867324"/>
            <a:ext cx="1093301"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klachten – nog aan het werk</a:t>
            </a:r>
            <a:endParaRPr lang="en-GB" sz="1350" dirty="0">
              <a:solidFill>
                <a:prstClr val="black"/>
              </a:solidFill>
              <a:latin typeface="Calibri" panose="020F0502020204030204"/>
            </a:endParaRPr>
          </a:p>
        </p:txBody>
      </p:sp>
      <p:sp>
        <p:nvSpPr>
          <p:cNvPr id="6" name="Pijl: rechts 5">
            <a:extLst>
              <a:ext uri="{FF2B5EF4-FFF2-40B4-BE49-F238E27FC236}">
                <a16:creationId xmlns:a16="http://schemas.microsoft.com/office/drawing/2014/main" xmlns="" id="{2C851846-5A38-4D4C-B286-FCB5B1278F54}"/>
              </a:ext>
            </a:extLst>
          </p:cNvPr>
          <p:cNvSpPr/>
          <p:nvPr/>
        </p:nvSpPr>
        <p:spPr>
          <a:xfrm>
            <a:off x="1908464" y="3343871"/>
            <a:ext cx="8130887" cy="514350"/>
          </a:xfrm>
          <a:prstGeom prst="rightArrow">
            <a:avLst>
              <a:gd name="adj1" fmla="val 50000"/>
              <a:gd name="adj2" fmla="val 65556"/>
            </a:avLst>
          </a:prstGeom>
          <a:solidFill>
            <a:srgbClr val="FF0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nl-BE" sz="2100" dirty="0">
                <a:solidFill>
                  <a:prstClr val="black"/>
                </a:solidFill>
                <a:latin typeface="Calibri" panose="020F0502020204030204"/>
              </a:rPr>
              <a:t>huisarts</a:t>
            </a:r>
            <a:endParaRPr lang="en-GB" sz="2100" dirty="0">
              <a:solidFill>
                <a:prstClr val="black"/>
              </a:solidFill>
              <a:latin typeface="Calibri" panose="020F0502020204030204"/>
            </a:endParaRPr>
          </a:p>
        </p:txBody>
      </p:sp>
      <p:sp>
        <p:nvSpPr>
          <p:cNvPr id="3" name="Tekstvak 2">
            <a:extLst>
              <a:ext uri="{FF2B5EF4-FFF2-40B4-BE49-F238E27FC236}">
                <a16:creationId xmlns:a16="http://schemas.microsoft.com/office/drawing/2014/main" xmlns="" id="{54141BDA-1B16-4A6E-8A2B-1377F835D731}"/>
              </a:ext>
            </a:extLst>
          </p:cNvPr>
          <p:cNvSpPr txBox="1"/>
          <p:nvPr/>
        </p:nvSpPr>
        <p:spPr>
          <a:xfrm>
            <a:off x="1742737" y="3150922"/>
            <a:ext cx="1880755" cy="923330"/>
          </a:xfrm>
          <a:prstGeom prst="rect">
            <a:avLst/>
          </a:prstGeom>
          <a:solidFill>
            <a:schemeClr val="bg1">
              <a:lumMod val="75000"/>
            </a:schemeClr>
          </a:solidFill>
        </p:spPr>
        <p:txBody>
          <a:bodyPr wrap="square" rtlCol="0">
            <a:spAutoFit/>
          </a:bodyPr>
          <a:lstStyle/>
          <a:p>
            <a:pPr defTabSz="685800" fontAlgn="auto">
              <a:spcBef>
                <a:spcPts val="0"/>
              </a:spcBef>
              <a:spcAft>
                <a:spcPts val="0"/>
              </a:spcAft>
            </a:pPr>
            <a:r>
              <a:rPr lang="nl-BE" sz="1350" dirty="0">
                <a:solidFill>
                  <a:prstClr val="black"/>
                </a:solidFill>
                <a:latin typeface="Calibri" panose="020F0502020204030204"/>
              </a:rPr>
              <a:t>Huisarts is rode draad in het traject van de patiënt met burn-outklachten…</a:t>
            </a:r>
            <a:endParaRPr lang="en-GB" sz="1350" dirty="0">
              <a:solidFill>
                <a:prstClr val="black"/>
              </a:solidFill>
              <a:latin typeface="Calibri" panose="020F0502020204030204"/>
            </a:endParaRPr>
          </a:p>
        </p:txBody>
      </p:sp>
      <p:sp>
        <p:nvSpPr>
          <p:cNvPr id="11" name="Titel 1">
            <a:extLst>
              <a:ext uri="{FF2B5EF4-FFF2-40B4-BE49-F238E27FC236}">
                <a16:creationId xmlns:a16="http://schemas.microsoft.com/office/drawing/2014/main" xmlns="" id="{B9411D3D-2B28-427A-8817-0B9A862F7D56}"/>
              </a:ext>
            </a:extLst>
          </p:cNvPr>
          <p:cNvSpPr>
            <a:spLocks noGrp="1"/>
          </p:cNvSpPr>
          <p:nvPr>
            <p:ph type="title"/>
          </p:nvPr>
        </p:nvSpPr>
        <p:spPr>
          <a:xfrm>
            <a:off x="323850" y="68300"/>
            <a:ext cx="7886700" cy="994172"/>
          </a:xfrm>
        </p:spPr>
        <p:txBody>
          <a:bodyPr/>
          <a:lstStyle/>
          <a:p>
            <a:r>
              <a:rPr lang="nl-BE" sz="3200" dirty="0"/>
              <a:t>Doorverwijzen en samenwerken (voorbeeld)</a:t>
            </a:r>
          </a:p>
        </p:txBody>
      </p:sp>
    </p:spTree>
    <p:extLst>
      <p:ext uri="{BB962C8B-B14F-4D97-AF65-F5344CB8AC3E}">
        <p14:creationId xmlns:p14="http://schemas.microsoft.com/office/powerpoint/2010/main" val="60865102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hthoek 31">
            <a:extLst>
              <a:ext uri="{FF2B5EF4-FFF2-40B4-BE49-F238E27FC236}">
                <a16:creationId xmlns:a16="http://schemas.microsoft.com/office/drawing/2014/main" xmlns="" id="{54CDEA18-4022-4909-83EC-55093CF2B639}"/>
              </a:ext>
            </a:extLst>
          </p:cNvPr>
          <p:cNvSpPr/>
          <p:nvPr/>
        </p:nvSpPr>
        <p:spPr>
          <a:xfrm>
            <a:off x="3318508" y="1867323"/>
            <a:ext cx="3726176"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Arbeidsongeschiktheid - revalidatie</a:t>
            </a:r>
            <a:endParaRPr lang="en-GB" sz="1350" dirty="0">
              <a:solidFill>
                <a:prstClr val="black"/>
              </a:solidFill>
              <a:latin typeface="Calibri" panose="020F0502020204030204"/>
            </a:endParaRPr>
          </a:p>
        </p:txBody>
      </p:sp>
      <p:sp>
        <p:nvSpPr>
          <p:cNvPr id="27" name="Rechthoek 26">
            <a:extLst>
              <a:ext uri="{FF2B5EF4-FFF2-40B4-BE49-F238E27FC236}">
                <a16:creationId xmlns:a16="http://schemas.microsoft.com/office/drawing/2014/main" xmlns="" id="{EA954078-A197-42FB-ABA5-A2101B60067E}"/>
              </a:ext>
            </a:extLst>
          </p:cNvPr>
          <p:cNvSpPr/>
          <p:nvPr/>
        </p:nvSpPr>
        <p:spPr>
          <a:xfrm>
            <a:off x="8940508" y="1867323"/>
            <a:ext cx="1508757"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re-integratie</a:t>
            </a:r>
            <a:endParaRPr lang="en-GB" sz="1350" dirty="0">
              <a:solidFill>
                <a:prstClr val="black"/>
              </a:solidFill>
              <a:latin typeface="Calibri" panose="020F0502020204030204"/>
            </a:endParaRPr>
          </a:p>
        </p:txBody>
      </p:sp>
      <p:sp>
        <p:nvSpPr>
          <p:cNvPr id="26" name="Rechthoek 25">
            <a:extLst>
              <a:ext uri="{FF2B5EF4-FFF2-40B4-BE49-F238E27FC236}">
                <a16:creationId xmlns:a16="http://schemas.microsoft.com/office/drawing/2014/main" xmlns="" id="{79DFEBF4-5EB0-411E-99F5-618D654A7244}"/>
              </a:ext>
            </a:extLst>
          </p:cNvPr>
          <p:cNvSpPr/>
          <p:nvPr/>
        </p:nvSpPr>
        <p:spPr>
          <a:xfrm>
            <a:off x="7044685" y="1867323"/>
            <a:ext cx="1895823"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voorbereiden re-integratie</a:t>
            </a:r>
            <a:endParaRPr lang="en-GB" sz="1350" dirty="0">
              <a:solidFill>
                <a:prstClr val="black"/>
              </a:solidFill>
              <a:latin typeface="Calibri" panose="020F0502020204030204"/>
            </a:endParaRPr>
          </a:p>
        </p:txBody>
      </p:sp>
      <p:sp>
        <p:nvSpPr>
          <p:cNvPr id="2" name="Rechthoek 1">
            <a:extLst>
              <a:ext uri="{FF2B5EF4-FFF2-40B4-BE49-F238E27FC236}">
                <a16:creationId xmlns:a16="http://schemas.microsoft.com/office/drawing/2014/main" xmlns="" id="{9D7EEA61-05E9-4345-BBF1-AE3FE68EEDCD}"/>
              </a:ext>
            </a:extLst>
          </p:cNvPr>
          <p:cNvSpPr/>
          <p:nvPr/>
        </p:nvSpPr>
        <p:spPr>
          <a:xfrm>
            <a:off x="2225209" y="1867324"/>
            <a:ext cx="1093301"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klachten – nog aan het werk</a:t>
            </a:r>
            <a:endParaRPr lang="en-GB" sz="1350" dirty="0">
              <a:solidFill>
                <a:prstClr val="black"/>
              </a:solidFill>
              <a:latin typeface="Calibri" panose="020F0502020204030204"/>
            </a:endParaRPr>
          </a:p>
        </p:txBody>
      </p:sp>
      <p:sp>
        <p:nvSpPr>
          <p:cNvPr id="6" name="Pijl: rechts 5">
            <a:extLst>
              <a:ext uri="{FF2B5EF4-FFF2-40B4-BE49-F238E27FC236}">
                <a16:creationId xmlns:a16="http://schemas.microsoft.com/office/drawing/2014/main" xmlns="" id="{2C851846-5A38-4D4C-B286-FCB5B1278F54}"/>
              </a:ext>
            </a:extLst>
          </p:cNvPr>
          <p:cNvSpPr/>
          <p:nvPr/>
        </p:nvSpPr>
        <p:spPr>
          <a:xfrm>
            <a:off x="1908464" y="3343871"/>
            <a:ext cx="8130887" cy="514350"/>
          </a:xfrm>
          <a:prstGeom prst="rightArrow">
            <a:avLst>
              <a:gd name="adj1" fmla="val 50000"/>
              <a:gd name="adj2" fmla="val 65556"/>
            </a:avLst>
          </a:prstGeom>
          <a:solidFill>
            <a:srgbClr val="FF0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nl-BE" sz="2100" dirty="0">
                <a:solidFill>
                  <a:prstClr val="black"/>
                </a:solidFill>
                <a:latin typeface="Calibri" panose="020F0502020204030204"/>
              </a:rPr>
              <a:t>huisarts</a:t>
            </a:r>
            <a:endParaRPr lang="en-GB" sz="2100" dirty="0">
              <a:solidFill>
                <a:prstClr val="black"/>
              </a:solidFill>
              <a:latin typeface="Calibri" panose="020F0502020204030204"/>
            </a:endParaRPr>
          </a:p>
        </p:txBody>
      </p:sp>
      <p:sp>
        <p:nvSpPr>
          <p:cNvPr id="36" name="Titel 1">
            <a:extLst>
              <a:ext uri="{FF2B5EF4-FFF2-40B4-BE49-F238E27FC236}">
                <a16:creationId xmlns:a16="http://schemas.microsoft.com/office/drawing/2014/main" xmlns="" id="{DCE8C83D-6D73-4261-9EE0-DF3FD0588FA6}"/>
              </a:ext>
            </a:extLst>
          </p:cNvPr>
          <p:cNvSpPr>
            <a:spLocks noGrp="1"/>
          </p:cNvSpPr>
          <p:nvPr>
            <p:ph type="title"/>
          </p:nvPr>
        </p:nvSpPr>
        <p:spPr>
          <a:xfrm>
            <a:off x="323850" y="68300"/>
            <a:ext cx="7886700" cy="994172"/>
          </a:xfrm>
        </p:spPr>
        <p:txBody>
          <a:bodyPr/>
          <a:lstStyle/>
          <a:p>
            <a:r>
              <a:rPr lang="nl-BE" sz="3200" dirty="0"/>
              <a:t>Doorverwijzen en samenwerken (voorbeeld)</a:t>
            </a:r>
          </a:p>
        </p:txBody>
      </p:sp>
      <p:sp>
        <p:nvSpPr>
          <p:cNvPr id="3" name="Tekstvak 2">
            <a:extLst>
              <a:ext uri="{FF2B5EF4-FFF2-40B4-BE49-F238E27FC236}">
                <a16:creationId xmlns:a16="http://schemas.microsoft.com/office/drawing/2014/main" xmlns="" id="{54141BDA-1B16-4A6E-8A2B-1377F835D731}"/>
              </a:ext>
            </a:extLst>
          </p:cNvPr>
          <p:cNvSpPr txBox="1"/>
          <p:nvPr/>
        </p:nvSpPr>
        <p:spPr>
          <a:xfrm>
            <a:off x="2852479" y="3769493"/>
            <a:ext cx="1880755" cy="1131079"/>
          </a:xfrm>
          <a:prstGeom prst="rect">
            <a:avLst/>
          </a:prstGeom>
          <a:solidFill>
            <a:schemeClr val="bg1">
              <a:lumMod val="75000"/>
            </a:schemeClr>
          </a:solidFill>
        </p:spPr>
        <p:txBody>
          <a:bodyPr wrap="square" rtlCol="0">
            <a:spAutoFit/>
          </a:bodyPr>
          <a:lstStyle/>
          <a:p>
            <a:pPr defTabSz="685800" fontAlgn="auto">
              <a:spcBef>
                <a:spcPts val="0"/>
              </a:spcBef>
              <a:spcAft>
                <a:spcPts val="0"/>
              </a:spcAft>
            </a:pPr>
            <a:r>
              <a:rPr lang="nl-BE" sz="1350" dirty="0">
                <a:solidFill>
                  <a:prstClr val="black"/>
                </a:solidFill>
                <a:latin typeface="Calibri" panose="020F0502020204030204"/>
              </a:rPr>
              <a:t>Huisarts betrekt erkend zorgverstrekker burn-out (verwijsadressen + verwijsbrief aan patiënt)</a:t>
            </a:r>
            <a:endParaRPr lang="en-GB" sz="1350" dirty="0">
              <a:solidFill>
                <a:prstClr val="black"/>
              </a:solidFill>
              <a:latin typeface="Calibri" panose="020F0502020204030204"/>
            </a:endParaRPr>
          </a:p>
        </p:txBody>
      </p:sp>
      <p:sp>
        <p:nvSpPr>
          <p:cNvPr id="9" name="Pijl: rechts 8">
            <a:extLst>
              <a:ext uri="{FF2B5EF4-FFF2-40B4-BE49-F238E27FC236}">
                <a16:creationId xmlns:a16="http://schemas.microsoft.com/office/drawing/2014/main" xmlns="" id="{514815EE-CFF3-4991-8059-2BD8D3A91C55}"/>
              </a:ext>
            </a:extLst>
          </p:cNvPr>
          <p:cNvSpPr/>
          <p:nvPr/>
        </p:nvSpPr>
        <p:spPr>
          <a:xfrm>
            <a:off x="3858668" y="2436555"/>
            <a:ext cx="6303645" cy="514350"/>
          </a:xfrm>
          <a:prstGeom prst="rightArrow">
            <a:avLst>
              <a:gd name="adj1" fmla="val 50000"/>
              <a:gd name="adj2" fmla="val 65556"/>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nl-BE" sz="2100" dirty="0">
                <a:solidFill>
                  <a:prstClr val="black"/>
                </a:solidFill>
              </a:rPr>
              <a:t>Erkend zorgverstrekker met expertise Burn-out</a:t>
            </a:r>
            <a:endParaRPr lang="en-GB" sz="2100" dirty="0">
              <a:solidFill>
                <a:prstClr val="black"/>
              </a:solidFill>
            </a:endParaRPr>
          </a:p>
        </p:txBody>
      </p:sp>
      <p:cxnSp>
        <p:nvCxnSpPr>
          <p:cNvPr id="10" name="Rechte verbindingslijn met pijl 9">
            <a:extLst>
              <a:ext uri="{FF2B5EF4-FFF2-40B4-BE49-F238E27FC236}">
                <a16:creationId xmlns:a16="http://schemas.microsoft.com/office/drawing/2014/main" xmlns="" id="{4D193268-93EF-4C7B-92E2-093BCFAACB69}"/>
              </a:ext>
            </a:extLst>
          </p:cNvPr>
          <p:cNvCxnSpPr>
            <a:cxnSpLocks/>
          </p:cNvCxnSpPr>
          <p:nvPr/>
        </p:nvCxnSpPr>
        <p:spPr>
          <a:xfrm>
            <a:off x="4552950" y="2841914"/>
            <a:ext cx="0" cy="5870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Rechte verbindingslijn met pijl 10">
            <a:extLst>
              <a:ext uri="{FF2B5EF4-FFF2-40B4-BE49-F238E27FC236}">
                <a16:creationId xmlns:a16="http://schemas.microsoft.com/office/drawing/2014/main" xmlns="" id="{4FA7EF48-E0C6-4A7A-B15F-3FB025D09EA0}"/>
              </a:ext>
            </a:extLst>
          </p:cNvPr>
          <p:cNvCxnSpPr>
            <a:cxnSpLocks/>
          </p:cNvCxnSpPr>
          <p:nvPr/>
        </p:nvCxnSpPr>
        <p:spPr>
          <a:xfrm>
            <a:off x="5833110" y="2841914"/>
            <a:ext cx="0" cy="5870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Rechte verbindingslijn met pijl 11">
            <a:extLst>
              <a:ext uri="{FF2B5EF4-FFF2-40B4-BE49-F238E27FC236}">
                <a16:creationId xmlns:a16="http://schemas.microsoft.com/office/drawing/2014/main" xmlns="" id="{7B1C8C51-2447-46D1-9AF5-59EBF340A519}"/>
              </a:ext>
            </a:extLst>
          </p:cNvPr>
          <p:cNvCxnSpPr>
            <a:cxnSpLocks/>
          </p:cNvCxnSpPr>
          <p:nvPr/>
        </p:nvCxnSpPr>
        <p:spPr>
          <a:xfrm>
            <a:off x="8542020" y="2841914"/>
            <a:ext cx="0" cy="5870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Rechte verbindingslijn met pijl 12">
            <a:extLst>
              <a:ext uri="{FF2B5EF4-FFF2-40B4-BE49-F238E27FC236}">
                <a16:creationId xmlns:a16="http://schemas.microsoft.com/office/drawing/2014/main" xmlns="" id="{882C2D3A-BA7D-4820-93A2-373551F465DD}"/>
              </a:ext>
            </a:extLst>
          </p:cNvPr>
          <p:cNvCxnSpPr>
            <a:cxnSpLocks/>
          </p:cNvCxnSpPr>
          <p:nvPr/>
        </p:nvCxnSpPr>
        <p:spPr>
          <a:xfrm flipV="1">
            <a:off x="4267200" y="3193630"/>
            <a:ext cx="0" cy="2353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kstvak 13">
            <a:extLst>
              <a:ext uri="{FF2B5EF4-FFF2-40B4-BE49-F238E27FC236}">
                <a16:creationId xmlns:a16="http://schemas.microsoft.com/office/drawing/2014/main" xmlns="" id="{47B24A2B-4C52-4694-8618-6C35C2350D85}"/>
              </a:ext>
            </a:extLst>
          </p:cNvPr>
          <p:cNvSpPr txBox="1"/>
          <p:nvPr/>
        </p:nvSpPr>
        <p:spPr>
          <a:xfrm>
            <a:off x="3924300" y="2937301"/>
            <a:ext cx="685800" cy="300082"/>
          </a:xfrm>
          <a:prstGeom prst="rect">
            <a:avLst/>
          </a:prstGeom>
          <a:noFill/>
        </p:spPr>
        <p:txBody>
          <a:bodyPr wrap="square" rtlCol="0">
            <a:spAutoFit/>
          </a:bodyPr>
          <a:lstStyle/>
          <a:p>
            <a:pPr defTabSz="685800" fontAlgn="auto">
              <a:spcBef>
                <a:spcPts val="0"/>
              </a:spcBef>
              <a:spcAft>
                <a:spcPts val="0"/>
              </a:spcAft>
            </a:pPr>
            <a:r>
              <a:rPr lang="nl-BE" sz="1350" dirty="0">
                <a:solidFill>
                  <a:prstClr val="black"/>
                </a:solidFill>
                <a:latin typeface="Calibri" panose="020F0502020204030204"/>
              </a:rPr>
              <a:t>patiënt</a:t>
            </a:r>
            <a:endParaRPr lang="en-GB" sz="1350" dirty="0">
              <a:solidFill>
                <a:prstClr val="black"/>
              </a:solidFill>
              <a:latin typeface="Calibri" panose="020F0502020204030204"/>
            </a:endParaRPr>
          </a:p>
        </p:txBody>
      </p:sp>
      <p:cxnSp>
        <p:nvCxnSpPr>
          <p:cNvPr id="15" name="Rechte verbindingslijn met pijl 14">
            <a:extLst>
              <a:ext uri="{FF2B5EF4-FFF2-40B4-BE49-F238E27FC236}">
                <a16:creationId xmlns:a16="http://schemas.microsoft.com/office/drawing/2014/main" xmlns="" id="{EEE8F194-9637-45F3-B1CF-27FFEE2E4FE8}"/>
              </a:ext>
            </a:extLst>
          </p:cNvPr>
          <p:cNvCxnSpPr>
            <a:cxnSpLocks/>
          </p:cNvCxnSpPr>
          <p:nvPr/>
        </p:nvCxnSpPr>
        <p:spPr>
          <a:xfrm flipV="1">
            <a:off x="4267200" y="2841914"/>
            <a:ext cx="0" cy="1317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Tekstvak 19">
            <a:extLst>
              <a:ext uri="{FF2B5EF4-FFF2-40B4-BE49-F238E27FC236}">
                <a16:creationId xmlns:a16="http://schemas.microsoft.com/office/drawing/2014/main" xmlns="" id="{F7F182D6-3F36-40A0-9C92-47A1D2567C76}"/>
              </a:ext>
            </a:extLst>
          </p:cNvPr>
          <p:cNvSpPr txBox="1"/>
          <p:nvPr/>
        </p:nvSpPr>
        <p:spPr>
          <a:xfrm>
            <a:off x="5181598" y="3761080"/>
            <a:ext cx="1880755" cy="1338828"/>
          </a:xfrm>
          <a:prstGeom prst="rect">
            <a:avLst/>
          </a:prstGeom>
          <a:solidFill>
            <a:schemeClr val="bg1">
              <a:lumMod val="75000"/>
            </a:schemeClr>
          </a:solidFill>
        </p:spPr>
        <p:txBody>
          <a:bodyPr wrap="square" rtlCol="0">
            <a:spAutoFit/>
          </a:bodyPr>
          <a:lstStyle/>
          <a:p>
            <a:pPr defTabSz="685800" fontAlgn="auto">
              <a:spcBef>
                <a:spcPts val="0"/>
              </a:spcBef>
              <a:spcAft>
                <a:spcPts val="0"/>
              </a:spcAft>
            </a:pPr>
            <a:r>
              <a:rPr lang="nl-BE" sz="1350" dirty="0">
                <a:solidFill>
                  <a:prstClr val="black"/>
                </a:solidFill>
                <a:latin typeface="Calibri" panose="020F0502020204030204"/>
              </a:rPr>
              <a:t>Contact met erkend zorgverstrekker burn-out om op 1 lijn te zitten m.b.t. arbeidsongeschiktheid, medicatie, activering, …</a:t>
            </a:r>
            <a:endParaRPr lang="en-GB" sz="1350" dirty="0">
              <a:solidFill>
                <a:prstClr val="black"/>
              </a:solidFill>
              <a:latin typeface="Calibri" panose="020F0502020204030204"/>
            </a:endParaRPr>
          </a:p>
        </p:txBody>
      </p:sp>
    </p:spTree>
    <p:extLst>
      <p:ext uri="{BB962C8B-B14F-4D97-AF65-F5344CB8AC3E}">
        <p14:creationId xmlns:p14="http://schemas.microsoft.com/office/powerpoint/2010/main" val="25144075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hthoek 31">
            <a:extLst>
              <a:ext uri="{FF2B5EF4-FFF2-40B4-BE49-F238E27FC236}">
                <a16:creationId xmlns:a16="http://schemas.microsoft.com/office/drawing/2014/main" xmlns="" id="{54CDEA18-4022-4909-83EC-55093CF2B639}"/>
              </a:ext>
            </a:extLst>
          </p:cNvPr>
          <p:cNvSpPr/>
          <p:nvPr/>
        </p:nvSpPr>
        <p:spPr>
          <a:xfrm>
            <a:off x="3318508" y="1874398"/>
            <a:ext cx="3726176"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Arbeidsongeschiktheid - revalidatie</a:t>
            </a:r>
            <a:endParaRPr lang="en-GB" sz="1350" dirty="0">
              <a:solidFill>
                <a:prstClr val="black"/>
              </a:solidFill>
              <a:latin typeface="Calibri" panose="020F0502020204030204"/>
            </a:endParaRPr>
          </a:p>
        </p:txBody>
      </p:sp>
      <p:sp>
        <p:nvSpPr>
          <p:cNvPr id="27" name="Rechthoek 26">
            <a:extLst>
              <a:ext uri="{FF2B5EF4-FFF2-40B4-BE49-F238E27FC236}">
                <a16:creationId xmlns:a16="http://schemas.microsoft.com/office/drawing/2014/main" xmlns="" id="{EA954078-A197-42FB-ABA5-A2101B60067E}"/>
              </a:ext>
            </a:extLst>
          </p:cNvPr>
          <p:cNvSpPr/>
          <p:nvPr/>
        </p:nvSpPr>
        <p:spPr>
          <a:xfrm>
            <a:off x="8941288" y="1874398"/>
            <a:ext cx="1508757"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re-integratie</a:t>
            </a:r>
            <a:endParaRPr lang="en-GB" sz="1350" dirty="0">
              <a:solidFill>
                <a:prstClr val="black"/>
              </a:solidFill>
              <a:latin typeface="Calibri" panose="020F0502020204030204"/>
            </a:endParaRPr>
          </a:p>
        </p:txBody>
      </p:sp>
      <p:sp>
        <p:nvSpPr>
          <p:cNvPr id="26" name="Rechthoek 25">
            <a:extLst>
              <a:ext uri="{FF2B5EF4-FFF2-40B4-BE49-F238E27FC236}">
                <a16:creationId xmlns:a16="http://schemas.microsoft.com/office/drawing/2014/main" xmlns="" id="{79DFEBF4-5EB0-411E-99F5-618D654A7244}"/>
              </a:ext>
            </a:extLst>
          </p:cNvPr>
          <p:cNvSpPr/>
          <p:nvPr/>
        </p:nvSpPr>
        <p:spPr>
          <a:xfrm>
            <a:off x="7045465" y="1874398"/>
            <a:ext cx="1895823"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voorbereiden re-integratie</a:t>
            </a:r>
            <a:endParaRPr lang="en-GB" sz="1350" dirty="0">
              <a:solidFill>
                <a:prstClr val="black"/>
              </a:solidFill>
              <a:latin typeface="Calibri" panose="020F0502020204030204"/>
            </a:endParaRPr>
          </a:p>
        </p:txBody>
      </p:sp>
      <p:sp>
        <p:nvSpPr>
          <p:cNvPr id="2" name="Rechthoek 1">
            <a:extLst>
              <a:ext uri="{FF2B5EF4-FFF2-40B4-BE49-F238E27FC236}">
                <a16:creationId xmlns:a16="http://schemas.microsoft.com/office/drawing/2014/main" xmlns="" id="{9D7EEA61-05E9-4345-BBF1-AE3FE68EEDCD}"/>
              </a:ext>
            </a:extLst>
          </p:cNvPr>
          <p:cNvSpPr/>
          <p:nvPr/>
        </p:nvSpPr>
        <p:spPr>
          <a:xfrm>
            <a:off x="2225209" y="1867324"/>
            <a:ext cx="1093301"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klachten – nog aan het werk</a:t>
            </a:r>
            <a:endParaRPr lang="en-GB" sz="1350" dirty="0">
              <a:solidFill>
                <a:prstClr val="black"/>
              </a:solidFill>
              <a:latin typeface="Calibri" panose="020F0502020204030204"/>
            </a:endParaRPr>
          </a:p>
        </p:txBody>
      </p:sp>
      <p:sp>
        <p:nvSpPr>
          <p:cNvPr id="6" name="Pijl: rechts 5">
            <a:extLst>
              <a:ext uri="{FF2B5EF4-FFF2-40B4-BE49-F238E27FC236}">
                <a16:creationId xmlns:a16="http://schemas.microsoft.com/office/drawing/2014/main" xmlns="" id="{2C851846-5A38-4D4C-B286-FCB5B1278F54}"/>
              </a:ext>
            </a:extLst>
          </p:cNvPr>
          <p:cNvSpPr/>
          <p:nvPr/>
        </p:nvSpPr>
        <p:spPr>
          <a:xfrm>
            <a:off x="1908464" y="3343871"/>
            <a:ext cx="8130887" cy="514350"/>
          </a:xfrm>
          <a:prstGeom prst="rightArrow">
            <a:avLst>
              <a:gd name="adj1" fmla="val 50000"/>
              <a:gd name="adj2" fmla="val 65556"/>
            </a:avLst>
          </a:prstGeom>
          <a:solidFill>
            <a:srgbClr val="FF0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nl-BE" sz="2100" dirty="0">
                <a:solidFill>
                  <a:prstClr val="black"/>
                </a:solidFill>
                <a:latin typeface="Calibri" panose="020F0502020204030204"/>
              </a:rPr>
              <a:t>huisarts</a:t>
            </a:r>
            <a:endParaRPr lang="en-GB" sz="2100" dirty="0">
              <a:solidFill>
                <a:prstClr val="black"/>
              </a:solidFill>
              <a:latin typeface="Calibri" panose="020F0502020204030204"/>
            </a:endParaRPr>
          </a:p>
        </p:txBody>
      </p:sp>
      <p:sp>
        <p:nvSpPr>
          <p:cNvPr id="9" name="Pijl: rechts 8">
            <a:extLst>
              <a:ext uri="{FF2B5EF4-FFF2-40B4-BE49-F238E27FC236}">
                <a16:creationId xmlns:a16="http://schemas.microsoft.com/office/drawing/2014/main" xmlns="" id="{514815EE-CFF3-4991-8059-2BD8D3A91C55}"/>
              </a:ext>
            </a:extLst>
          </p:cNvPr>
          <p:cNvSpPr/>
          <p:nvPr/>
        </p:nvSpPr>
        <p:spPr>
          <a:xfrm>
            <a:off x="3892861" y="2417162"/>
            <a:ext cx="6303645" cy="514350"/>
          </a:xfrm>
          <a:prstGeom prst="rightArrow">
            <a:avLst>
              <a:gd name="adj1" fmla="val 50000"/>
              <a:gd name="adj2" fmla="val 65556"/>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nl-BE" sz="2100" dirty="0">
                <a:solidFill>
                  <a:prstClr val="black"/>
                </a:solidFill>
              </a:rPr>
              <a:t>Erkend zorgverstrekker met expertise Burn-out</a:t>
            </a:r>
            <a:endParaRPr lang="en-GB" sz="2100" dirty="0">
              <a:solidFill>
                <a:prstClr val="black"/>
              </a:solidFill>
            </a:endParaRPr>
          </a:p>
        </p:txBody>
      </p:sp>
      <p:cxnSp>
        <p:nvCxnSpPr>
          <p:cNvPr id="10" name="Rechte verbindingslijn met pijl 9">
            <a:extLst>
              <a:ext uri="{FF2B5EF4-FFF2-40B4-BE49-F238E27FC236}">
                <a16:creationId xmlns:a16="http://schemas.microsoft.com/office/drawing/2014/main" xmlns="" id="{4D193268-93EF-4C7B-92E2-093BCFAACB69}"/>
              </a:ext>
            </a:extLst>
          </p:cNvPr>
          <p:cNvCxnSpPr>
            <a:cxnSpLocks/>
          </p:cNvCxnSpPr>
          <p:nvPr/>
        </p:nvCxnSpPr>
        <p:spPr>
          <a:xfrm>
            <a:off x="4552950" y="2841914"/>
            <a:ext cx="0" cy="5870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Rechte verbindingslijn met pijl 10">
            <a:extLst>
              <a:ext uri="{FF2B5EF4-FFF2-40B4-BE49-F238E27FC236}">
                <a16:creationId xmlns:a16="http://schemas.microsoft.com/office/drawing/2014/main" xmlns="" id="{4FA7EF48-E0C6-4A7A-B15F-3FB025D09EA0}"/>
              </a:ext>
            </a:extLst>
          </p:cNvPr>
          <p:cNvCxnSpPr>
            <a:cxnSpLocks/>
          </p:cNvCxnSpPr>
          <p:nvPr/>
        </p:nvCxnSpPr>
        <p:spPr>
          <a:xfrm>
            <a:off x="5833110" y="2841914"/>
            <a:ext cx="0" cy="5870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Rechte verbindingslijn met pijl 11">
            <a:extLst>
              <a:ext uri="{FF2B5EF4-FFF2-40B4-BE49-F238E27FC236}">
                <a16:creationId xmlns:a16="http://schemas.microsoft.com/office/drawing/2014/main" xmlns="" id="{7B1C8C51-2447-46D1-9AF5-59EBF340A519}"/>
              </a:ext>
            </a:extLst>
          </p:cNvPr>
          <p:cNvCxnSpPr>
            <a:cxnSpLocks/>
          </p:cNvCxnSpPr>
          <p:nvPr/>
        </p:nvCxnSpPr>
        <p:spPr>
          <a:xfrm>
            <a:off x="8542020" y="2841914"/>
            <a:ext cx="0" cy="5870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Rechte verbindingslijn met pijl 12">
            <a:extLst>
              <a:ext uri="{FF2B5EF4-FFF2-40B4-BE49-F238E27FC236}">
                <a16:creationId xmlns:a16="http://schemas.microsoft.com/office/drawing/2014/main" xmlns="" id="{882C2D3A-BA7D-4820-93A2-373551F465DD}"/>
              </a:ext>
            </a:extLst>
          </p:cNvPr>
          <p:cNvCxnSpPr>
            <a:cxnSpLocks/>
          </p:cNvCxnSpPr>
          <p:nvPr/>
        </p:nvCxnSpPr>
        <p:spPr>
          <a:xfrm flipV="1">
            <a:off x="4267200" y="3193630"/>
            <a:ext cx="0" cy="2353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kstvak 13">
            <a:extLst>
              <a:ext uri="{FF2B5EF4-FFF2-40B4-BE49-F238E27FC236}">
                <a16:creationId xmlns:a16="http://schemas.microsoft.com/office/drawing/2014/main" xmlns="" id="{47B24A2B-4C52-4694-8618-6C35C2350D85}"/>
              </a:ext>
            </a:extLst>
          </p:cNvPr>
          <p:cNvSpPr txBox="1"/>
          <p:nvPr/>
        </p:nvSpPr>
        <p:spPr>
          <a:xfrm>
            <a:off x="3924300" y="2937301"/>
            <a:ext cx="685800" cy="300082"/>
          </a:xfrm>
          <a:prstGeom prst="rect">
            <a:avLst/>
          </a:prstGeom>
          <a:noFill/>
        </p:spPr>
        <p:txBody>
          <a:bodyPr wrap="square" rtlCol="0">
            <a:spAutoFit/>
          </a:bodyPr>
          <a:lstStyle/>
          <a:p>
            <a:pPr defTabSz="685800" fontAlgn="auto">
              <a:spcBef>
                <a:spcPts val="0"/>
              </a:spcBef>
              <a:spcAft>
                <a:spcPts val="0"/>
              </a:spcAft>
            </a:pPr>
            <a:r>
              <a:rPr lang="nl-BE" sz="1350" dirty="0">
                <a:solidFill>
                  <a:prstClr val="black"/>
                </a:solidFill>
                <a:latin typeface="Calibri" panose="020F0502020204030204"/>
              </a:rPr>
              <a:t>patiënt</a:t>
            </a:r>
            <a:endParaRPr lang="en-GB" sz="1350" dirty="0">
              <a:solidFill>
                <a:prstClr val="black"/>
              </a:solidFill>
              <a:latin typeface="Calibri" panose="020F0502020204030204"/>
            </a:endParaRPr>
          </a:p>
        </p:txBody>
      </p:sp>
      <p:cxnSp>
        <p:nvCxnSpPr>
          <p:cNvPr id="15" name="Rechte verbindingslijn met pijl 14">
            <a:extLst>
              <a:ext uri="{FF2B5EF4-FFF2-40B4-BE49-F238E27FC236}">
                <a16:creationId xmlns:a16="http://schemas.microsoft.com/office/drawing/2014/main" xmlns="" id="{EEE8F194-9637-45F3-B1CF-27FFEE2E4FE8}"/>
              </a:ext>
            </a:extLst>
          </p:cNvPr>
          <p:cNvCxnSpPr>
            <a:cxnSpLocks/>
          </p:cNvCxnSpPr>
          <p:nvPr/>
        </p:nvCxnSpPr>
        <p:spPr>
          <a:xfrm flipV="1">
            <a:off x="4267200" y="2841914"/>
            <a:ext cx="0" cy="1317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Pijl: rechts 16">
            <a:extLst>
              <a:ext uri="{FF2B5EF4-FFF2-40B4-BE49-F238E27FC236}">
                <a16:creationId xmlns:a16="http://schemas.microsoft.com/office/drawing/2014/main" xmlns="" id="{8BAB9CD3-E978-48A6-96B0-461106399F6B}"/>
              </a:ext>
            </a:extLst>
          </p:cNvPr>
          <p:cNvSpPr/>
          <p:nvPr/>
        </p:nvSpPr>
        <p:spPr>
          <a:xfrm>
            <a:off x="6231082" y="4394359"/>
            <a:ext cx="3808268" cy="514350"/>
          </a:xfrm>
          <a:prstGeom prst="rightArrow">
            <a:avLst>
              <a:gd name="adj1" fmla="val 50000"/>
              <a:gd name="adj2" fmla="val 65556"/>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nl-BE" sz="2100" dirty="0">
                <a:solidFill>
                  <a:prstClr val="black"/>
                </a:solidFill>
                <a:latin typeface="Calibri" panose="020F0502020204030204"/>
              </a:rPr>
              <a:t>Bedrijfsarts</a:t>
            </a:r>
            <a:endParaRPr lang="en-GB" sz="2100" dirty="0">
              <a:solidFill>
                <a:prstClr val="black"/>
              </a:solidFill>
              <a:latin typeface="Calibri" panose="020F0502020204030204"/>
            </a:endParaRPr>
          </a:p>
        </p:txBody>
      </p:sp>
      <p:cxnSp>
        <p:nvCxnSpPr>
          <p:cNvPr id="18" name="Rechte verbindingslijn met pijl 17">
            <a:extLst>
              <a:ext uri="{FF2B5EF4-FFF2-40B4-BE49-F238E27FC236}">
                <a16:creationId xmlns:a16="http://schemas.microsoft.com/office/drawing/2014/main" xmlns="" id="{D5171DA2-E195-491D-8D61-E20F47F65AC5}"/>
              </a:ext>
            </a:extLst>
          </p:cNvPr>
          <p:cNvCxnSpPr>
            <a:cxnSpLocks/>
          </p:cNvCxnSpPr>
          <p:nvPr/>
        </p:nvCxnSpPr>
        <p:spPr>
          <a:xfrm>
            <a:off x="6719021" y="3708653"/>
            <a:ext cx="0" cy="3645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9" name="Tekstvak 18">
            <a:extLst>
              <a:ext uri="{FF2B5EF4-FFF2-40B4-BE49-F238E27FC236}">
                <a16:creationId xmlns:a16="http://schemas.microsoft.com/office/drawing/2014/main" xmlns="" id="{BA334527-4D0F-4924-96E2-0D2E446959A7}"/>
              </a:ext>
            </a:extLst>
          </p:cNvPr>
          <p:cNvSpPr txBox="1"/>
          <p:nvPr/>
        </p:nvSpPr>
        <p:spPr>
          <a:xfrm>
            <a:off x="6559179" y="4026453"/>
            <a:ext cx="736972" cy="300082"/>
          </a:xfrm>
          <a:prstGeom prst="rect">
            <a:avLst/>
          </a:prstGeom>
          <a:noFill/>
        </p:spPr>
        <p:txBody>
          <a:bodyPr wrap="square" rtlCol="0">
            <a:spAutoFit/>
          </a:bodyPr>
          <a:lstStyle/>
          <a:p>
            <a:pPr defTabSz="685800" fontAlgn="auto">
              <a:spcBef>
                <a:spcPts val="0"/>
              </a:spcBef>
              <a:spcAft>
                <a:spcPts val="0"/>
              </a:spcAft>
            </a:pPr>
            <a:r>
              <a:rPr lang="nl-BE" sz="1350" dirty="0">
                <a:solidFill>
                  <a:prstClr val="black"/>
                </a:solidFill>
                <a:latin typeface="Calibri" panose="020F0502020204030204"/>
              </a:rPr>
              <a:t>patiënt</a:t>
            </a:r>
            <a:endParaRPr lang="en-GB" sz="1350" dirty="0">
              <a:solidFill>
                <a:prstClr val="black"/>
              </a:solidFill>
              <a:latin typeface="Calibri" panose="020F0502020204030204"/>
            </a:endParaRPr>
          </a:p>
        </p:txBody>
      </p:sp>
      <p:cxnSp>
        <p:nvCxnSpPr>
          <p:cNvPr id="21" name="Rechte verbindingslijn met pijl 20">
            <a:extLst>
              <a:ext uri="{FF2B5EF4-FFF2-40B4-BE49-F238E27FC236}">
                <a16:creationId xmlns:a16="http://schemas.microsoft.com/office/drawing/2014/main" xmlns="" id="{107448AD-9422-472F-93E8-9220D7CF1AA0}"/>
              </a:ext>
            </a:extLst>
          </p:cNvPr>
          <p:cNvCxnSpPr>
            <a:cxnSpLocks/>
          </p:cNvCxnSpPr>
          <p:nvPr/>
        </p:nvCxnSpPr>
        <p:spPr>
          <a:xfrm>
            <a:off x="6719021" y="4256723"/>
            <a:ext cx="0" cy="2752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Rechte verbindingslijn met pijl 22">
            <a:extLst>
              <a:ext uri="{FF2B5EF4-FFF2-40B4-BE49-F238E27FC236}">
                <a16:creationId xmlns:a16="http://schemas.microsoft.com/office/drawing/2014/main" xmlns="" id="{E8C98E9F-E502-4264-8F12-41C957F0652C}"/>
              </a:ext>
            </a:extLst>
          </p:cNvPr>
          <p:cNvCxnSpPr>
            <a:cxnSpLocks/>
          </p:cNvCxnSpPr>
          <p:nvPr/>
        </p:nvCxnSpPr>
        <p:spPr>
          <a:xfrm flipV="1">
            <a:off x="8804910" y="3760472"/>
            <a:ext cx="0" cy="7315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1" name="Tekstvak 30">
            <a:extLst>
              <a:ext uri="{FF2B5EF4-FFF2-40B4-BE49-F238E27FC236}">
                <a16:creationId xmlns:a16="http://schemas.microsoft.com/office/drawing/2014/main" xmlns="" id="{79B9017E-DEFA-495E-8790-A37B16BFC729}"/>
              </a:ext>
            </a:extLst>
          </p:cNvPr>
          <p:cNvSpPr txBox="1"/>
          <p:nvPr/>
        </p:nvSpPr>
        <p:spPr>
          <a:xfrm>
            <a:off x="4952217" y="2054290"/>
            <a:ext cx="2123912" cy="1338828"/>
          </a:xfrm>
          <a:prstGeom prst="rect">
            <a:avLst/>
          </a:prstGeom>
          <a:solidFill>
            <a:schemeClr val="bg1">
              <a:lumMod val="75000"/>
            </a:schemeClr>
          </a:solidFill>
        </p:spPr>
        <p:txBody>
          <a:bodyPr wrap="square" rtlCol="0">
            <a:spAutoFit/>
          </a:bodyPr>
          <a:lstStyle/>
          <a:p>
            <a:pPr defTabSz="685800" fontAlgn="auto">
              <a:spcBef>
                <a:spcPts val="0"/>
              </a:spcBef>
              <a:spcAft>
                <a:spcPts val="0"/>
              </a:spcAft>
            </a:pPr>
            <a:r>
              <a:rPr lang="nl-BE" sz="1350" dirty="0">
                <a:solidFill>
                  <a:prstClr val="black"/>
                </a:solidFill>
                <a:latin typeface="Calibri" panose="020F0502020204030204"/>
              </a:rPr>
              <a:t>Naarmate re-integratie in zicht komt: Huisarts moedigt patiënt aan om gegevens van bedrijfsarts te zoeken en contact te nemen</a:t>
            </a:r>
            <a:endParaRPr lang="en-GB" sz="1350" dirty="0">
              <a:solidFill>
                <a:prstClr val="black"/>
              </a:solidFill>
              <a:latin typeface="Calibri" panose="020F0502020204030204"/>
            </a:endParaRPr>
          </a:p>
        </p:txBody>
      </p:sp>
      <p:sp>
        <p:nvSpPr>
          <p:cNvPr id="34" name="Tekstvak 33">
            <a:extLst>
              <a:ext uri="{FF2B5EF4-FFF2-40B4-BE49-F238E27FC236}">
                <a16:creationId xmlns:a16="http://schemas.microsoft.com/office/drawing/2014/main" xmlns="" id="{A52E55F2-A301-4494-93A9-7DD54272E262}"/>
              </a:ext>
            </a:extLst>
          </p:cNvPr>
          <p:cNvSpPr txBox="1"/>
          <p:nvPr/>
        </p:nvSpPr>
        <p:spPr>
          <a:xfrm>
            <a:off x="7160280" y="2276374"/>
            <a:ext cx="3232786" cy="1131079"/>
          </a:xfrm>
          <a:prstGeom prst="rect">
            <a:avLst/>
          </a:prstGeom>
          <a:solidFill>
            <a:schemeClr val="bg1">
              <a:lumMod val="75000"/>
            </a:schemeClr>
          </a:solidFill>
        </p:spPr>
        <p:txBody>
          <a:bodyPr wrap="square" rtlCol="0">
            <a:spAutoFit/>
          </a:bodyPr>
          <a:lstStyle/>
          <a:p>
            <a:pPr defTabSz="685800" fontAlgn="auto">
              <a:spcBef>
                <a:spcPts val="0"/>
              </a:spcBef>
              <a:spcAft>
                <a:spcPts val="0"/>
              </a:spcAft>
            </a:pPr>
            <a:r>
              <a:rPr lang="nl-BE" sz="1350" dirty="0">
                <a:solidFill>
                  <a:prstClr val="black"/>
                </a:solidFill>
                <a:latin typeface="Calibri" panose="020F0502020204030204"/>
              </a:rPr>
              <a:t>BA kan mogelijkheden in werkcontext inschatten – heeft indien nodig contact met werkgever (en huisarts) – kent wettelijke bepalingen – werkt samen met andere disciplines binnen de preventiedienst </a:t>
            </a:r>
          </a:p>
        </p:txBody>
      </p:sp>
      <p:sp>
        <p:nvSpPr>
          <p:cNvPr id="24" name="Titel 1">
            <a:extLst>
              <a:ext uri="{FF2B5EF4-FFF2-40B4-BE49-F238E27FC236}">
                <a16:creationId xmlns:a16="http://schemas.microsoft.com/office/drawing/2014/main" xmlns="" id="{4A7EB72A-964E-4440-9730-7B7D37EFF1B1}"/>
              </a:ext>
            </a:extLst>
          </p:cNvPr>
          <p:cNvSpPr>
            <a:spLocks noGrp="1"/>
          </p:cNvSpPr>
          <p:nvPr>
            <p:ph type="title"/>
          </p:nvPr>
        </p:nvSpPr>
        <p:spPr>
          <a:xfrm>
            <a:off x="323850" y="68300"/>
            <a:ext cx="7886700" cy="994172"/>
          </a:xfrm>
        </p:spPr>
        <p:txBody>
          <a:bodyPr/>
          <a:lstStyle/>
          <a:p>
            <a:r>
              <a:rPr lang="nl-BE" sz="3200" dirty="0"/>
              <a:t>Doorverwijzen en samenwerken (voorbeeld)</a:t>
            </a:r>
          </a:p>
        </p:txBody>
      </p:sp>
    </p:spTree>
    <p:extLst>
      <p:ext uri="{BB962C8B-B14F-4D97-AF65-F5344CB8AC3E}">
        <p14:creationId xmlns:p14="http://schemas.microsoft.com/office/powerpoint/2010/main" val="1767662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67408" y="274638"/>
            <a:ext cx="9577064" cy="774649"/>
          </a:xfrm>
        </p:spPr>
        <p:txBody>
          <a:bodyPr/>
          <a:lstStyle/>
          <a:p>
            <a:r>
              <a:rPr lang="nl-NL" dirty="0"/>
              <a:t>Differentiaaldiagnostiek</a:t>
            </a:r>
          </a:p>
        </p:txBody>
      </p:sp>
      <p:sp>
        <p:nvSpPr>
          <p:cNvPr id="2" name="Tijdelijke aanduiding voor inhoud 1"/>
          <p:cNvSpPr>
            <a:spLocks noGrp="1"/>
          </p:cNvSpPr>
          <p:nvPr>
            <p:ph idx="1"/>
          </p:nvPr>
        </p:nvSpPr>
        <p:spPr>
          <a:xfrm>
            <a:off x="592760" y="1049287"/>
            <a:ext cx="4742284" cy="5476057"/>
          </a:xfrm>
        </p:spPr>
        <p:txBody>
          <a:bodyPr/>
          <a:lstStyle/>
          <a:p>
            <a:pPr marL="0" lvl="1" indent="0">
              <a:buClr>
                <a:schemeClr val="accent3">
                  <a:lumMod val="75000"/>
                </a:schemeClr>
              </a:buClr>
              <a:buNone/>
            </a:pPr>
            <a:r>
              <a:rPr lang="nl-BE" b="1" dirty="0">
                <a:solidFill>
                  <a:schemeClr val="accent4">
                    <a:lumMod val="75000"/>
                  </a:schemeClr>
                </a:solidFill>
              </a:rPr>
              <a:t>Overspanning</a:t>
            </a:r>
          </a:p>
          <a:p>
            <a:pPr marL="446088" indent="-446088">
              <a:spcBef>
                <a:spcPts val="0"/>
              </a:spcBef>
              <a:buClr>
                <a:schemeClr val="tx2"/>
              </a:buClr>
              <a:buFont typeface="Wingdings" panose="05000000000000000000" pitchFamily="2" charset="2"/>
              <a:buChar char="Ø"/>
              <a:defRPr/>
            </a:pPr>
            <a:r>
              <a:rPr lang="nl-BE" sz="2800" dirty="0">
                <a:solidFill>
                  <a:schemeClr val="accent4">
                    <a:lumMod val="75000"/>
                  </a:schemeClr>
                </a:solidFill>
              </a:rPr>
              <a:t>Externe stressoren- Aanwijsbare stressoren</a:t>
            </a:r>
          </a:p>
          <a:p>
            <a:pPr marL="446088" indent="-446088">
              <a:spcBef>
                <a:spcPts val="0"/>
              </a:spcBef>
              <a:buClr>
                <a:schemeClr val="tx2"/>
              </a:buClr>
              <a:buFont typeface="Wingdings" panose="05000000000000000000" pitchFamily="2" charset="2"/>
              <a:buChar char="Ø"/>
              <a:defRPr/>
            </a:pPr>
            <a:r>
              <a:rPr lang="nl-BE" sz="2800" dirty="0">
                <a:solidFill>
                  <a:schemeClr val="accent4">
                    <a:lumMod val="75000"/>
                  </a:schemeClr>
                </a:solidFill>
              </a:rPr>
              <a:t>Korte duur van falende hantering (3-6 maanden), zonder recuperatie</a:t>
            </a:r>
          </a:p>
          <a:p>
            <a:pPr marL="446088" indent="-446088">
              <a:spcBef>
                <a:spcPts val="0"/>
              </a:spcBef>
              <a:buClr>
                <a:schemeClr val="tx2"/>
              </a:buClr>
              <a:buFont typeface="Wingdings" panose="05000000000000000000" pitchFamily="2" charset="2"/>
              <a:buChar char="Ø"/>
              <a:defRPr/>
            </a:pPr>
            <a:r>
              <a:rPr lang="nl-BE" sz="2800" dirty="0">
                <a:solidFill>
                  <a:schemeClr val="accent4">
                    <a:lumMod val="75000"/>
                  </a:schemeClr>
                </a:solidFill>
              </a:rPr>
              <a:t>Bij herstel batterij, is beterschap snel merkbaar</a:t>
            </a:r>
          </a:p>
          <a:p>
            <a:pPr marL="446088" indent="-446088">
              <a:spcBef>
                <a:spcPts val="0"/>
              </a:spcBef>
              <a:buClr>
                <a:schemeClr val="tx2"/>
              </a:buClr>
              <a:buFont typeface="Wingdings" panose="05000000000000000000" pitchFamily="2" charset="2"/>
              <a:buChar char="Ø"/>
              <a:defRPr/>
            </a:pPr>
            <a:r>
              <a:rPr lang="nl-BE" sz="2800" dirty="0">
                <a:solidFill>
                  <a:schemeClr val="accent4">
                    <a:lumMod val="75000"/>
                  </a:schemeClr>
                </a:solidFill>
              </a:rPr>
              <a:t>Huisarts kan behandelen, eventueel cursus stress</a:t>
            </a:r>
          </a:p>
          <a:p>
            <a:pPr marL="0" indent="0">
              <a:buNone/>
            </a:pPr>
            <a:endParaRPr lang="nl-BE" dirty="0"/>
          </a:p>
        </p:txBody>
      </p:sp>
      <p:sp>
        <p:nvSpPr>
          <p:cNvPr id="5" name="Tijdelijke aanduiding voor voettekst 3"/>
          <p:cNvSpPr txBox="1">
            <a:spLocks/>
          </p:cNvSpPr>
          <p:nvPr/>
        </p:nvSpPr>
        <p:spPr>
          <a:xfrm>
            <a:off x="767408" y="5445224"/>
            <a:ext cx="7845270" cy="1080120"/>
          </a:xfrm>
          <a:prstGeom prst="rect">
            <a:avLst/>
          </a:prstGeom>
        </p:spPr>
        <p:txBody>
          <a:bodyPr vert="horz" lIns="91440" tIns="45720" rIns="91440" bIns="45720" rtlCol="0" anchor="ctr"/>
          <a:lstStyle>
            <a:defPPr>
              <a:defRPr lang="nl-BE"/>
            </a:defPPr>
            <a:lvl1pPr algn="ctr" rtl="0" fontAlgn="base">
              <a:spcBef>
                <a:spcPct val="0"/>
              </a:spcBef>
              <a:spcAft>
                <a:spcPct val="0"/>
              </a:spcAft>
              <a:defRPr sz="900" kern="1200">
                <a:solidFill>
                  <a:schemeClr val="tx1">
                    <a:tint val="75000"/>
                  </a:schemeClr>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342900" lvl="0" indent="-342900" algn="l">
              <a:buFont typeface="Wingdings" panose="05000000000000000000" pitchFamily="2" charset="2"/>
              <a:buChar char="Ø"/>
            </a:pPr>
            <a:r>
              <a:rPr lang="nl-BE" sz="2400" dirty="0">
                <a:solidFill>
                  <a:schemeClr val="accent4">
                    <a:lumMod val="75000"/>
                  </a:schemeClr>
                </a:solidFill>
                <a:latin typeface="Calibri"/>
                <a:ea typeface="ＭＳ Ｐゴシック" charset="-128"/>
              </a:rPr>
              <a:t>Let op: </a:t>
            </a:r>
            <a:r>
              <a:rPr lang="nl-BE" sz="2400" b="1" dirty="0">
                <a:solidFill>
                  <a:schemeClr val="accent4">
                    <a:lumMod val="75000"/>
                  </a:schemeClr>
                </a:solidFill>
                <a:latin typeface="Calibri"/>
                <a:ea typeface="ＭＳ Ｐゴシック" charset="-128"/>
              </a:rPr>
              <a:t>angst</a:t>
            </a:r>
            <a:r>
              <a:rPr lang="nl-BE" sz="2400" dirty="0">
                <a:solidFill>
                  <a:schemeClr val="accent4">
                    <a:lumMod val="75000"/>
                  </a:schemeClr>
                </a:solidFill>
                <a:latin typeface="Calibri"/>
                <a:ea typeface="ＭＳ Ｐゴシック" charset="-128"/>
              </a:rPr>
              <a:t> is belangrijke energievreter die proces kan versnellen!!!</a:t>
            </a:r>
          </a:p>
        </p:txBody>
      </p:sp>
      <p:sp>
        <p:nvSpPr>
          <p:cNvPr id="6" name="Rechthoek 5"/>
          <p:cNvSpPr/>
          <p:nvPr/>
        </p:nvSpPr>
        <p:spPr>
          <a:xfrm>
            <a:off x="5866692" y="1049287"/>
            <a:ext cx="4742284" cy="3970318"/>
          </a:xfrm>
          <a:prstGeom prst="rect">
            <a:avLst/>
          </a:prstGeom>
        </p:spPr>
        <p:txBody>
          <a:bodyPr wrap="square">
            <a:spAutoFit/>
          </a:bodyPr>
          <a:lstStyle/>
          <a:p>
            <a:pPr marL="0" marR="0" lvl="0" indent="0" defTabSz="914400" latinLnBrk="0">
              <a:lnSpc>
                <a:spcPct val="100000"/>
              </a:lnSpc>
              <a:spcBef>
                <a:spcPts val="0"/>
              </a:spcBef>
              <a:buClr>
                <a:schemeClr val="accent3">
                  <a:lumMod val="75000"/>
                </a:schemeClr>
              </a:buClr>
              <a:buSzTx/>
              <a:buFont typeface="Arial" panose="020B0604020202020204" pitchFamily="34" charset="0"/>
              <a:buNone/>
              <a:tabLst/>
              <a:defRPr/>
            </a:pPr>
            <a:r>
              <a:rPr lang="nl-BE" sz="2800" b="1" dirty="0">
                <a:solidFill>
                  <a:schemeClr val="accent4">
                    <a:lumMod val="75000"/>
                  </a:schemeClr>
                </a:solidFill>
                <a:latin typeface="+mn-lt"/>
              </a:rPr>
              <a:t>Burn-out</a:t>
            </a:r>
          </a:p>
          <a:p>
            <a:pPr marL="457200" marR="0" lvl="0" indent="-457200" defTabSz="914400" latinLnBrk="0">
              <a:lnSpc>
                <a:spcPct val="100000"/>
              </a:lnSpc>
              <a:spcBef>
                <a:spcPts val="0"/>
              </a:spcBef>
              <a:buClr>
                <a:schemeClr val="tx2"/>
              </a:buClr>
              <a:buSzTx/>
              <a:buFont typeface="Wingdings" panose="05000000000000000000" pitchFamily="2" charset="2"/>
              <a:buChar char="Ø"/>
              <a:tabLst/>
              <a:defRPr/>
            </a:pPr>
            <a:r>
              <a:rPr lang="nl-BE" sz="2800" dirty="0">
                <a:solidFill>
                  <a:schemeClr val="accent4">
                    <a:lumMod val="75000"/>
                  </a:schemeClr>
                </a:solidFill>
                <a:latin typeface="+mn-lt"/>
              </a:rPr>
              <a:t>Problemen met rol zelf - Flou, opstapeling</a:t>
            </a:r>
          </a:p>
          <a:p>
            <a:pPr marL="457200" indent="-457200">
              <a:spcBef>
                <a:spcPts val="0"/>
              </a:spcBef>
              <a:buClr>
                <a:schemeClr val="tx2"/>
              </a:buClr>
              <a:buFont typeface="Wingdings" panose="05000000000000000000" pitchFamily="2" charset="2"/>
              <a:buChar char="Ø"/>
              <a:defRPr/>
            </a:pPr>
            <a:r>
              <a:rPr lang="nl-BE" sz="2800" dirty="0">
                <a:solidFill>
                  <a:schemeClr val="accent4">
                    <a:lumMod val="75000"/>
                  </a:schemeClr>
                </a:solidFill>
                <a:latin typeface="+mn-lt"/>
              </a:rPr>
              <a:t>Lange duur van falende hantering ( &gt; 6 maanden), zonder recuperatie</a:t>
            </a:r>
          </a:p>
          <a:p>
            <a:pPr marL="457200" indent="-457200">
              <a:spcBef>
                <a:spcPts val="0"/>
              </a:spcBef>
              <a:buClr>
                <a:schemeClr val="tx2"/>
              </a:buClr>
              <a:buFont typeface="Wingdings" panose="05000000000000000000" pitchFamily="2" charset="2"/>
              <a:buChar char="Ø"/>
              <a:defRPr/>
            </a:pPr>
            <a:r>
              <a:rPr lang="nl-BE" sz="2800" dirty="0">
                <a:solidFill>
                  <a:schemeClr val="accent4">
                    <a:lumMod val="75000"/>
                  </a:schemeClr>
                </a:solidFill>
                <a:latin typeface="+mn-lt"/>
              </a:rPr>
              <a:t>Prognose: 3-tal maanden, mits vlotte revalidatie</a:t>
            </a:r>
          </a:p>
          <a:p>
            <a:pPr marL="457200" indent="-457200">
              <a:spcBef>
                <a:spcPts val="0"/>
              </a:spcBef>
              <a:buClr>
                <a:schemeClr val="tx2"/>
              </a:buClr>
              <a:buFont typeface="Wingdings" panose="05000000000000000000" pitchFamily="2" charset="2"/>
              <a:buChar char="Ø"/>
              <a:defRPr/>
            </a:pPr>
            <a:r>
              <a:rPr lang="nl-BE" sz="2800" dirty="0">
                <a:solidFill>
                  <a:schemeClr val="accent4">
                    <a:lumMod val="75000"/>
                  </a:schemeClr>
                </a:solidFill>
                <a:latin typeface="+mn-lt"/>
              </a:rPr>
              <a:t>Gespecialiseerde hulp</a:t>
            </a:r>
          </a:p>
        </p:txBody>
      </p:sp>
    </p:spTree>
    <p:extLst>
      <p:ext uri="{BB962C8B-B14F-4D97-AF65-F5344CB8AC3E}">
        <p14:creationId xmlns:p14="http://schemas.microsoft.com/office/powerpoint/2010/main" val="226618237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hthoek 31">
            <a:extLst>
              <a:ext uri="{FF2B5EF4-FFF2-40B4-BE49-F238E27FC236}">
                <a16:creationId xmlns:a16="http://schemas.microsoft.com/office/drawing/2014/main" xmlns="" id="{54CDEA18-4022-4909-83EC-55093CF2B639}"/>
              </a:ext>
            </a:extLst>
          </p:cNvPr>
          <p:cNvSpPr/>
          <p:nvPr/>
        </p:nvSpPr>
        <p:spPr>
          <a:xfrm>
            <a:off x="3318508" y="1874398"/>
            <a:ext cx="3726176"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Arbeidsongeschiktheid - revalidatie</a:t>
            </a:r>
            <a:endParaRPr lang="en-GB" sz="1350" dirty="0">
              <a:solidFill>
                <a:prstClr val="black"/>
              </a:solidFill>
              <a:latin typeface="Calibri" panose="020F0502020204030204"/>
            </a:endParaRPr>
          </a:p>
        </p:txBody>
      </p:sp>
      <p:sp>
        <p:nvSpPr>
          <p:cNvPr id="27" name="Rechthoek 26">
            <a:extLst>
              <a:ext uri="{FF2B5EF4-FFF2-40B4-BE49-F238E27FC236}">
                <a16:creationId xmlns:a16="http://schemas.microsoft.com/office/drawing/2014/main" xmlns="" id="{EA954078-A197-42FB-ABA5-A2101B60067E}"/>
              </a:ext>
            </a:extLst>
          </p:cNvPr>
          <p:cNvSpPr/>
          <p:nvPr/>
        </p:nvSpPr>
        <p:spPr>
          <a:xfrm>
            <a:off x="8941288" y="1874398"/>
            <a:ext cx="1508757"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re-integratie</a:t>
            </a:r>
            <a:endParaRPr lang="en-GB" sz="1350" dirty="0">
              <a:solidFill>
                <a:prstClr val="black"/>
              </a:solidFill>
              <a:latin typeface="Calibri" panose="020F0502020204030204"/>
            </a:endParaRPr>
          </a:p>
        </p:txBody>
      </p:sp>
      <p:sp>
        <p:nvSpPr>
          <p:cNvPr id="26" name="Rechthoek 25">
            <a:extLst>
              <a:ext uri="{FF2B5EF4-FFF2-40B4-BE49-F238E27FC236}">
                <a16:creationId xmlns:a16="http://schemas.microsoft.com/office/drawing/2014/main" xmlns="" id="{79DFEBF4-5EB0-411E-99F5-618D654A7244}"/>
              </a:ext>
            </a:extLst>
          </p:cNvPr>
          <p:cNvSpPr/>
          <p:nvPr/>
        </p:nvSpPr>
        <p:spPr>
          <a:xfrm>
            <a:off x="7045465" y="1874398"/>
            <a:ext cx="1895823"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voorbereiden re-integratie</a:t>
            </a:r>
            <a:endParaRPr lang="en-GB" sz="1350" dirty="0">
              <a:solidFill>
                <a:prstClr val="black"/>
              </a:solidFill>
              <a:latin typeface="Calibri" panose="020F0502020204030204"/>
            </a:endParaRPr>
          </a:p>
        </p:txBody>
      </p:sp>
      <p:sp>
        <p:nvSpPr>
          <p:cNvPr id="2" name="Rechthoek 1">
            <a:extLst>
              <a:ext uri="{FF2B5EF4-FFF2-40B4-BE49-F238E27FC236}">
                <a16:creationId xmlns:a16="http://schemas.microsoft.com/office/drawing/2014/main" xmlns="" id="{9D7EEA61-05E9-4345-BBF1-AE3FE68EEDCD}"/>
              </a:ext>
            </a:extLst>
          </p:cNvPr>
          <p:cNvSpPr/>
          <p:nvPr/>
        </p:nvSpPr>
        <p:spPr>
          <a:xfrm>
            <a:off x="2225209" y="1867324"/>
            <a:ext cx="1093301"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klachten – nog aan het werk</a:t>
            </a:r>
            <a:endParaRPr lang="en-GB" sz="1350" dirty="0">
              <a:solidFill>
                <a:prstClr val="black"/>
              </a:solidFill>
              <a:latin typeface="Calibri" panose="020F0502020204030204"/>
            </a:endParaRPr>
          </a:p>
        </p:txBody>
      </p:sp>
      <p:sp>
        <p:nvSpPr>
          <p:cNvPr id="6" name="Pijl: rechts 5">
            <a:extLst>
              <a:ext uri="{FF2B5EF4-FFF2-40B4-BE49-F238E27FC236}">
                <a16:creationId xmlns:a16="http://schemas.microsoft.com/office/drawing/2014/main" xmlns="" id="{2C851846-5A38-4D4C-B286-FCB5B1278F54}"/>
              </a:ext>
            </a:extLst>
          </p:cNvPr>
          <p:cNvSpPr/>
          <p:nvPr/>
        </p:nvSpPr>
        <p:spPr>
          <a:xfrm>
            <a:off x="1908464" y="3343871"/>
            <a:ext cx="8130887" cy="514350"/>
          </a:xfrm>
          <a:prstGeom prst="rightArrow">
            <a:avLst>
              <a:gd name="adj1" fmla="val 50000"/>
              <a:gd name="adj2" fmla="val 65556"/>
            </a:avLst>
          </a:prstGeom>
          <a:solidFill>
            <a:srgbClr val="FF0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nl-BE" sz="2100" dirty="0">
                <a:solidFill>
                  <a:prstClr val="black"/>
                </a:solidFill>
                <a:latin typeface="Calibri" panose="020F0502020204030204"/>
              </a:rPr>
              <a:t>huisarts</a:t>
            </a:r>
            <a:endParaRPr lang="en-GB" sz="2100" dirty="0">
              <a:solidFill>
                <a:prstClr val="black"/>
              </a:solidFill>
              <a:latin typeface="Calibri" panose="020F0502020204030204"/>
            </a:endParaRPr>
          </a:p>
        </p:txBody>
      </p:sp>
      <p:sp>
        <p:nvSpPr>
          <p:cNvPr id="9" name="Pijl: rechts 8">
            <a:extLst>
              <a:ext uri="{FF2B5EF4-FFF2-40B4-BE49-F238E27FC236}">
                <a16:creationId xmlns:a16="http://schemas.microsoft.com/office/drawing/2014/main" xmlns="" id="{514815EE-CFF3-4991-8059-2BD8D3A91C55}"/>
              </a:ext>
            </a:extLst>
          </p:cNvPr>
          <p:cNvSpPr/>
          <p:nvPr/>
        </p:nvSpPr>
        <p:spPr>
          <a:xfrm>
            <a:off x="3858668" y="2436555"/>
            <a:ext cx="6303645" cy="514350"/>
          </a:xfrm>
          <a:prstGeom prst="rightArrow">
            <a:avLst>
              <a:gd name="adj1" fmla="val 50000"/>
              <a:gd name="adj2" fmla="val 65556"/>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nl-BE" sz="2100" dirty="0">
                <a:solidFill>
                  <a:prstClr val="black"/>
                </a:solidFill>
              </a:rPr>
              <a:t>Erkend zorgverstrekker met expertise Burn-out</a:t>
            </a:r>
            <a:endParaRPr lang="en-GB" sz="2100" dirty="0">
              <a:solidFill>
                <a:prstClr val="black"/>
              </a:solidFill>
            </a:endParaRPr>
          </a:p>
        </p:txBody>
      </p:sp>
      <p:cxnSp>
        <p:nvCxnSpPr>
          <p:cNvPr id="10" name="Rechte verbindingslijn met pijl 9">
            <a:extLst>
              <a:ext uri="{FF2B5EF4-FFF2-40B4-BE49-F238E27FC236}">
                <a16:creationId xmlns:a16="http://schemas.microsoft.com/office/drawing/2014/main" xmlns="" id="{4D193268-93EF-4C7B-92E2-093BCFAACB69}"/>
              </a:ext>
            </a:extLst>
          </p:cNvPr>
          <p:cNvCxnSpPr>
            <a:cxnSpLocks/>
          </p:cNvCxnSpPr>
          <p:nvPr/>
        </p:nvCxnSpPr>
        <p:spPr>
          <a:xfrm>
            <a:off x="4552950" y="2841914"/>
            <a:ext cx="0" cy="5870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Rechte verbindingslijn met pijl 10">
            <a:extLst>
              <a:ext uri="{FF2B5EF4-FFF2-40B4-BE49-F238E27FC236}">
                <a16:creationId xmlns:a16="http://schemas.microsoft.com/office/drawing/2014/main" xmlns="" id="{4FA7EF48-E0C6-4A7A-B15F-3FB025D09EA0}"/>
              </a:ext>
            </a:extLst>
          </p:cNvPr>
          <p:cNvCxnSpPr>
            <a:cxnSpLocks/>
          </p:cNvCxnSpPr>
          <p:nvPr/>
        </p:nvCxnSpPr>
        <p:spPr>
          <a:xfrm>
            <a:off x="5833110" y="2841914"/>
            <a:ext cx="0" cy="5870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Rechte verbindingslijn met pijl 11">
            <a:extLst>
              <a:ext uri="{FF2B5EF4-FFF2-40B4-BE49-F238E27FC236}">
                <a16:creationId xmlns:a16="http://schemas.microsoft.com/office/drawing/2014/main" xmlns="" id="{7B1C8C51-2447-46D1-9AF5-59EBF340A519}"/>
              </a:ext>
            </a:extLst>
          </p:cNvPr>
          <p:cNvCxnSpPr>
            <a:cxnSpLocks/>
          </p:cNvCxnSpPr>
          <p:nvPr/>
        </p:nvCxnSpPr>
        <p:spPr>
          <a:xfrm>
            <a:off x="8542020" y="2841914"/>
            <a:ext cx="0" cy="5870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Rechte verbindingslijn met pijl 12">
            <a:extLst>
              <a:ext uri="{FF2B5EF4-FFF2-40B4-BE49-F238E27FC236}">
                <a16:creationId xmlns:a16="http://schemas.microsoft.com/office/drawing/2014/main" xmlns="" id="{882C2D3A-BA7D-4820-93A2-373551F465DD}"/>
              </a:ext>
            </a:extLst>
          </p:cNvPr>
          <p:cNvCxnSpPr>
            <a:cxnSpLocks/>
          </p:cNvCxnSpPr>
          <p:nvPr/>
        </p:nvCxnSpPr>
        <p:spPr>
          <a:xfrm flipV="1">
            <a:off x="4267200" y="3193630"/>
            <a:ext cx="0" cy="2353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kstvak 13">
            <a:extLst>
              <a:ext uri="{FF2B5EF4-FFF2-40B4-BE49-F238E27FC236}">
                <a16:creationId xmlns:a16="http://schemas.microsoft.com/office/drawing/2014/main" xmlns="" id="{47B24A2B-4C52-4694-8618-6C35C2350D85}"/>
              </a:ext>
            </a:extLst>
          </p:cNvPr>
          <p:cNvSpPr txBox="1"/>
          <p:nvPr/>
        </p:nvSpPr>
        <p:spPr>
          <a:xfrm>
            <a:off x="3924300" y="2937301"/>
            <a:ext cx="685800" cy="300082"/>
          </a:xfrm>
          <a:prstGeom prst="rect">
            <a:avLst/>
          </a:prstGeom>
          <a:noFill/>
        </p:spPr>
        <p:txBody>
          <a:bodyPr wrap="square" rtlCol="0">
            <a:spAutoFit/>
          </a:bodyPr>
          <a:lstStyle/>
          <a:p>
            <a:pPr defTabSz="685800" fontAlgn="auto">
              <a:spcBef>
                <a:spcPts val="0"/>
              </a:spcBef>
              <a:spcAft>
                <a:spcPts val="0"/>
              </a:spcAft>
            </a:pPr>
            <a:r>
              <a:rPr lang="nl-BE" sz="1350" dirty="0">
                <a:solidFill>
                  <a:prstClr val="black"/>
                </a:solidFill>
                <a:latin typeface="Calibri" panose="020F0502020204030204"/>
              </a:rPr>
              <a:t>patiënt</a:t>
            </a:r>
            <a:endParaRPr lang="en-GB" sz="1350" dirty="0">
              <a:solidFill>
                <a:prstClr val="black"/>
              </a:solidFill>
              <a:latin typeface="Calibri" panose="020F0502020204030204"/>
            </a:endParaRPr>
          </a:p>
        </p:txBody>
      </p:sp>
      <p:cxnSp>
        <p:nvCxnSpPr>
          <p:cNvPr id="15" name="Rechte verbindingslijn met pijl 14">
            <a:extLst>
              <a:ext uri="{FF2B5EF4-FFF2-40B4-BE49-F238E27FC236}">
                <a16:creationId xmlns:a16="http://schemas.microsoft.com/office/drawing/2014/main" xmlns="" id="{EEE8F194-9637-45F3-B1CF-27FFEE2E4FE8}"/>
              </a:ext>
            </a:extLst>
          </p:cNvPr>
          <p:cNvCxnSpPr>
            <a:cxnSpLocks/>
          </p:cNvCxnSpPr>
          <p:nvPr/>
        </p:nvCxnSpPr>
        <p:spPr>
          <a:xfrm flipV="1">
            <a:off x="4267200" y="2841914"/>
            <a:ext cx="0" cy="1317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Pijl: rechts 16">
            <a:extLst>
              <a:ext uri="{FF2B5EF4-FFF2-40B4-BE49-F238E27FC236}">
                <a16:creationId xmlns:a16="http://schemas.microsoft.com/office/drawing/2014/main" xmlns="" id="{8BAB9CD3-E978-48A6-96B0-461106399F6B}"/>
              </a:ext>
            </a:extLst>
          </p:cNvPr>
          <p:cNvSpPr/>
          <p:nvPr/>
        </p:nvSpPr>
        <p:spPr>
          <a:xfrm>
            <a:off x="6231082" y="4394359"/>
            <a:ext cx="3808268" cy="514350"/>
          </a:xfrm>
          <a:prstGeom prst="rightArrow">
            <a:avLst>
              <a:gd name="adj1" fmla="val 50000"/>
              <a:gd name="adj2" fmla="val 65556"/>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nl-BE" sz="2100" dirty="0">
                <a:solidFill>
                  <a:prstClr val="black"/>
                </a:solidFill>
              </a:rPr>
              <a:t>Bedrijfsarts</a:t>
            </a:r>
            <a:endParaRPr lang="en-GB" sz="2100" dirty="0">
              <a:solidFill>
                <a:prstClr val="black"/>
              </a:solidFill>
            </a:endParaRPr>
          </a:p>
        </p:txBody>
      </p:sp>
      <p:cxnSp>
        <p:nvCxnSpPr>
          <p:cNvPr id="18" name="Rechte verbindingslijn met pijl 17">
            <a:extLst>
              <a:ext uri="{FF2B5EF4-FFF2-40B4-BE49-F238E27FC236}">
                <a16:creationId xmlns:a16="http://schemas.microsoft.com/office/drawing/2014/main" xmlns="" id="{D5171DA2-E195-491D-8D61-E20F47F65AC5}"/>
              </a:ext>
            </a:extLst>
          </p:cNvPr>
          <p:cNvCxnSpPr>
            <a:cxnSpLocks/>
          </p:cNvCxnSpPr>
          <p:nvPr/>
        </p:nvCxnSpPr>
        <p:spPr>
          <a:xfrm>
            <a:off x="6719021" y="3708653"/>
            <a:ext cx="0" cy="3645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9" name="Tekstvak 18">
            <a:extLst>
              <a:ext uri="{FF2B5EF4-FFF2-40B4-BE49-F238E27FC236}">
                <a16:creationId xmlns:a16="http://schemas.microsoft.com/office/drawing/2014/main" xmlns="" id="{BA334527-4D0F-4924-96E2-0D2E446959A7}"/>
              </a:ext>
            </a:extLst>
          </p:cNvPr>
          <p:cNvSpPr txBox="1"/>
          <p:nvPr/>
        </p:nvSpPr>
        <p:spPr>
          <a:xfrm>
            <a:off x="6559179" y="4026453"/>
            <a:ext cx="736972" cy="300082"/>
          </a:xfrm>
          <a:prstGeom prst="rect">
            <a:avLst/>
          </a:prstGeom>
          <a:noFill/>
        </p:spPr>
        <p:txBody>
          <a:bodyPr wrap="square" rtlCol="0">
            <a:spAutoFit/>
          </a:bodyPr>
          <a:lstStyle/>
          <a:p>
            <a:pPr defTabSz="685800" fontAlgn="auto">
              <a:spcBef>
                <a:spcPts val="0"/>
              </a:spcBef>
              <a:spcAft>
                <a:spcPts val="0"/>
              </a:spcAft>
            </a:pPr>
            <a:r>
              <a:rPr lang="nl-BE" sz="1350" dirty="0">
                <a:solidFill>
                  <a:prstClr val="black"/>
                </a:solidFill>
                <a:latin typeface="Calibri" panose="020F0502020204030204"/>
              </a:rPr>
              <a:t>patiënt</a:t>
            </a:r>
            <a:endParaRPr lang="en-GB" sz="1350" dirty="0">
              <a:solidFill>
                <a:prstClr val="black"/>
              </a:solidFill>
              <a:latin typeface="Calibri" panose="020F0502020204030204"/>
            </a:endParaRPr>
          </a:p>
        </p:txBody>
      </p:sp>
      <p:cxnSp>
        <p:nvCxnSpPr>
          <p:cNvPr id="21" name="Rechte verbindingslijn met pijl 20">
            <a:extLst>
              <a:ext uri="{FF2B5EF4-FFF2-40B4-BE49-F238E27FC236}">
                <a16:creationId xmlns:a16="http://schemas.microsoft.com/office/drawing/2014/main" xmlns="" id="{107448AD-9422-472F-93E8-9220D7CF1AA0}"/>
              </a:ext>
            </a:extLst>
          </p:cNvPr>
          <p:cNvCxnSpPr>
            <a:cxnSpLocks/>
          </p:cNvCxnSpPr>
          <p:nvPr/>
        </p:nvCxnSpPr>
        <p:spPr>
          <a:xfrm>
            <a:off x="6719021" y="4256723"/>
            <a:ext cx="0" cy="2752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1" name="Tekstvak 30">
            <a:extLst>
              <a:ext uri="{FF2B5EF4-FFF2-40B4-BE49-F238E27FC236}">
                <a16:creationId xmlns:a16="http://schemas.microsoft.com/office/drawing/2014/main" xmlns="" id="{79B9017E-DEFA-495E-8790-A37B16BFC729}"/>
              </a:ext>
            </a:extLst>
          </p:cNvPr>
          <p:cNvSpPr txBox="1"/>
          <p:nvPr/>
        </p:nvSpPr>
        <p:spPr>
          <a:xfrm>
            <a:off x="8330884" y="4263985"/>
            <a:ext cx="2099802" cy="923330"/>
          </a:xfrm>
          <a:prstGeom prst="rect">
            <a:avLst/>
          </a:prstGeom>
          <a:solidFill>
            <a:schemeClr val="bg1">
              <a:lumMod val="75000"/>
            </a:schemeClr>
          </a:solidFill>
        </p:spPr>
        <p:txBody>
          <a:bodyPr wrap="square" rtlCol="0">
            <a:spAutoFit/>
          </a:bodyPr>
          <a:lstStyle/>
          <a:p>
            <a:pPr defTabSz="685800" fontAlgn="auto">
              <a:spcBef>
                <a:spcPts val="0"/>
              </a:spcBef>
              <a:spcAft>
                <a:spcPts val="0"/>
              </a:spcAft>
            </a:pPr>
            <a:r>
              <a:rPr lang="nl-BE" sz="1350" dirty="0">
                <a:solidFill>
                  <a:prstClr val="black"/>
                </a:solidFill>
                <a:latin typeface="Calibri" panose="020F0502020204030204"/>
              </a:rPr>
              <a:t>Adviserend arts kan formele re-integratieprocedure starten via bedrijfsarts</a:t>
            </a:r>
            <a:endParaRPr lang="en-GB" sz="1350" dirty="0">
              <a:solidFill>
                <a:prstClr val="black"/>
              </a:solidFill>
              <a:latin typeface="Calibri" panose="020F0502020204030204"/>
            </a:endParaRPr>
          </a:p>
        </p:txBody>
      </p:sp>
      <p:sp>
        <p:nvSpPr>
          <p:cNvPr id="24" name="Pijl: rechts 23">
            <a:extLst>
              <a:ext uri="{FF2B5EF4-FFF2-40B4-BE49-F238E27FC236}">
                <a16:creationId xmlns:a16="http://schemas.microsoft.com/office/drawing/2014/main" xmlns="" id="{42624AE6-AEE6-479D-91EA-FE8E28DFE023}"/>
              </a:ext>
            </a:extLst>
          </p:cNvPr>
          <p:cNvSpPr/>
          <p:nvPr/>
        </p:nvSpPr>
        <p:spPr>
          <a:xfrm>
            <a:off x="6427470" y="5212556"/>
            <a:ext cx="3611880" cy="514350"/>
          </a:xfrm>
          <a:prstGeom prst="rightArrow">
            <a:avLst>
              <a:gd name="adj1" fmla="val 50000"/>
              <a:gd name="adj2" fmla="val 65556"/>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nl-BE" sz="2000" dirty="0">
                <a:solidFill>
                  <a:prstClr val="black"/>
                </a:solidFill>
                <a:latin typeface="Calibri" panose="020F0502020204030204"/>
              </a:rPr>
              <a:t>Adviserend</a:t>
            </a:r>
            <a:r>
              <a:rPr lang="nl-BE" sz="2100" dirty="0">
                <a:solidFill>
                  <a:prstClr val="black"/>
                </a:solidFill>
                <a:latin typeface="Calibri" panose="020F0502020204030204"/>
              </a:rPr>
              <a:t> arts (</a:t>
            </a:r>
            <a:r>
              <a:rPr lang="nl-BE" sz="2100" dirty="0" err="1">
                <a:solidFill>
                  <a:prstClr val="black"/>
                </a:solidFill>
                <a:latin typeface="Calibri" panose="020F0502020204030204"/>
              </a:rPr>
              <a:t>mut</a:t>
            </a:r>
            <a:r>
              <a:rPr lang="nl-BE" sz="2100" dirty="0">
                <a:solidFill>
                  <a:prstClr val="black"/>
                </a:solidFill>
                <a:latin typeface="Calibri" panose="020F0502020204030204"/>
              </a:rPr>
              <a:t>.)</a:t>
            </a:r>
            <a:endParaRPr lang="en-GB" sz="2100" dirty="0">
              <a:solidFill>
                <a:prstClr val="black"/>
              </a:solidFill>
              <a:latin typeface="Calibri" panose="020F0502020204030204"/>
            </a:endParaRPr>
          </a:p>
        </p:txBody>
      </p:sp>
      <p:cxnSp>
        <p:nvCxnSpPr>
          <p:cNvPr id="25" name="Rechte verbindingslijn met pijl 24">
            <a:extLst>
              <a:ext uri="{FF2B5EF4-FFF2-40B4-BE49-F238E27FC236}">
                <a16:creationId xmlns:a16="http://schemas.microsoft.com/office/drawing/2014/main" xmlns="" id="{704360D7-C0AB-47EE-A178-576D49F5EF49}"/>
              </a:ext>
            </a:extLst>
          </p:cNvPr>
          <p:cNvCxnSpPr>
            <a:cxnSpLocks/>
          </p:cNvCxnSpPr>
          <p:nvPr/>
        </p:nvCxnSpPr>
        <p:spPr>
          <a:xfrm flipV="1">
            <a:off x="8233410" y="4823460"/>
            <a:ext cx="0" cy="47934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8" name="Rechte verbindingslijn met pijl 27">
            <a:extLst>
              <a:ext uri="{FF2B5EF4-FFF2-40B4-BE49-F238E27FC236}">
                <a16:creationId xmlns:a16="http://schemas.microsoft.com/office/drawing/2014/main" xmlns="" id="{2446A680-E500-4982-B935-30C0888B400B}"/>
              </a:ext>
            </a:extLst>
          </p:cNvPr>
          <p:cNvCxnSpPr/>
          <p:nvPr/>
        </p:nvCxnSpPr>
        <p:spPr>
          <a:xfrm>
            <a:off x="7993376" y="4823460"/>
            <a:ext cx="0" cy="479346"/>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9" name="Rechte verbindingslijn met pijl 28">
            <a:extLst>
              <a:ext uri="{FF2B5EF4-FFF2-40B4-BE49-F238E27FC236}">
                <a16:creationId xmlns:a16="http://schemas.microsoft.com/office/drawing/2014/main" xmlns="" id="{6D8A347D-0A54-49B9-BA8D-D1799FFE34C3}"/>
              </a:ext>
            </a:extLst>
          </p:cNvPr>
          <p:cNvCxnSpPr>
            <a:cxnSpLocks/>
          </p:cNvCxnSpPr>
          <p:nvPr/>
        </p:nvCxnSpPr>
        <p:spPr>
          <a:xfrm flipV="1">
            <a:off x="8121707" y="3797115"/>
            <a:ext cx="13508" cy="15056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0" name="Tekstvak 29">
            <a:extLst>
              <a:ext uri="{FF2B5EF4-FFF2-40B4-BE49-F238E27FC236}">
                <a16:creationId xmlns:a16="http://schemas.microsoft.com/office/drawing/2014/main" xmlns="" id="{41BF201D-4F7F-4340-BE36-18765CCABCA6}"/>
              </a:ext>
            </a:extLst>
          </p:cNvPr>
          <p:cNvSpPr txBox="1"/>
          <p:nvPr/>
        </p:nvSpPr>
        <p:spPr>
          <a:xfrm>
            <a:off x="5844477" y="4241477"/>
            <a:ext cx="2099802" cy="923330"/>
          </a:xfrm>
          <a:prstGeom prst="rect">
            <a:avLst/>
          </a:prstGeom>
          <a:solidFill>
            <a:schemeClr val="bg1">
              <a:lumMod val="75000"/>
            </a:schemeClr>
          </a:solidFill>
        </p:spPr>
        <p:txBody>
          <a:bodyPr wrap="square" rtlCol="0">
            <a:spAutoFit/>
          </a:bodyPr>
          <a:lstStyle/>
          <a:p>
            <a:pPr defTabSz="685800" fontAlgn="auto">
              <a:spcBef>
                <a:spcPts val="0"/>
              </a:spcBef>
              <a:spcAft>
                <a:spcPts val="0"/>
              </a:spcAft>
            </a:pPr>
            <a:r>
              <a:rPr lang="nl-BE" sz="1350" dirty="0">
                <a:solidFill>
                  <a:prstClr val="black"/>
                </a:solidFill>
                <a:latin typeface="Calibri" panose="020F0502020204030204"/>
              </a:rPr>
              <a:t>Adviserend arts schat in </a:t>
            </a:r>
            <a:r>
              <a:rPr lang="nl-BE" sz="1350" dirty="0" err="1">
                <a:solidFill>
                  <a:prstClr val="black"/>
                </a:solidFill>
                <a:latin typeface="Calibri" panose="020F0502020204030204"/>
              </a:rPr>
              <a:t>in</a:t>
            </a:r>
            <a:r>
              <a:rPr lang="nl-BE" sz="1350" dirty="0">
                <a:solidFill>
                  <a:prstClr val="black"/>
                </a:solidFill>
                <a:latin typeface="Calibri" panose="020F0502020204030204"/>
              </a:rPr>
              <a:t> welke mate tegemoetkoming op zijn plaats is.</a:t>
            </a:r>
            <a:endParaRPr lang="en-GB" sz="1350" dirty="0">
              <a:solidFill>
                <a:prstClr val="black"/>
              </a:solidFill>
              <a:latin typeface="Calibri" panose="020F0502020204030204"/>
            </a:endParaRPr>
          </a:p>
        </p:txBody>
      </p:sp>
      <p:sp>
        <p:nvSpPr>
          <p:cNvPr id="33" name="Titel 1">
            <a:extLst>
              <a:ext uri="{FF2B5EF4-FFF2-40B4-BE49-F238E27FC236}">
                <a16:creationId xmlns:a16="http://schemas.microsoft.com/office/drawing/2014/main" xmlns="" id="{5168C72E-AD61-4211-B625-21C7C59C3B89}"/>
              </a:ext>
            </a:extLst>
          </p:cNvPr>
          <p:cNvSpPr>
            <a:spLocks noGrp="1"/>
          </p:cNvSpPr>
          <p:nvPr>
            <p:ph type="title"/>
          </p:nvPr>
        </p:nvSpPr>
        <p:spPr>
          <a:xfrm>
            <a:off x="323850" y="68300"/>
            <a:ext cx="7886700" cy="994172"/>
          </a:xfrm>
        </p:spPr>
        <p:txBody>
          <a:bodyPr/>
          <a:lstStyle/>
          <a:p>
            <a:r>
              <a:rPr lang="nl-BE" sz="3200" dirty="0"/>
              <a:t>Doorverwijzen en samenwerken (voorbeeld)</a:t>
            </a:r>
          </a:p>
        </p:txBody>
      </p:sp>
    </p:spTree>
    <p:extLst>
      <p:ext uri="{BB962C8B-B14F-4D97-AF65-F5344CB8AC3E}">
        <p14:creationId xmlns:p14="http://schemas.microsoft.com/office/powerpoint/2010/main" val="893884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hthoek 31">
            <a:extLst>
              <a:ext uri="{FF2B5EF4-FFF2-40B4-BE49-F238E27FC236}">
                <a16:creationId xmlns:a16="http://schemas.microsoft.com/office/drawing/2014/main" xmlns="" id="{54CDEA18-4022-4909-83EC-55093CF2B639}"/>
              </a:ext>
            </a:extLst>
          </p:cNvPr>
          <p:cNvSpPr/>
          <p:nvPr/>
        </p:nvSpPr>
        <p:spPr>
          <a:xfrm>
            <a:off x="3318508" y="1874398"/>
            <a:ext cx="3726176"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Arbeidsongeschiktheid - revalidatie</a:t>
            </a:r>
            <a:endParaRPr lang="en-GB" sz="1350" dirty="0">
              <a:solidFill>
                <a:prstClr val="black"/>
              </a:solidFill>
              <a:latin typeface="Calibri" panose="020F0502020204030204"/>
            </a:endParaRPr>
          </a:p>
        </p:txBody>
      </p:sp>
      <p:sp>
        <p:nvSpPr>
          <p:cNvPr id="27" name="Rechthoek 26">
            <a:extLst>
              <a:ext uri="{FF2B5EF4-FFF2-40B4-BE49-F238E27FC236}">
                <a16:creationId xmlns:a16="http://schemas.microsoft.com/office/drawing/2014/main" xmlns="" id="{EA954078-A197-42FB-ABA5-A2101B60067E}"/>
              </a:ext>
            </a:extLst>
          </p:cNvPr>
          <p:cNvSpPr/>
          <p:nvPr/>
        </p:nvSpPr>
        <p:spPr>
          <a:xfrm>
            <a:off x="8941288" y="1874398"/>
            <a:ext cx="1508757"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re-integratie</a:t>
            </a:r>
            <a:endParaRPr lang="en-GB" sz="1350" dirty="0">
              <a:solidFill>
                <a:prstClr val="black"/>
              </a:solidFill>
              <a:latin typeface="Calibri" panose="020F0502020204030204"/>
            </a:endParaRPr>
          </a:p>
        </p:txBody>
      </p:sp>
      <p:sp>
        <p:nvSpPr>
          <p:cNvPr id="26" name="Rechthoek 25">
            <a:extLst>
              <a:ext uri="{FF2B5EF4-FFF2-40B4-BE49-F238E27FC236}">
                <a16:creationId xmlns:a16="http://schemas.microsoft.com/office/drawing/2014/main" xmlns="" id="{79DFEBF4-5EB0-411E-99F5-618D654A7244}"/>
              </a:ext>
            </a:extLst>
          </p:cNvPr>
          <p:cNvSpPr/>
          <p:nvPr/>
        </p:nvSpPr>
        <p:spPr>
          <a:xfrm>
            <a:off x="7045465" y="1874398"/>
            <a:ext cx="1895823"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voorbereiden re-integratie</a:t>
            </a:r>
            <a:endParaRPr lang="en-GB" sz="1350" dirty="0">
              <a:solidFill>
                <a:prstClr val="black"/>
              </a:solidFill>
              <a:latin typeface="Calibri" panose="020F0502020204030204"/>
            </a:endParaRPr>
          </a:p>
        </p:txBody>
      </p:sp>
      <p:sp>
        <p:nvSpPr>
          <p:cNvPr id="2" name="Rechthoek 1">
            <a:extLst>
              <a:ext uri="{FF2B5EF4-FFF2-40B4-BE49-F238E27FC236}">
                <a16:creationId xmlns:a16="http://schemas.microsoft.com/office/drawing/2014/main" xmlns="" id="{9D7EEA61-05E9-4345-BBF1-AE3FE68EEDCD}"/>
              </a:ext>
            </a:extLst>
          </p:cNvPr>
          <p:cNvSpPr/>
          <p:nvPr/>
        </p:nvSpPr>
        <p:spPr>
          <a:xfrm>
            <a:off x="2225209" y="1867324"/>
            <a:ext cx="1093301" cy="3859582"/>
          </a:xfrm>
          <a:prstGeom prst="rect">
            <a:avLst/>
          </a:prstGeom>
        </p:spPr>
        <p:style>
          <a:lnRef idx="2">
            <a:schemeClr val="accent6"/>
          </a:lnRef>
          <a:fillRef idx="1">
            <a:schemeClr val="lt1"/>
          </a:fillRef>
          <a:effectRef idx="0">
            <a:schemeClr val="accent6"/>
          </a:effectRef>
          <a:fontRef idx="minor">
            <a:schemeClr val="dk1"/>
          </a:fontRef>
        </p:style>
        <p:txBody>
          <a:bodyPr rtlCol="0" anchor="t" anchorCtr="0">
            <a:noAutofit/>
          </a:bodyPr>
          <a:lstStyle/>
          <a:p>
            <a:pPr defTabSz="685800" fontAlgn="auto">
              <a:spcBef>
                <a:spcPts val="0"/>
              </a:spcBef>
              <a:spcAft>
                <a:spcPts val="0"/>
              </a:spcAft>
            </a:pPr>
            <a:r>
              <a:rPr lang="nl-BE" sz="1350" dirty="0">
                <a:solidFill>
                  <a:prstClr val="black"/>
                </a:solidFill>
                <a:latin typeface="Calibri" panose="020F0502020204030204"/>
              </a:rPr>
              <a:t>klachten – nog aan het werk</a:t>
            </a:r>
            <a:endParaRPr lang="en-GB" sz="1350" dirty="0">
              <a:solidFill>
                <a:prstClr val="black"/>
              </a:solidFill>
              <a:latin typeface="Calibri" panose="020F0502020204030204"/>
            </a:endParaRPr>
          </a:p>
        </p:txBody>
      </p:sp>
      <p:sp>
        <p:nvSpPr>
          <p:cNvPr id="6" name="Pijl: rechts 5">
            <a:extLst>
              <a:ext uri="{FF2B5EF4-FFF2-40B4-BE49-F238E27FC236}">
                <a16:creationId xmlns:a16="http://schemas.microsoft.com/office/drawing/2014/main" xmlns="" id="{2C851846-5A38-4D4C-B286-FCB5B1278F54}"/>
              </a:ext>
            </a:extLst>
          </p:cNvPr>
          <p:cNvSpPr/>
          <p:nvPr/>
        </p:nvSpPr>
        <p:spPr>
          <a:xfrm>
            <a:off x="1908464" y="3343871"/>
            <a:ext cx="8130887" cy="514350"/>
          </a:xfrm>
          <a:prstGeom prst="rightArrow">
            <a:avLst>
              <a:gd name="adj1" fmla="val 50000"/>
              <a:gd name="adj2" fmla="val 65556"/>
            </a:avLst>
          </a:prstGeom>
          <a:solidFill>
            <a:srgbClr val="FF000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nl-BE" sz="2100" dirty="0">
                <a:solidFill>
                  <a:prstClr val="black"/>
                </a:solidFill>
                <a:latin typeface="Calibri" panose="020F0502020204030204"/>
              </a:rPr>
              <a:t>huisarts</a:t>
            </a:r>
            <a:endParaRPr lang="en-GB" sz="2100" dirty="0">
              <a:solidFill>
                <a:prstClr val="black"/>
              </a:solidFill>
              <a:latin typeface="Calibri" panose="020F0502020204030204"/>
            </a:endParaRPr>
          </a:p>
        </p:txBody>
      </p:sp>
      <p:sp>
        <p:nvSpPr>
          <p:cNvPr id="9" name="Pijl: rechts 8">
            <a:extLst>
              <a:ext uri="{FF2B5EF4-FFF2-40B4-BE49-F238E27FC236}">
                <a16:creationId xmlns:a16="http://schemas.microsoft.com/office/drawing/2014/main" xmlns="" id="{514815EE-CFF3-4991-8059-2BD8D3A91C55}"/>
              </a:ext>
            </a:extLst>
          </p:cNvPr>
          <p:cNvSpPr/>
          <p:nvPr/>
        </p:nvSpPr>
        <p:spPr>
          <a:xfrm>
            <a:off x="3858668" y="2436555"/>
            <a:ext cx="6303645" cy="514350"/>
          </a:xfrm>
          <a:prstGeom prst="rightArrow">
            <a:avLst>
              <a:gd name="adj1" fmla="val 50000"/>
              <a:gd name="adj2" fmla="val 65556"/>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nl-BE" sz="2100" dirty="0">
                <a:solidFill>
                  <a:prstClr val="black"/>
                </a:solidFill>
              </a:rPr>
              <a:t>Erkend zorgverstrekker met expertise Burn-out</a:t>
            </a:r>
            <a:endParaRPr lang="en-GB" sz="2100" dirty="0">
              <a:solidFill>
                <a:prstClr val="black"/>
              </a:solidFill>
            </a:endParaRPr>
          </a:p>
        </p:txBody>
      </p:sp>
      <p:cxnSp>
        <p:nvCxnSpPr>
          <p:cNvPr id="10" name="Rechte verbindingslijn met pijl 9">
            <a:extLst>
              <a:ext uri="{FF2B5EF4-FFF2-40B4-BE49-F238E27FC236}">
                <a16:creationId xmlns:a16="http://schemas.microsoft.com/office/drawing/2014/main" xmlns="" id="{4D193268-93EF-4C7B-92E2-093BCFAACB69}"/>
              </a:ext>
            </a:extLst>
          </p:cNvPr>
          <p:cNvCxnSpPr>
            <a:cxnSpLocks/>
          </p:cNvCxnSpPr>
          <p:nvPr/>
        </p:nvCxnSpPr>
        <p:spPr>
          <a:xfrm>
            <a:off x="4552950" y="2841914"/>
            <a:ext cx="0" cy="5870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Rechte verbindingslijn met pijl 10">
            <a:extLst>
              <a:ext uri="{FF2B5EF4-FFF2-40B4-BE49-F238E27FC236}">
                <a16:creationId xmlns:a16="http://schemas.microsoft.com/office/drawing/2014/main" xmlns="" id="{4FA7EF48-E0C6-4A7A-B15F-3FB025D09EA0}"/>
              </a:ext>
            </a:extLst>
          </p:cNvPr>
          <p:cNvCxnSpPr>
            <a:cxnSpLocks/>
          </p:cNvCxnSpPr>
          <p:nvPr/>
        </p:nvCxnSpPr>
        <p:spPr>
          <a:xfrm>
            <a:off x="5833110" y="2841914"/>
            <a:ext cx="0" cy="5870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Rechte verbindingslijn met pijl 11">
            <a:extLst>
              <a:ext uri="{FF2B5EF4-FFF2-40B4-BE49-F238E27FC236}">
                <a16:creationId xmlns:a16="http://schemas.microsoft.com/office/drawing/2014/main" xmlns="" id="{7B1C8C51-2447-46D1-9AF5-59EBF340A519}"/>
              </a:ext>
            </a:extLst>
          </p:cNvPr>
          <p:cNvCxnSpPr>
            <a:cxnSpLocks/>
          </p:cNvCxnSpPr>
          <p:nvPr/>
        </p:nvCxnSpPr>
        <p:spPr>
          <a:xfrm>
            <a:off x="8542020" y="2841914"/>
            <a:ext cx="0" cy="5870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Rechte verbindingslijn met pijl 12">
            <a:extLst>
              <a:ext uri="{FF2B5EF4-FFF2-40B4-BE49-F238E27FC236}">
                <a16:creationId xmlns:a16="http://schemas.microsoft.com/office/drawing/2014/main" xmlns="" id="{882C2D3A-BA7D-4820-93A2-373551F465DD}"/>
              </a:ext>
            </a:extLst>
          </p:cNvPr>
          <p:cNvCxnSpPr>
            <a:cxnSpLocks/>
          </p:cNvCxnSpPr>
          <p:nvPr/>
        </p:nvCxnSpPr>
        <p:spPr>
          <a:xfrm flipV="1">
            <a:off x="4267200" y="3193630"/>
            <a:ext cx="0" cy="2353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kstvak 13">
            <a:extLst>
              <a:ext uri="{FF2B5EF4-FFF2-40B4-BE49-F238E27FC236}">
                <a16:creationId xmlns:a16="http://schemas.microsoft.com/office/drawing/2014/main" xmlns="" id="{47B24A2B-4C52-4694-8618-6C35C2350D85}"/>
              </a:ext>
            </a:extLst>
          </p:cNvPr>
          <p:cNvSpPr txBox="1"/>
          <p:nvPr/>
        </p:nvSpPr>
        <p:spPr>
          <a:xfrm>
            <a:off x="3924300" y="2937301"/>
            <a:ext cx="685800" cy="300082"/>
          </a:xfrm>
          <a:prstGeom prst="rect">
            <a:avLst/>
          </a:prstGeom>
          <a:noFill/>
        </p:spPr>
        <p:txBody>
          <a:bodyPr wrap="square" rtlCol="0">
            <a:spAutoFit/>
          </a:bodyPr>
          <a:lstStyle/>
          <a:p>
            <a:pPr defTabSz="685800" fontAlgn="auto">
              <a:spcBef>
                <a:spcPts val="0"/>
              </a:spcBef>
              <a:spcAft>
                <a:spcPts val="0"/>
              </a:spcAft>
            </a:pPr>
            <a:r>
              <a:rPr lang="nl-BE" sz="1350" dirty="0">
                <a:solidFill>
                  <a:prstClr val="black"/>
                </a:solidFill>
                <a:latin typeface="Calibri" panose="020F0502020204030204"/>
              </a:rPr>
              <a:t>patiënt</a:t>
            </a:r>
            <a:endParaRPr lang="en-GB" sz="1350" dirty="0">
              <a:solidFill>
                <a:prstClr val="black"/>
              </a:solidFill>
              <a:latin typeface="Calibri" panose="020F0502020204030204"/>
            </a:endParaRPr>
          </a:p>
        </p:txBody>
      </p:sp>
      <p:cxnSp>
        <p:nvCxnSpPr>
          <p:cNvPr id="15" name="Rechte verbindingslijn met pijl 14">
            <a:extLst>
              <a:ext uri="{FF2B5EF4-FFF2-40B4-BE49-F238E27FC236}">
                <a16:creationId xmlns:a16="http://schemas.microsoft.com/office/drawing/2014/main" xmlns="" id="{EEE8F194-9637-45F3-B1CF-27FFEE2E4FE8}"/>
              </a:ext>
            </a:extLst>
          </p:cNvPr>
          <p:cNvCxnSpPr>
            <a:cxnSpLocks/>
          </p:cNvCxnSpPr>
          <p:nvPr/>
        </p:nvCxnSpPr>
        <p:spPr>
          <a:xfrm flipV="1">
            <a:off x="4267200" y="2841914"/>
            <a:ext cx="0" cy="1317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Pijl: rechts 16">
            <a:extLst>
              <a:ext uri="{FF2B5EF4-FFF2-40B4-BE49-F238E27FC236}">
                <a16:creationId xmlns:a16="http://schemas.microsoft.com/office/drawing/2014/main" xmlns="" id="{8BAB9CD3-E978-48A6-96B0-461106399F6B}"/>
              </a:ext>
            </a:extLst>
          </p:cNvPr>
          <p:cNvSpPr/>
          <p:nvPr/>
        </p:nvSpPr>
        <p:spPr>
          <a:xfrm>
            <a:off x="6231082" y="4419117"/>
            <a:ext cx="3808268" cy="514350"/>
          </a:xfrm>
          <a:prstGeom prst="rightArrow">
            <a:avLst>
              <a:gd name="adj1" fmla="val 50000"/>
              <a:gd name="adj2" fmla="val 65556"/>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nl-BE" sz="2100" dirty="0">
                <a:solidFill>
                  <a:prstClr val="black"/>
                </a:solidFill>
                <a:latin typeface="Calibri" panose="020F0502020204030204"/>
              </a:rPr>
              <a:t>Bedrijfsarts</a:t>
            </a:r>
            <a:endParaRPr lang="en-GB" sz="2100" dirty="0">
              <a:solidFill>
                <a:prstClr val="black"/>
              </a:solidFill>
              <a:latin typeface="Calibri" panose="020F0502020204030204"/>
            </a:endParaRPr>
          </a:p>
        </p:txBody>
      </p:sp>
      <p:cxnSp>
        <p:nvCxnSpPr>
          <p:cNvPr id="18" name="Rechte verbindingslijn met pijl 17">
            <a:extLst>
              <a:ext uri="{FF2B5EF4-FFF2-40B4-BE49-F238E27FC236}">
                <a16:creationId xmlns:a16="http://schemas.microsoft.com/office/drawing/2014/main" xmlns="" id="{D5171DA2-E195-491D-8D61-E20F47F65AC5}"/>
              </a:ext>
            </a:extLst>
          </p:cNvPr>
          <p:cNvCxnSpPr>
            <a:cxnSpLocks/>
          </p:cNvCxnSpPr>
          <p:nvPr/>
        </p:nvCxnSpPr>
        <p:spPr>
          <a:xfrm>
            <a:off x="6719021" y="3708653"/>
            <a:ext cx="0" cy="3645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9" name="Tekstvak 18">
            <a:extLst>
              <a:ext uri="{FF2B5EF4-FFF2-40B4-BE49-F238E27FC236}">
                <a16:creationId xmlns:a16="http://schemas.microsoft.com/office/drawing/2014/main" xmlns="" id="{BA334527-4D0F-4924-96E2-0D2E446959A7}"/>
              </a:ext>
            </a:extLst>
          </p:cNvPr>
          <p:cNvSpPr txBox="1"/>
          <p:nvPr/>
        </p:nvSpPr>
        <p:spPr>
          <a:xfrm>
            <a:off x="6559179" y="4026453"/>
            <a:ext cx="736972" cy="300082"/>
          </a:xfrm>
          <a:prstGeom prst="rect">
            <a:avLst/>
          </a:prstGeom>
          <a:noFill/>
        </p:spPr>
        <p:txBody>
          <a:bodyPr wrap="square" rtlCol="0">
            <a:spAutoFit/>
          </a:bodyPr>
          <a:lstStyle/>
          <a:p>
            <a:pPr defTabSz="685800" fontAlgn="auto">
              <a:spcBef>
                <a:spcPts val="0"/>
              </a:spcBef>
              <a:spcAft>
                <a:spcPts val="0"/>
              </a:spcAft>
            </a:pPr>
            <a:r>
              <a:rPr lang="nl-BE" sz="1350" dirty="0">
                <a:solidFill>
                  <a:prstClr val="black"/>
                </a:solidFill>
                <a:latin typeface="Calibri" panose="020F0502020204030204"/>
              </a:rPr>
              <a:t>patiënt</a:t>
            </a:r>
            <a:endParaRPr lang="en-GB" sz="1350" dirty="0">
              <a:solidFill>
                <a:prstClr val="black"/>
              </a:solidFill>
              <a:latin typeface="Calibri" panose="020F0502020204030204"/>
            </a:endParaRPr>
          </a:p>
        </p:txBody>
      </p:sp>
      <p:cxnSp>
        <p:nvCxnSpPr>
          <p:cNvPr id="21" name="Rechte verbindingslijn met pijl 20">
            <a:extLst>
              <a:ext uri="{FF2B5EF4-FFF2-40B4-BE49-F238E27FC236}">
                <a16:creationId xmlns:a16="http://schemas.microsoft.com/office/drawing/2014/main" xmlns="" id="{107448AD-9422-472F-93E8-9220D7CF1AA0}"/>
              </a:ext>
            </a:extLst>
          </p:cNvPr>
          <p:cNvCxnSpPr>
            <a:cxnSpLocks/>
          </p:cNvCxnSpPr>
          <p:nvPr/>
        </p:nvCxnSpPr>
        <p:spPr>
          <a:xfrm>
            <a:off x="6719021" y="4256723"/>
            <a:ext cx="0" cy="2752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Pijl: rechts 23">
            <a:extLst>
              <a:ext uri="{FF2B5EF4-FFF2-40B4-BE49-F238E27FC236}">
                <a16:creationId xmlns:a16="http://schemas.microsoft.com/office/drawing/2014/main" xmlns="" id="{42624AE6-AEE6-479D-91EA-FE8E28DFE023}"/>
              </a:ext>
            </a:extLst>
          </p:cNvPr>
          <p:cNvSpPr/>
          <p:nvPr/>
        </p:nvSpPr>
        <p:spPr>
          <a:xfrm>
            <a:off x="6427470" y="5212556"/>
            <a:ext cx="3611880" cy="514350"/>
          </a:xfrm>
          <a:prstGeom prst="rightArrow">
            <a:avLst>
              <a:gd name="adj1" fmla="val 50000"/>
              <a:gd name="adj2" fmla="val 65556"/>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nl-BE" sz="2000" dirty="0">
                <a:solidFill>
                  <a:prstClr val="black"/>
                </a:solidFill>
                <a:latin typeface="Calibri" panose="020F0502020204030204"/>
              </a:rPr>
              <a:t>Adviserend</a:t>
            </a:r>
            <a:r>
              <a:rPr lang="nl-BE" sz="2100" dirty="0">
                <a:solidFill>
                  <a:prstClr val="black"/>
                </a:solidFill>
                <a:latin typeface="Calibri" panose="020F0502020204030204"/>
              </a:rPr>
              <a:t> arts (</a:t>
            </a:r>
            <a:r>
              <a:rPr lang="nl-BE" sz="2100" dirty="0" err="1">
                <a:solidFill>
                  <a:prstClr val="black"/>
                </a:solidFill>
                <a:latin typeface="Calibri" panose="020F0502020204030204"/>
              </a:rPr>
              <a:t>mut</a:t>
            </a:r>
            <a:r>
              <a:rPr lang="nl-BE" sz="2100" dirty="0">
                <a:solidFill>
                  <a:prstClr val="black"/>
                </a:solidFill>
                <a:latin typeface="Calibri" panose="020F0502020204030204"/>
              </a:rPr>
              <a:t>.)</a:t>
            </a:r>
            <a:endParaRPr lang="en-GB" sz="2100" dirty="0">
              <a:solidFill>
                <a:prstClr val="black"/>
              </a:solidFill>
              <a:latin typeface="Calibri" panose="020F0502020204030204"/>
            </a:endParaRPr>
          </a:p>
        </p:txBody>
      </p:sp>
      <p:cxnSp>
        <p:nvCxnSpPr>
          <p:cNvPr id="25" name="Rechte verbindingslijn met pijl 24">
            <a:extLst>
              <a:ext uri="{FF2B5EF4-FFF2-40B4-BE49-F238E27FC236}">
                <a16:creationId xmlns:a16="http://schemas.microsoft.com/office/drawing/2014/main" xmlns="" id="{704360D7-C0AB-47EE-A178-576D49F5EF49}"/>
              </a:ext>
            </a:extLst>
          </p:cNvPr>
          <p:cNvCxnSpPr>
            <a:cxnSpLocks/>
          </p:cNvCxnSpPr>
          <p:nvPr/>
        </p:nvCxnSpPr>
        <p:spPr>
          <a:xfrm flipV="1">
            <a:off x="8233410" y="4823460"/>
            <a:ext cx="0" cy="47934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8" name="Rechte verbindingslijn met pijl 27">
            <a:extLst>
              <a:ext uri="{FF2B5EF4-FFF2-40B4-BE49-F238E27FC236}">
                <a16:creationId xmlns:a16="http://schemas.microsoft.com/office/drawing/2014/main" xmlns="" id="{2446A680-E500-4982-B935-30C0888B400B}"/>
              </a:ext>
            </a:extLst>
          </p:cNvPr>
          <p:cNvCxnSpPr/>
          <p:nvPr/>
        </p:nvCxnSpPr>
        <p:spPr>
          <a:xfrm>
            <a:off x="7993376" y="4823460"/>
            <a:ext cx="0" cy="479346"/>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9" name="Rechte verbindingslijn met pijl 28">
            <a:extLst>
              <a:ext uri="{FF2B5EF4-FFF2-40B4-BE49-F238E27FC236}">
                <a16:creationId xmlns:a16="http://schemas.microsoft.com/office/drawing/2014/main" xmlns="" id="{6D8A347D-0A54-49B9-BA8D-D1799FFE34C3}"/>
              </a:ext>
            </a:extLst>
          </p:cNvPr>
          <p:cNvCxnSpPr>
            <a:cxnSpLocks/>
          </p:cNvCxnSpPr>
          <p:nvPr/>
        </p:nvCxnSpPr>
        <p:spPr>
          <a:xfrm flipV="1">
            <a:off x="8121707" y="3797115"/>
            <a:ext cx="13508" cy="15056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3" name="Titel 1">
            <a:extLst>
              <a:ext uri="{FF2B5EF4-FFF2-40B4-BE49-F238E27FC236}">
                <a16:creationId xmlns:a16="http://schemas.microsoft.com/office/drawing/2014/main" xmlns="" id="{5168C72E-AD61-4211-B625-21C7C59C3B89}"/>
              </a:ext>
            </a:extLst>
          </p:cNvPr>
          <p:cNvSpPr>
            <a:spLocks noGrp="1"/>
          </p:cNvSpPr>
          <p:nvPr>
            <p:ph type="title"/>
          </p:nvPr>
        </p:nvSpPr>
        <p:spPr>
          <a:xfrm>
            <a:off x="323850" y="68300"/>
            <a:ext cx="7886700" cy="994172"/>
          </a:xfrm>
        </p:spPr>
        <p:txBody>
          <a:bodyPr/>
          <a:lstStyle/>
          <a:p>
            <a:r>
              <a:rPr lang="nl-BE" sz="3200" dirty="0"/>
              <a:t>Doorverwijzen en samenwerken (voorbeeld)</a:t>
            </a:r>
          </a:p>
        </p:txBody>
      </p:sp>
      <p:sp>
        <p:nvSpPr>
          <p:cNvPr id="34" name="Pijl: rechts 33">
            <a:extLst>
              <a:ext uri="{FF2B5EF4-FFF2-40B4-BE49-F238E27FC236}">
                <a16:creationId xmlns:a16="http://schemas.microsoft.com/office/drawing/2014/main" xmlns="" id="{63DC7E56-B487-4E78-B0AA-45EEB8022651}"/>
              </a:ext>
            </a:extLst>
          </p:cNvPr>
          <p:cNvSpPr/>
          <p:nvPr/>
        </p:nvSpPr>
        <p:spPr>
          <a:xfrm>
            <a:off x="6231082" y="3852530"/>
            <a:ext cx="3808268" cy="514350"/>
          </a:xfrm>
          <a:prstGeom prst="rightArrow">
            <a:avLst>
              <a:gd name="adj1" fmla="val 50000"/>
              <a:gd name="adj2" fmla="val 65556"/>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nl-BE" sz="2100" dirty="0">
                <a:solidFill>
                  <a:prstClr val="black"/>
                </a:solidFill>
                <a:latin typeface="Calibri" panose="020F0502020204030204"/>
              </a:rPr>
              <a:t>Loopbaancoach </a:t>
            </a:r>
            <a:endParaRPr lang="en-GB" sz="2100" dirty="0">
              <a:solidFill>
                <a:prstClr val="black"/>
              </a:solidFill>
              <a:latin typeface="Calibri" panose="020F0502020204030204"/>
            </a:endParaRPr>
          </a:p>
        </p:txBody>
      </p:sp>
      <p:sp>
        <p:nvSpPr>
          <p:cNvPr id="35" name="Tekstvak 34">
            <a:extLst>
              <a:ext uri="{FF2B5EF4-FFF2-40B4-BE49-F238E27FC236}">
                <a16:creationId xmlns:a16="http://schemas.microsoft.com/office/drawing/2014/main" xmlns="" id="{481A09F5-6442-4C94-B1B9-3E014145A21F}"/>
              </a:ext>
            </a:extLst>
          </p:cNvPr>
          <p:cNvSpPr txBox="1"/>
          <p:nvPr/>
        </p:nvSpPr>
        <p:spPr>
          <a:xfrm>
            <a:off x="6231081" y="4333609"/>
            <a:ext cx="3287486" cy="923330"/>
          </a:xfrm>
          <a:prstGeom prst="rect">
            <a:avLst/>
          </a:prstGeom>
          <a:solidFill>
            <a:schemeClr val="bg1">
              <a:lumMod val="75000"/>
            </a:schemeClr>
          </a:solidFill>
        </p:spPr>
        <p:txBody>
          <a:bodyPr wrap="square" rtlCol="0">
            <a:spAutoFit/>
          </a:bodyPr>
          <a:lstStyle/>
          <a:p>
            <a:pPr defTabSz="685800" fontAlgn="auto">
              <a:spcBef>
                <a:spcPts val="0"/>
              </a:spcBef>
              <a:spcAft>
                <a:spcPts val="0"/>
              </a:spcAft>
            </a:pPr>
            <a:r>
              <a:rPr lang="nl-BE" sz="1350" dirty="0">
                <a:solidFill>
                  <a:prstClr val="black"/>
                </a:solidFill>
                <a:latin typeface="Calibri" panose="020F0502020204030204"/>
              </a:rPr>
              <a:t>Loopbaancoach helpt om zicht te krijgen op professionele vaardigheden en ambities (eventueel maar niet noodzakelijk  met aandacht voor professionele heroriëntering)</a:t>
            </a:r>
            <a:endParaRPr lang="en-GB" sz="1350" dirty="0">
              <a:solidFill>
                <a:prstClr val="black"/>
              </a:solidFill>
              <a:latin typeface="Calibri" panose="020F0502020204030204"/>
            </a:endParaRPr>
          </a:p>
        </p:txBody>
      </p:sp>
    </p:spTree>
    <p:extLst>
      <p:ext uri="{BB962C8B-B14F-4D97-AF65-F5344CB8AC3E}">
        <p14:creationId xmlns:p14="http://schemas.microsoft.com/office/powerpoint/2010/main" val="136836167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2207568" y="2060849"/>
            <a:ext cx="7772400" cy="1470025"/>
          </a:xfrm>
        </p:spPr>
        <p:txBody>
          <a:bodyPr>
            <a:normAutofit/>
          </a:bodyPr>
          <a:lstStyle/>
          <a:p>
            <a:r>
              <a:rPr lang="nl-NL" sz="3200" b="1" dirty="0">
                <a:effectLst/>
              </a:rPr>
              <a:t>TOT SLOT: </a:t>
            </a:r>
          </a:p>
        </p:txBody>
      </p:sp>
      <p:sp>
        <p:nvSpPr>
          <p:cNvPr id="10243" name="Rectangle 3"/>
          <p:cNvSpPr>
            <a:spLocks noGrp="1" noChangeArrowheads="1"/>
          </p:cNvSpPr>
          <p:nvPr>
            <p:ph type="subTitle" idx="1"/>
          </p:nvPr>
        </p:nvSpPr>
        <p:spPr>
          <a:xfrm>
            <a:off x="2639616" y="2780928"/>
            <a:ext cx="7272808" cy="2448272"/>
          </a:xfrm>
        </p:spPr>
        <p:txBody>
          <a:bodyPr>
            <a:normAutofit fontScale="92500" lnSpcReduction="20000"/>
          </a:bodyPr>
          <a:lstStyle/>
          <a:p>
            <a:endParaRPr lang="nl-BE" b="1" dirty="0"/>
          </a:p>
          <a:p>
            <a:r>
              <a:rPr lang="nl-BE" b="1" dirty="0"/>
              <a:t>Vragen?</a:t>
            </a:r>
          </a:p>
          <a:p>
            <a:endParaRPr lang="nl-NL" b="1" dirty="0"/>
          </a:p>
          <a:p>
            <a:r>
              <a:rPr lang="nl-NL" b="1" dirty="0"/>
              <a:t>Evaluatie!</a:t>
            </a:r>
          </a:p>
          <a:p>
            <a:r>
              <a:rPr lang="nl-NL" b="1" dirty="0"/>
              <a:t>Dank!</a:t>
            </a:r>
            <a:endParaRPr lang="nl-BE" b="1" dirty="0"/>
          </a:p>
        </p:txBody>
      </p:sp>
    </p:spTree>
    <p:extLst>
      <p:ext uri="{BB962C8B-B14F-4D97-AF65-F5344CB8AC3E}">
        <p14:creationId xmlns:p14="http://schemas.microsoft.com/office/powerpoint/2010/main" val="2831449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67408" y="274638"/>
            <a:ext cx="9577064" cy="774649"/>
          </a:xfrm>
        </p:spPr>
        <p:txBody>
          <a:bodyPr/>
          <a:lstStyle/>
          <a:p>
            <a:r>
              <a:rPr lang="nl-NL" dirty="0"/>
              <a:t>Casus Dagmar, 43 jaar</a:t>
            </a:r>
          </a:p>
        </p:txBody>
      </p:sp>
      <p:sp>
        <p:nvSpPr>
          <p:cNvPr id="2" name="Tijdelijke aanduiding voor inhoud 1"/>
          <p:cNvSpPr>
            <a:spLocks noGrp="1"/>
          </p:cNvSpPr>
          <p:nvPr>
            <p:ph idx="1"/>
          </p:nvPr>
        </p:nvSpPr>
        <p:spPr>
          <a:xfrm>
            <a:off x="592760" y="1049287"/>
            <a:ext cx="10471792" cy="6052121"/>
          </a:xfrm>
        </p:spPr>
        <p:txBody>
          <a:bodyPr/>
          <a:lstStyle/>
          <a:p>
            <a:pPr>
              <a:buClr>
                <a:schemeClr val="tx2"/>
              </a:buClr>
              <a:buFont typeface="Wingdings" panose="05000000000000000000" pitchFamily="2" charset="2"/>
              <a:buChar char="§"/>
            </a:pPr>
            <a:endParaRPr lang="nl-BE" sz="2400" i="1" dirty="0"/>
          </a:p>
          <a:p>
            <a:pPr>
              <a:buClr>
                <a:schemeClr val="tx2"/>
              </a:buClr>
              <a:buFont typeface="Wingdings" panose="05000000000000000000" pitchFamily="2" charset="2"/>
              <a:buChar char="§"/>
            </a:pPr>
            <a:r>
              <a:rPr lang="nl-BE" sz="2400" i="1" dirty="0"/>
              <a:t>Je ziet Dagmar al voor de vijfde keer op twee maanden met diverse “psychosomatische” klachten. De maatschappelijk werker  van het OCMW heeft gebeld om aan te geven dat Dagmar al gedurende drie maanden verschillende keren niet op het werk is verschenen zonder verwittiging. Ze maakt zich zorgen… Dagmar werkt als inpakker in een koekjesfabriek. Ze is alleenstaande moeder en is voor haar schulden in begeleiding bij het OCMW. Als je vraagt of er dingen zijn waar ze zich zorgen over maakt vertelt ze het volgende:</a:t>
            </a:r>
          </a:p>
          <a:p>
            <a:pPr algn="just" fontAlgn="auto">
              <a:spcBef>
                <a:spcPts val="600"/>
              </a:spcBef>
              <a:spcAft>
                <a:spcPts val="600"/>
              </a:spcAft>
              <a:buClr>
                <a:schemeClr val="accent4">
                  <a:lumMod val="75000"/>
                </a:schemeClr>
              </a:buClr>
              <a:buFont typeface="Wingdings" panose="05000000000000000000" pitchFamily="2" charset="2"/>
              <a:buChar char="§"/>
            </a:pPr>
            <a:endParaRPr lang="nl-BE" sz="2400" i="1" dirty="0"/>
          </a:p>
          <a:p>
            <a:pPr marL="0" lvl="0" indent="0" fontAlgn="auto">
              <a:spcBef>
                <a:spcPts val="600"/>
              </a:spcBef>
              <a:spcAft>
                <a:spcPts val="600"/>
              </a:spcAft>
              <a:buClr>
                <a:schemeClr val="accent6">
                  <a:lumMod val="75000"/>
                </a:schemeClr>
              </a:buClr>
              <a:buNone/>
            </a:pPr>
            <a:endParaRPr lang="nl-BE" sz="2400" dirty="0">
              <a:solidFill>
                <a:schemeClr val="accent6">
                  <a:lumMod val="75000"/>
                </a:schemeClr>
              </a:solidFill>
            </a:endParaRPr>
          </a:p>
          <a:p>
            <a:pPr marL="0" indent="0">
              <a:buNone/>
            </a:pPr>
            <a:endParaRPr lang="nl-BE" dirty="0"/>
          </a:p>
        </p:txBody>
      </p:sp>
    </p:spTree>
    <p:extLst>
      <p:ext uri="{BB962C8B-B14F-4D97-AF65-F5344CB8AC3E}">
        <p14:creationId xmlns:p14="http://schemas.microsoft.com/office/powerpoint/2010/main" val="3687178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67408" y="274638"/>
            <a:ext cx="9577064" cy="774649"/>
          </a:xfrm>
        </p:spPr>
        <p:txBody>
          <a:bodyPr/>
          <a:lstStyle/>
          <a:p>
            <a:r>
              <a:rPr lang="nl-NL" dirty="0"/>
              <a:t>Casus Dagmar, 43 jaar</a:t>
            </a:r>
          </a:p>
        </p:txBody>
      </p:sp>
      <p:sp>
        <p:nvSpPr>
          <p:cNvPr id="2" name="Tijdelijke aanduiding voor inhoud 1"/>
          <p:cNvSpPr>
            <a:spLocks noGrp="1"/>
          </p:cNvSpPr>
          <p:nvPr>
            <p:ph idx="1"/>
          </p:nvPr>
        </p:nvSpPr>
        <p:spPr>
          <a:xfrm>
            <a:off x="592760" y="1049287"/>
            <a:ext cx="10471792" cy="6052121"/>
          </a:xfrm>
        </p:spPr>
        <p:txBody>
          <a:bodyPr/>
          <a:lstStyle/>
          <a:p>
            <a:pPr>
              <a:buClr>
                <a:schemeClr val="tx2"/>
              </a:buClr>
              <a:buFont typeface="Wingdings" panose="05000000000000000000" pitchFamily="2" charset="2"/>
              <a:buChar char="§"/>
            </a:pPr>
            <a:endParaRPr lang="nl-BE" sz="2400" i="1" dirty="0"/>
          </a:p>
          <a:p>
            <a:pPr>
              <a:buClr>
                <a:schemeClr val="tx2"/>
              </a:buClr>
              <a:buFont typeface="Wingdings" panose="05000000000000000000" pitchFamily="2" charset="2"/>
              <a:buChar char="§"/>
            </a:pPr>
            <a:endParaRPr lang="nl-BE" sz="2400" i="1" dirty="0"/>
          </a:p>
          <a:p>
            <a:pPr>
              <a:buClr>
                <a:schemeClr val="tx2"/>
              </a:buClr>
              <a:buFont typeface="Wingdings" panose="05000000000000000000" pitchFamily="2" charset="2"/>
              <a:buChar char="§"/>
            </a:pPr>
            <a:r>
              <a:rPr lang="nl-BE" sz="2400" i="1" u="sng" dirty="0"/>
              <a:t>Dagmar.m4a</a:t>
            </a:r>
          </a:p>
          <a:p>
            <a:pPr>
              <a:buClr>
                <a:schemeClr val="tx2"/>
              </a:buClr>
              <a:buFont typeface="Wingdings" panose="05000000000000000000" pitchFamily="2" charset="2"/>
              <a:buChar char="§"/>
            </a:pPr>
            <a:r>
              <a:rPr lang="nl-BE" sz="2400" i="1" dirty="0"/>
              <a:t>“ik ben heel moe. Ik kom moeilijk uit bed. Ik geraak dan niet op het werk. Ik ben dan bang van de reactie van mijn baas. Die begrijpt mij niet. Hij roept altijd op mij. Ik wil daar liever niet meer werken, maar ik heb geld nodig om schulden af te betalen. Mijn oudste zoon is veel weg. Ik weet niet waar hij is dan. Hij heeft problemen op school. Als hij thuis is roept hij ook op mij. Ik voel mij slecht. Ik wil dat alles stopt.”</a:t>
            </a:r>
          </a:p>
          <a:p>
            <a:pPr>
              <a:buClr>
                <a:schemeClr val="tx2"/>
              </a:buClr>
              <a:buFont typeface="Wingdings" panose="05000000000000000000" pitchFamily="2" charset="2"/>
              <a:buChar char="§"/>
            </a:pPr>
            <a:endParaRPr lang="nl-NL" sz="2400" i="1" dirty="0"/>
          </a:p>
          <a:p>
            <a:pPr algn="just" fontAlgn="auto">
              <a:spcBef>
                <a:spcPts val="600"/>
              </a:spcBef>
              <a:spcAft>
                <a:spcPts val="600"/>
              </a:spcAft>
              <a:buClr>
                <a:schemeClr val="accent4">
                  <a:lumMod val="75000"/>
                </a:schemeClr>
              </a:buClr>
              <a:buFont typeface="Wingdings" panose="05000000000000000000" pitchFamily="2" charset="2"/>
              <a:buChar char="§"/>
            </a:pPr>
            <a:r>
              <a:rPr lang="nl-NL" sz="2400" dirty="0">
                <a:solidFill>
                  <a:schemeClr val="accent6">
                    <a:lumMod val="75000"/>
                  </a:schemeClr>
                </a:solidFill>
              </a:rPr>
              <a:t>Paar ideeën voor in de </a:t>
            </a:r>
            <a:r>
              <a:rPr lang="nl-NL" sz="2400" dirty="0" err="1">
                <a:solidFill>
                  <a:schemeClr val="accent6">
                    <a:lumMod val="75000"/>
                  </a:schemeClr>
                </a:solidFill>
              </a:rPr>
              <a:t>binnencirkel</a:t>
            </a:r>
            <a:r>
              <a:rPr lang="nl-NL" sz="2400" dirty="0">
                <a:solidFill>
                  <a:schemeClr val="accent6">
                    <a:lumMod val="75000"/>
                  </a:schemeClr>
                </a:solidFill>
              </a:rPr>
              <a:t>/ buitencirkel?</a:t>
            </a:r>
          </a:p>
          <a:p>
            <a:pPr algn="just" fontAlgn="auto">
              <a:spcBef>
                <a:spcPts val="600"/>
              </a:spcBef>
              <a:spcAft>
                <a:spcPts val="600"/>
              </a:spcAft>
              <a:buClr>
                <a:schemeClr val="accent4">
                  <a:lumMod val="75000"/>
                </a:schemeClr>
              </a:buClr>
              <a:buFont typeface="Wingdings" panose="05000000000000000000" pitchFamily="2" charset="2"/>
              <a:buChar char="§"/>
            </a:pPr>
            <a:r>
              <a:rPr lang="nl-NL" sz="2400" dirty="0">
                <a:solidFill>
                  <a:schemeClr val="accent6">
                    <a:lumMod val="75000"/>
                  </a:schemeClr>
                </a:solidFill>
              </a:rPr>
              <a:t>Bepaalde zaken die je zeker nog zou vragen (om de psychische component verder te exploreren?</a:t>
            </a:r>
            <a:endParaRPr lang="nl-BE" sz="2400" dirty="0">
              <a:solidFill>
                <a:schemeClr val="accent6">
                  <a:lumMod val="75000"/>
                </a:schemeClr>
              </a:solidFill>
            </a:endParaRPr>
          </a:p>
          <a:p>
            <a:pPr algn="just" fontAlgn="auto">
              <a:spcBef>
                <a:spcPts val="600"/>
              </a:spcBef>
              <a:spcAft>
                <a:spcPts val="600"/>
              </a:spcAft>
              <a:buClr>
                <a:schemeClr val="accent4">
                  <a:lumMod val="75000"/>
                </a:schemeClr>
              </a:buClr>
              <a:buFont typeface="Wingdings" panose="05000000000000000000" pitchFamily="2" charset="2"/>
              <a:buChar char="§"/>
            </a:pPr>
            <a:endParaRPr lang="nl-BE" sz="2400" i="1" dirty="0"/>
          </a:p>
          <a:p>
            <a:pPr marL="0" lvl="0" indent="0" fontAlgn="auto">
              <a:spcBef>
                <a:spcPts val="600"/>
              </a:spcBef>
              <a:spcAft>
                <a:spcPts val="600"/>
              </a:spcAft>
              <a:buClr>
                <a:schemeClr val="accent6">
                  <a:lumMod val="75000"/>
                </a:schemeClr>
              </a:buClr>
              <a:buNone/>
            </a:pPr>
            <a:endParaRPr lang="nl-BE" sz="2400" dirty="0">
              <a:solidFill>
                <a:schemeClr val="accent6">
                  <a:lumMod val="75000"/>
                </a:schemeClr>
              </a:solidFill>
            </a:endParaRPr>
          </a:p>
          <a:p>
            <a:pPr marL="0" indent="0">
              <a:buNone/>
            </a:pPr>
            <a:endParaRPr lang="nl-BE" dirty="0"/>
          </a:p>
        </p:txBody>
      </p:sp>
    </p:spTree>
    <p:extLst>
      <p:ext uri="{BB962C8B-B14F-4D97-AF65-F5344CB8AC3E}">
        <p14:creationId xmlns:p14="http://schemas.microsoft.com/office/powerpoint/2010/main" val="3824210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67408" y="274638"/>
            <a:ext cx="9577064" cy="774649"/>
          </a:xfrm>
        </p:spPr>
        <p:txBody>
          <a:bodyPr/>
          <a:lstStyle/>
          <a:p>
            <a:r>
              <a:rPr lang="nl-NL" dirty="0"/>
              <a:t>Casus Dagmar, 43 jaar</a:t>
            </a:r>
          </a:p>
        </p:txBody>
      </p:sp>
      <p:sp>
        <p:nvSpPr>
          <p:cNvPr id="2" name="Tijdelijke aanduiding voor inhoud 1"/>
          <p:cNvSpPr>
            <a:spLocks noGrp="1"/>
          </p:cNvSpPr>
          <p:nvPr>
            <p:ph idx="1"/>
          </p:nvPr>
        </p:nvSpPr>
        <p:spPr>
          <a:xfrm>
            <a:off x="592760" y="1049287"/>
            <a:ext cx="10471792" cy="6052121"/>
          </a:xfrm>
        </p:spPr>
        <p:txBody>
          <a:bodyPr/>
          <a:lstStyle/>
          <a:p>
            <a:pPr marL="0" indent="0">
              <a:buClr>
                <a:schemeClr val="accent3">
                  <a:lumMod val="75000"/>
                </a:schemeClr>
              </a:buClr>
              <a:buNone/>
            </a:pPr>
            <a:endParaRPr lang="nl-BE" dirty="0">
              <a:solidFill>
                <a:schemeClr val="accent4">
                  <a:lumMod val="75000"/>
                </a:schemeClr>
              </a:solidFill>
            </a:endParaRPr>
          </a:p>
          <a:p>
            <a:pPr marL="0" indent="0">
              <a:buClr>
                <a:schemeClr val="accent3">
                  <a:lumMod val="75000"/>
                </a:schemeClr>
              </a:buClr>
              <a:buNone/>
            </a:pPr>
            <a:r>
              <a:rPr lang="nl-BE" dirty="0">
                <a:solidFill>
                  <a:schemeClr val="accent4">
                    <a:lumMod val="75000"/>
                  </a:schemeClr>
                </a:solidFill>
              </a:rPr>
              <a:t>Depressie en/of burn-out</a:t>
            </a:r>
          </a:p>
          <a:p>
            <a:pPr marL="914400" lvl="1" indent="-514350">
              <a:buClr>
                <a:schemeClr val="tx2"/>
              </a:buClr>
              <a:buFont typeface="+mj-lt"/>
              <a:buAutoNum type="arabicPeriod"/>
            </a:pPr>
            <a:r>
              <a:rPr lang="nl-BE" dirty="0">
                <a:solidFill>
                  <a:schemeClr val="accent4">
                    <a:lumMod val="75000"/>
                  </a:schemeClr>
                </a:solidFill>
              </a:rPr>
              <a:t>“ik ben moe en prikkelbaar”</a:t>
            </a:r>
          </a:p>
          <a:p>
            <a:pPr marL="914400" lvl="1" indent="-514350">
              <a:buClr>
                <a:schemeClr val="tx2"/>
              </a:buClr>
              <a:buFont typeface="+mj-lt"/>
              <a:buAutoNum type="arabicPeriod"/>
            </a:pPr>
            <a:r>
              <a:rPr lang="nl-BE" dirty="0">
                <a:solidFill>
                  <a:schemeClr val="accent4">
                    <a:lumMod val="75000"/>
                  </a:schemeClr>
                </a:solidFill>
              </a:rPr>
              <a:t>“alles kost moeite, maar als ik me toch ergens toe kan zetten, kan ik er soms van genieten”</a:t>
            </a:r>
          </a:p>
          <a:p>
            <a:pPr marL="914400" lvl="1" indent="-514350">
              <a:buClr>
                <a:schemeClr val="tx2"/>
              </a:buClr>
              <a:buFont typeface="+mj-lt"/>
              <a:buAutoNum type="arabicPeriod"/>
            </a:pPr>
            <a:r>
              <a:rPr lang="nl-BE" dirty="0">
                <a:solidFill>
                  <a:schemeClr val="accent4">
                    <a:lumMod val="75000"/>
                  </a:schemeClr>
                </a:solidFill>
              </a:rPr>
              <a:t>“ik voel me onzeker en ik voel me gefaald”</a:t>
            </a:r>
          </a:p>
          <a:p>
            <a:pPr marL="914400" lvl="1" indent="-514350">
              <a:buClr>
                <a:schemeClr val="tx2"/>
              </a:buClr>
              <a:buFont typeface="+mj-lt"/>
              <a:buAutoNum type="arabicPeriod"/>
            </a:pPr>
            <a:r>
              <a:rPr lang="nl-BE" dirty="0">
                <a:solidFill>
                  <a:schemeClr val="accent4">
                    <a:lumMod val="75000"/>
                  </a:schemeClr>
                </a:solidFill>
              </a:rPr>
              <a:t>“ik ben wanhopig”</a:t>
            </a:r>
          </a:p>
          <a:p>
            <a:pPr marL="914400" lvl="1" indent="-514350">
              <a:buClr>
                <a:schemeClr val="tx2"/>
              </a:buClr>
              <a:buFont typeface="+mj-lt"/>
              <a:buAutoNum type="arabicPeriod"/>
            </a:pPr>
            <a:r>
              <a:rPr lang="nl-BE" dirty="0">
                <a:solidFill>
                  <a:schemeClr val="accent4">
                    <a:lumMod val="75000"/>
                  </a:schemeClr>
                </a:solidFill>
              </a:rPr>
              <a:t>“het leven heeft voor mij geen zin meer”</a:t>
            </a:r>
          </a:p>
          <a:p>
            <a:pPr marL="914400" lvl="1" indent="-514350">
              <a:buClr>
                <a:schemeClr val="tx2"/>
              </a:buClr>
              <a:buFont typeface="+mj-lt"/>
              <a:buAutoNum type="arabicPeriod"/>
            </a:pPr>
            <a:r>
              <a:rPr lang="nl-BE" dirty="0">
                <a:solidFill>
                  <a:schemeClr val="accent4">
                    <a:lumMod val="75000"/>
                  </a:schemeClr>
                </a:solidFill>
              </a:rPr>
              <a:t>“ik wil nog wel, maar ik ben op”</a:t>
            </a:r>
          </a:p>
          <a:p>
            <a:pPr marL="914400" lvl="1" indent="-514350">
              <a:buClr>
                <a:schemeClr val="tx2"/>
              </a:buClr>
              <a:buFont typeface="+mj-lt"/>
              <a:buAutoNum type="arabicPeriod"/>
            </a:pPr>
            <a:r>
              <a:rPr lang="nl-BE" dirty="0">
                <a:solidFill>
                  <a:schemeClr val="accent4">
                    <a:lumMod val="75000"/>
                  </a:schemeClr>
                </a:solidFill>
              </a:rPr>
              <a:t>“ik verwijt vooral het werk hoe ik me voel”</a:t>
            </a:r>
            <a:endParaRPr lang="en-GB" dirty="0">
              <a:solidFill>
                <a:schemeClr val="accent4">
                  <a:lumMod val="75000"/>
                </a:schemeClr>
              </a:solidFill>
            </a:endParaRPr>
          </a:p>
          <a:p>
            <a:pPr marL="0" indent="0">
              <a:buNone/>
            </a:pPr>
            <a:endParaRPr lang="nl-BE" dirty="0"/>
          </a:p>
        </p:txBody>
      </p:sp>
    </p:spTree>
    <p:extLst>
      <p:ext uri="{BB962C8B-B14F-4D97-AF65-F5344CB8AC3E}">
        <p14:creationId xmlns:p14="http://schemas.microsoft.com/office/powerpoint/2010/main" val="463121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Volgendepaginas">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resentatiesjabloon_Domus_Medica">
  <a:themeElements>
    <a:clrScheme name="wvvh2003 1">
      <a:dk1>
        <a:srgbClr val="000000"/>
      </a:dk1>
      <a:lt1>
        <a:srgbClr val="FFFFFF"/>
      </a:lt1>
      <a:dk2>
        <a:srgbClr val="293868"/>
      </a:dk2>
      <a:lt2>
        <a:srgbClr val="D28700"/>
      </a:lt2>
      <a:accent1>
        <a:srgbClr val="AEC56D"/>
      </a:accent1>
      <a:accent2>
        <a:srgbClr val="A20033"/>
      </a:accent2>
      <a:accent3>
        <a:srgbClr val="ACAEB9"/>
      </a:accent3>
      <a:accent4>
        <a:srgbClr val="DADADA"/>
      </a:accent4>
      <a:accent5>
        <a:srgbClr val="D3DFBA"/>
      </a:accent5>
      <a:accent6>
        <a:srgbClr val="92002D"/>
      </a:accent6>
      <a:hlink>
        <a:srgbClr val="CCCCFF"/>
      </a:hlink>
      <a:folHlink>
        <a:srgbClr val="DED672"/>
      </a:folHlink>
    </a:clrScheme>
    <a:fontScheme name="wvvh2003">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wvvh2003 1">
        <a:dk1>
          <a:srgbClr val="000000"/>
        </a:dk1>
        <a:lt1>
          <a:srgbClr val="FFFFFF"/>
        </a:lt1>
        <a:dk2>
          <a:srgbClr val="293868"/>
        </a:dk2>
        <a:lt2>
          <a:srgbClr val="D28700"/>
        </a:lt2>
        <a:accent1>
          <a:srgbClr val="AEC56D"/>
        </a:accent1>
        <a:accent2>
          <a:srgbClr val="A20033"/>
        </a:accent2>
        <a:accent3>
          <a:srgbClr val="ACAEB9"/>
        </a:accent3>
        <a:accent4>
          <a:srgbClr val="DADADA"/>
        </a:accent4>
        <a:accent5>
          <a:srgbClr val="D3DFBA"/>
        </a:accent5>
        <a:accent6>
          <a:srgbClr val="92002D"/>
        </a:accent6>
        <a:hlink>
          <a:srgbClr val="CCCCFF"/>
        </a:hlink>
        <a:folHlink>
          <a:srgbClr val="DED672"/>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Powerpoint Domus Medica 16-9 2017 [Alleen-lezen]" id="{C140E97B-4FD9-45AD-9DFC-DDF1D9496E15}" vid="{DEE2570D-906A-4A03-B950-2D0044B9D082}"/>
    </a:ext>
  </a:extLst>
</a:theme>
</file>

<file path=ppt/theme/theme3.xml><?xml version="1.0" encoding="utf-8"?>
<a:theme xmlns:a="http://schemas.openxmlformats.org/drawingml/2006/main" name="1_Volgendepaginas">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owerpoint Domus Medica 16-9 2017 [Alleen-lezen]" id="{C140E97B-4FD9-45AD-9DFC-DDF1D9496E15}" vid="{E633B1B5-D519-4BA8-8ED5-C28FA6391058}"/>
    </a:ext>
  </a:extLst>
</a:theme>
</file>

<file path=ppt/theme/theme4.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A7A347DB5DC5F4EA8666DFB5C4049ED" ma:contentTypeVersion="12" ma:contentTypeDescription="Create a new document." ma:contentTypeScope="" ma:versionID="58275f036bc44162731654d8b52c1300">
  <xsd:schema xmlns:xsd="http://www.w3.org/2001/XMLSchema" xmlns:xs="http://www.w3.org/2001/XMLSchema" xmlns:p="http://schemas.microsoft.com/office/2006/metadata/properties" xmlns:ns1="http://schemas.microsoft.com/sharepoint/v3" xmlns:ns2="888c19c8-2d53-45e3-b4cf-13c3fd8922d3" xmlns:ns3="a281803f-7c30-43b8-bc69-fa9c7c5c6876" xmlns:ns4="0c286d8c-2b07-481b-9898-5e0f642949bb" targetNamespace="http://schemas.microsoft.com/office/2006/metadata/properties" ma:root="true" ma:fieldsID="02cc96db3730a08120f33cc3ff31cf66" ns1:_="" ns2:_="" ns3:_="" ns4:_="">
    <xsd:import namespace="http://schemas.microsoft.com/sharepoint/v3"/>
    <xsd:import namespace="888c19c8-2d53-45e3-b4cf-13c3fd8922d3"/>
    <xsd:import namespace="a281803f-7c30-43b8-bc69-fa9c7c5c6876"/>
    <xsd:import namespace="0c286d8c-2b07-481b-9898-5e0f642949bb"/>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4:SharedWithUsers" minOccurs="0"/>
                <xsd:element ref="ns4:SharedWithDetails" minOccurs="0"/>
                <xsd:element ref="ns3:MediaServiceGenerationTime" minOccurs="0"/>
                <xsd:element ref="ns3:MediaServiceEventHashCode"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Unified Compliance Policy Properties" ma:hidden="true" ma:internalName="_ip_UnifiedCompliancePolicyProperties">
      <xsd:simpleType>
        <xsd:restriction base="dms:Note"/>
      </xsd:simpleType>
    </xsd:element>
    <xsd:element name="_ip_UnifiedCompliancePolicyUIAction" ma:index="2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88c19c8-2d53-45e3-b4cf-13c3fd8922d3"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a281803f-7c30-43b8-bc69-fa9c7c5c687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c286d8c-2b07-481b-9898-5e0f642949b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888c19c8-2d53-45e3-b4cf-13c3fd8922d3">SRNSVQQ3ZVQM-1365036356-6028</_dlc_DocId>
    <_dlc_DocIdUrl xmlns="888c19c8-2d53-45e3-b4cf-13c3fd8922d3">
      <Url>https://mobiusgroup.sharepoint.com/sites/mobius/Projects/FODSZ1405/_layouts/15/DocIdRedir.aspx?ID=SRNSVQQ3ZVQM-1365036356-6028</Url>
      <Description>SRNSVQQ3ZVQM-1365036356-6028</Description>
    </_dlc_DocIdUrl>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36AE038F-FA66-4F90-ACA4-EDFF63619EFB}"/>
</file>

<file path=customXml/itemProps2.xml><?xml version="1.0" encoding="utf-8"?>
<ds:datastoreItem xmlns:ds="http://schemas.openxmlformats.org/officeDocument/2006/customXml" ds:itemID="{21288EFD-DDDD-413C-802D-0143B9AFC9FB}"/>
</file>

<file path=customXml/itemProps3.xml><?xml version="1.0" encoding="utf-8"?>
<ds:datastoreItem xmlns:ds="http://schemas.openxmlformats.org/officeDocument/2006/customXml" ds:itemID="{D9716D8E-4D42-4499-B734-9583A74E56EA}"/>
</file>

<file path=customXml/itemProps4.xml><?xml version="1.0" encoding="utf-8"?>
<ds:datastoreItem xmlns:ds="http://schemas.openxmlformats.org/officeDocument/2006/customXml" ds:itemID="{CD31A632-0667-4D28-9A20-52F70627CFBF}"/>
</file>

<file path=docProps/app.xml><?xml version="1.0" encoding="utf-8"?>
<Properties xmlns="http://schemas.openxmlformats.org/officeDocument/2006/extended-properties" xmlns:vt="http://schemas.openxmlformats.org/officeDocument/2006/docPropsVTypes">
  <Template/>
  <TotalTime>16175</TotalTime>
  <Words>3894</Words>
  <Application>Microsoft Office PowerPoint</Application>
  <PresentationFormat>Personnalisé</PresentationFormat>
  <Paragraphs>684</Paragraphs>
  <Slides>62</Slides>
  <Notes>61</Notes>
  <HiddenSlides>0</HiddenSlides>
  <MMClips>0</MMClips>
  <ScaleCrop>false</ScaleCrop>
  <HeadingPairs>
    <vt:vector size="4" baseType="variant">
      <vt:variant>
        <vt:lpstr>Thème</vt:lpstr>
      </vt:variant>
      <vt:variant>
        <vt:i4>3</vt:i4>
      </vt:variant>
      <vt:variant>
        <vt:lpstr>Titres des diapositives</vt:lpstr>
      </vt:variant>
      <vt:variant>
        <vt:i4>62</vt:i4>
      </vt:variant>
    </vt:vector>
  </HeadingPairs>
  <TitlesOfParts>
    <vt:vector size="65" baseType="lpstr">
      <vt:lpstr>Volgendepaginas</vt:lpstr>
      <vt:lpstr>Presentatiesjabloon_Domus_Medica</vt:lpstr>
      <vt:lpstr>1_Volgendepaginas</vt:lpstr>
      <vt:lpstr>Geïntegreerde aanpak van burn-out in de huisartsenpraktijk</vt:lpstr>
      <vt:lpstr>Deze LOK werd ontwikkeld door de Vlaamse Vereniging van Klinisch psychologen en Domus Medica, in samenwerking met The Human Link </vt:lpstr>
      <vt:lpstr>Casus Manoëlle, 62 jaar</vt:lpstr>
      <vt:lpstr>Casus Manoëlle, vervolg</vt:lpstr>
      <vt:lpstr>Casus Manoëlle </vt:lpstr>
      <vt:lpstr>Differentiaaldiagnostiek</vt:lpstr>
      <vt:lpstr>Casus Dagmar, 43 jaar</vt:lpstr>
      <vt:lpstr>Casus Dagmar, 43 jaar</vt:lpstr>
      <vt:lpstr>Casus Dagmar, 43 jaar</vt:lpstr>
      <vt:lpstr>Differentiaaldiagnostiek</vt:lpstr>
      <vt:lpstr>Casus Jeroen, 33 jaar</vt:lpstr>
      <vt:lpstr>Casus Jeroen, 33 jaar</vt:lpstr>
      <vt:lpstr>K = O x P  (Paul Rijnders)</vt:lpstr>
      <vt:lpstr>K = O x P  (Paul Rijnders)</vt:lpstr>
      <vt:lpstr>K = O x P  (Paul Rijnders)</vt:lpstr>
      <vt:lpstr>K = O x P  (Paul Rijnders)</vt:lpstr>
      <vt:lpstr>K = O x P  (Paul Rijnders)</vt:lpstr>
      <vt:lpstr>K = O x P  (Paul Rijnders)</vt:lpstr>
      <vt:lpstr>K = O x P  (Paul Rijnders)</vt:lpstr>
      <vt:lpstr>Aanpak</vt:lpstr>
      <vt:lpstr>Présentation PowerPoint</vt:lpstr>
      <vt:lpstr>Diagnosestelling</vt:lpstr>
      <vt:lpstr>Diagnosestelling</vt:lpstr>
      <vt:lpstr>Présentation PowerPoint</vt:lpstr>
      <vt:lpstr>Présentation PowerPoint</vt:lpstr>
      <vt:lpstr>Arbeidsongeschiktheid</vt:lpstr>
      <vt:lpstr>Arbeidsongeschiktheid</vt:lpstr>
      <vt:lpstr>Arbeidsongeschiktheid</vt:lpstr>
      <vt:lpstr>Arbeidsongeschiktheid</vt:lpstr>
      <vt:lpstr>Arbeidsongeschiktheid</vt:lpstr>
      <vt:lpstr>Arbeidsongeschiktheid</vt:lpstr>
      <vt:lpstr>Arbeidsongeschiktheid</vt:lpstr>
      <vt:lpstr>Arbeidsongeschiktheid</vt:lpstr>
      <vt:lpstr>Arbeidsongeschiktheid</vt:lpstr>
      <vt:lpstr>Présentation PowerPoint</vt:lpstr>
      <vt:lpstr>Doorverwijzing en samenwerking</vt:lpstr>
      <vt:lpstr>Doorverwijzing en samenwerking</vt:lpstr>
      <vt:lpstr>Doorverwijzing en samenwerking</vt:lpstr>
      <vt:lpstr>Doorverwijzing en samenwerking</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Waar botsen we op</vt:lpstr>
      <vt:lpstr>Waar botsen we op</vt:lpstr>
      <vt:lpstr>Présentation PowerPoint</vt:lpstr>
      <vt:lpstr>Présentation PowerPoint</vt:lpstr>
      <vt:lpstr>Présentation PowerPoint</vt:lpstr>
      <vt:lpstr>Présentation PowerPoint</vt:lpstr>
      <vt:lpstr>Waar botsen we op</vt:lpstr>
      <vt:lpstr>Werkhervatting </vt:lpstr>
      <vt:lpstr>Samenwerking met andere disciplines</vt:lpstr>
      <vt:lpstr>Présentation PowerPoint</vt:lpstr>
      <vt:lpstr>Doorverwijzen en samenwerken (voorbeeld)</vt:lpstr>
      <vt:lpstr>Doorverwijzen en samenwerken (voorbeeld)</vt:lpstr>
      <vt:lpstr>Doorverwijzen en samenwerken (voorbeeld)</vt:lpstr>
      <vt:lpstr>Doorverwijzen en samenwerken (voorbeeld)</vt:lpstr>
      <vt:lpstr>Doorverwijzen en samenwerken (voorbeeld)</vt:lpstr>
      <vt:lpstr>TOT SLOT: </vt:lpstr>
    </vt:vector>
  </TitlesOfParts>
  <Company>Domus Medica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Martine De Raedt</dc:creator>
  <cp:lastModifiedBy>Philippe MAIRIAUX</cp:lastModifiedBy>
  <cp:revision>515</cp:revision>
  <cp:lastPrinted>2019-07-11T15:05:49Z</cp:lastPrinted>
  <dcterms:created xsi:type="dcterms:W3CDTF">2009-10-29T12:07:58Z</dcterms:created>
  <dcterms:modified xsi:type="dcterms:W3CDTF">2020-02-01T12:38:18Z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0x0101006A7A347DB5DC5F4EA8666DFB5C4049ED</vt:lpwstr>
  </property>
  <property fmtid="{D5CDD505-2E9C-101B-9397-08002B2CF9AE}" pid="3" name="_dlc_DocIdItemGuid">
    <vt:lpwstr>a9a9101a-4e1e-4158-a051-bf2be125a7bd</vt:lpwstr>
  </property>
</Properties>
</file>